
<file path=[Content_Types].xml><?xml version="1.0" encoding="utf-8"?>
<Types xmlns="http://schemas.openxmlformats.org/package/2006/content-types">
  <Default Extension="png" ContentType="image/png"/>
  <Default Extension="tmp" ContentType="image/pn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 id="2147483660" r:id="rId3"/>
  </p:sldMasterIdLst>
  <p:notesMasterIdLst>
    <p:notesMasterId r:id="rId87"/>
  </p:notesMasterIdLst>
  <p:handoutMasterIdLst>
    <p:handoutMasterId r:id="rId88"/>
  </p:handoutMasterIdLst>
  <p:sldIdLst>
    <p:sldId id="500" r:id="rId4"/>
    <p:sldId id="506" r:id="rId5"/>
    <p:sldId id="491" r:id="rId6"/>
    <p:sldId id="492" r:id="rId7"/>
    <p:sldId id="507" r:id="rId8"/>
    <p:sldId id="494" r:id="rId9"/>
    <p:sldId id="393" r:id="rId10"/>
    <p:sldId id="501" r:id="rId11"/>
    <p:sldId id="310" r:id="rId12"/>
    <p:sldId id="358" r:id="rId13"/>
    <p:sldId id="359" r:id="rId14"/>
    <p:sldId id="383" r:id="rId15"/>
    <p:sldId id="340" r:id="rId16"/>
    <p:sldId id="391" r:id="rId17"/>
    <p:sldId id="384" r:id="rId18"/>
    <p:sldId id="377" r:id="rId19"/>
    <p:sldId id="376" r:id="rId20"/>
    <p:sldId id="388" r:id="rId21"/>
    <p:sldId id="397" r:id="rId22"/>
    <p:sldId id="398" r:id="rId23"/>
    <p:sldId id="478" r:id="rId24"/>
    <p:sldId id="479" r:id="rId25"/>
    <p:sldId id="480" r:id="rId26"/>
    <p:sldId id="481" r:id="rId27"/>
    <p:sldId id="482" r:id="rId28"/>
    <p:sldId id="483" r:id="rId29"/>
    <p:sldId id="484" r:id="rId30"/>
    <p:sldId id="498" r:id="rId31"/>
    <p:sldId id="499" r:id="rId32"/>
    <p:sldId id="490" r:id="rId33"/>
    <p:sldId id="468" r:id="rId34"/>
    <p:sldId id="469" r:id="rId35"/>
    <p:sldId id="353" r:id="rId36"/>
    <p:sldId id="474" r:id="rId37"/>
    <p:sldId id="385" r:id="rId38"/>
    <p:sldId id="399" r:id="rId39"/>
    <p:sldId id="400" r:id="rId40"/>
    <p:sldId id="401" r:id="rId41"/>
    <p:sldId id="402" r:id="rId42"/>
    <p:sldId id="403" r:id="rId43"/>
    <p:sldId id="404" r:id="rId44"/>
    <p:sldId id="406" r:id="rId45"/>
    <p:sldId id="407" r:id="rId46"/>
    <p:sldId id="408" r:id="rId47"/>
    <p:sldId id="409" r:id="rId48"/>
    <p:sldId id="410" r:id="rId49"/>
    <p:sldId id="411" r:id="rId50"/>
    <p:sldId id="412" r:id="rId51"/>
    <p:sldId id="413" r:id="rId52"/>
    <p:sldId id="415" r:id="rId53"/>
    <p:sldId id="416" r:id="rId54"/>
    <p:sldId id="417" r:id="rId55"/>
    <p:sldId id="502" r:id="rId56"/>
    <p:sldId id="418" r:id="rId57"/>
    <p:sldId id="419" r:id="rId58"/>
    <p:sldId id="420" r:id="rId59"/>
    <p:sldId id="421" r:id="rId60"/>
    <p:sldId id="422" r:id="rId61"/>
    <p:sldId id="503" r:id="rId62"/>
    <p:sldId id="423" r:id="rId63"/>
    <p:sldId id="424" r:id="rId64"/>
    <p:sldId id="426" r:id="rId65"/>
    <p:sldId id="427" r:id="rId66"/>
    <p:sldId id="429" r:id="rId67"/>
    <p:sldId id="428" r:id="rId68"/>
    <p:sldId id="430" r:id="rId69"/>
    <p:sldId id="466" r:id="rId70"/>
    <p:sldId id="431" r:id="rId71"/>
    <p:sldId id="467" r:id="rId72"/>
    <p:sldId id="497" r:id="rId73"/>
    <p:sldId id="435" r:id="rId74"/>
    <p:sldId id="436" r:id="rId75"/>
    <p:sldId id="437" r:id="rId76"/>
    <p:sldId id="439" r:id="rId77"/>
    <p:sldId id="443" r:id="rId78"/>
    <p:sldId id="447" r:id="rId79"/>
    <p:sldId id="449" r:id="rId80"/>
    <p:sldId id="452" r:id="rId81"/>
    <p:sldId id="455" r:id="rId82"/>
    <p:sldId id="456" r:id="rId83"/>
    <p:sldId id="504" r:id="rId84"/>
    <p:sldId id="460" r:id="rId85"/>
    <p:sldId id="505" r:id="rId86"/>
  </p:sldIdLst>
  <p:sldSz cx="9906000" cy="6858000" type="A4"/>
  <p:notesSz cx="9236075" cy="7010400"/>
  <p:custDataLst>
    <p:tags r:id="rId8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guide id="3" pos="31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C2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86587" autoAdjust="0"/>
  </p:normalViewPr>
  <p:slideViewPr>
    <p:cSldViewPr showGuides="1">
      <p:cViewPr varScale="1">
        <p:scale>
          <a:sx n="64" d="100"/>
          <a:sy n="64" d="100"/>
        </p:scale>
        <p:origin x="1024" y="56"/>
      </p:cViewPr>
      <p:guideLst>
        <p:guide pos="3839"/>
        <p:guide orient="horz" pos="2160"/>
        <p:guide pos="3120"/>
      </p:guideLst>
    </p:cSldViewPr>
  </p:slideViewPr>
  <p:outlineViewPr>
    <p:cViewPr>
      <p:scale>
        <a:sx n="33" d="100"/>
        <a:sy n="33" d="100"/>
      </p:scale>
      <p:origin x="0" y="-46008"/>
    </p:cViewPr>
  </p:outlineViewPr>
  <p:notesTextViewPr>
    <p:cViewPr>
      <p:scale>
        <a:sx n="1" d="1"/>
        <a:sy n="1" d="1"/>
      </p:scale>
      <p:origin x="0" y="0"/>
    </p:cViewPr>
  </p:notesTextViewPr>
  <p:sorterViewPr>
    <p:cViewPr>
      <p:scale>
        <a:sx n="100" d="100"/>
        <a:sy n="100" d="100"/>
      </p:scale>
      <p:origin x="0" y="20040"/>
    </p:cViewPr>
  </p:sorterViewPr>
  <p:notesViewPr>
    <p:cSldViewPr showGuides="1">
      <p:cViewPr varScale="1">
        <p:scale>
          <a:sx n="66" d="100"/>
          <a:sy n="66" d="100"/>
        </p:scale>
        <p:origin x="3062"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tags" Target="tags/tag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commentAuthors" Target="commentAuthor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theme" Target="theme/theme1.xml"/><Relationship Id="rId3" Type="http://schemas.openxmlformats.org/officeDocument/2006/relationships/slideMaster" Target="slideMasters/slideMaster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handoutMaster" Target="handoutMasters/handoutMaster1.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s>
</file>

<file path=ppt/diagrams/_rels/data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hyperlink" Target="http://www.ariadne.gov.cy/" TargetMode="External"/></Relationships>
</file>

<file path=ppt/diagrams/_rels/drawing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hyperlink" Target="http://www.ariadne.gov.cy/" TargetMode="Externa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0D64BD-6D7B-4E09-8443-719A99590DD2}" type="doc">
      <dgm:prSet loTypeId="urn:microsoft.com/office/officeart/2005/8/layout/vList4" loCatId="list" qsTypeId="urn:microsoft.com/office/officeart/2005/8/quickstyle/simple3" qsCatId="simple" csTypeId="urn:microsoft.com/office/officeart/2005/8/colors/accent5_2" csCatId="accent5" phldr="1"/>
      <dgm:spPr/>
      <dgm:t>
        <a:bodyPr/>
        <a:lstStyle/>
        <a:p>
          <a:endParaRPr lang="en-US"/>
        </a:p>
      </dgm:t>
    </dgm:pt>
    <dgm:pt modelId="{2F6F3653-7823-4886-8FE8-5BA461EA5072}">
      <dgm:prSet phldrT="[Text]" custT="1"/>
      <dgm:spPr/>
      <dgm:t>
        <a:bodyPr lIns="274320"/>
        <a:lstStyle/>
        <a:p>
          <a:pPr marL="266700" indent="0" algn="ctr"/>
          <a:r>
            <a:rPr lang="en-US" sz="7200" b="1" dirty="0" smtClean="0">
              <a:solidFill>
                <a:srgbClr val="333399"/>
              </a:solidFill>
              <a:latin typeface="+mn-lt"/>
              <a:ea typeface="+mn-ea"/>
              <a:cs typeface="+mn-cs"/>
            </a:rPr>
            <a:t>single sign-on</a:t>
          </a:r>
          <a:r>
            <a:rPr lang="el-GR" sz="7200" b="1" dirty="0" smtClean="0">
              <a:solidFill>
                <a:srgbClr val="333399"/>
              </a:solidFill>
              <a:latin typeface="+mn-lt"/>
              <a:ea typeface="+mn-ea"/>
              <a:cs typeface="+mn-cs"/>
            </a:rPr>
            <a:t/>
          </a:r>
          <a:br>
            <a:rPr lang="el-GR" sz="7200" b="1" dirty="0" smtClean="0">
              <a:solidFill>
                <a:srgbClr val="333399"/>
              </a:solidFill>
              <a:latin typeface="+mn-lt"/>
              <a:ea typeface="+mn-ea"/>
              <a:cs typeface="+mn-cs"/>
            </a:rPr>
          </a:br>
          <a:r>
            <a:rPr lang="en-US" sz="4000" b="1" dirty="0" smtClean="0">
              <a:solidFill>
                <a:srgbClr val="333399"/>
              </a:solidFill>
              <a:latin typeface="+mn-lt"/>
              <a:ea typeface="+mn-ea"/>
              <a:cs typeface="+mn-cs"/>
              <a:hlinkClick xmlns:r="http://schemas.openxmlformats.org/officeDocument/2006/relationships" r:id="rId1"/>
            </a:rPr>
            <a:t>www.ariadne.gov.cy</a:t>
          </a:r>
          <a:endParaRPr lang="en-US" sz="4000" b="1" dirty="0">
            <a:solidFill>
              <a:srgbClr val="333399"/>
            </a:solidFill>
            <a:latin typeface="+mn-lt"/>
            <a:ea typeface="+mn-ea"/>
            <a:cs typeface="+mn-cs"/>
          </a:endParaRPr>
        </a:p>
      </dgm:t>
    </dgm:pt>
    <dgm:pt modelId="{F25EA6DB-85F7-4780-AF22-8EF20F6D1E08}" type="parTrans" cxnId="{B517C609-C33B-474B-BBC9-E5ED8258FB2B}">
      <dgm:prSet/>
      <dgm:spPr/>
      <dgm:t>
        <a:bodyPr/>
        <a:lstStyle/>
        <a:p>
          <a:endParaRPr lang="en-US" sz="3200">
            <a:latin typeface="Tw Cen MT" pitchFamily="34" charset="0"/>
          </a:endParaRPr>
        </a:p>
      </dgm:t>
    </dgm:pt>
    <dgm:pt modelId="{49022019-C445-4A7F-BEEF-29DAB25FFA8E}" type="sibTrans" cxnId="{B517C609-C33B-474B-BBC9-E5ED8258FB2B}">
      <dgm:prSet/>
      <dgm:spPr/>
      <dgm:t>
        <a:bodyPr/>
        <a:lstStyle/>
        <a:p>
          <a:endParaRPr lang="en-US" sz="3200">
            <a:latin typeface="Tw Cen MT" pitchFamily="34" charset="0"/>
          </a:endParaRPr>
        </a:p>
      </dgm:t>
    </dgm:pt>
    <dgm:pt modelId="{3D04899B-D862-420D-8F49-1893A76AF67C}" type="pres">
      <dgm:prSet presAssocID="{D50D64BD-6D7B-4E09-8443-719A99590DD2}" presName="linear" presStyleCnt="0">
        <dgm:presLayoutVars>
          <dgm:dir/>
          <dgm:resizeHandles val="exact"/>
        </dgm:presLayoutVars>
      </dgm:prSet>
      <dgm:spPr/>
      <dgm:t>
        <a:bodyPr/>
        <a:lstStyle/>
        <a:p>
          <a:endParaRPr lang="en-US"/>
        </a:p>
      </dgm:t>
    </dgm:pt>
    <dgm:pt modelId="{B89EC810-71D2-405B-AE08-B442CC946E02}" type="pres">
      <dgm:prSet presAssocID="{2F6F3653-7823-4886-8FE8-5BA461EA5072}" presName="comp" presStyleCnt="0"/>
      <dgm:spPr/>
      <dgm:t>
        <a:bodyPr/>
        <a:lstStyle/>
        <a:p>
          <a:endParaRPr lang="en-US"/>
        </a:p>
      </dgm:t>
    </dgm:pt>
    <dgm:pt modelId="{5EEAA564-2D02-4C79-A0CD-EC5644FDC4FA}" type="pres">
      <dgm:prSet presAssocID="{2F6F3653-7823-4886-8FE8-5BA461EA5072}" presName="box" presStyleLbl="node1" presStyleIdx="0" presStyleCnt="1" custLinFactNeighborX="-2661" custLinFactNeighborY="-1333"/>
      <dgm:spPr>
        <a:prstGeom prst="round2DiagRect">
          <a:avLst/>
        </a:prstGeom>
      </dgm:spPr>
      <dgm:t>
        <a:bodyPr/>
        <a:lstStyle/>
        <a:p>
          <a:endParaRPr lang="en-US"/>
        </a:p>
      </dgm:t>
    </dgm:pt>
    <dgm:pt modelId="{36133411-8FE4-4491-BA08-56144C63CB99}" type="pres">
      <dgm:prSet presAssocID="{2F6F3653-7823-4886-8FE8-5BA461EA5072}" presName="img" presStyleLbl="fgImgPlace1" presStyleIdx="0" presStyleCnt="1" custScaleX="133722" custLinFactNeighborX="3387"/>
      <dgm:spPr>
        <a:blipFill>
          <a:blip xmlns:r="http://schemas.openxmlformats.org/officeDocument/2006/relationships" r:embed="rId2">
            <a:extLst>
              <a:ext uri="{28A0092B-C50C-407E-A947-70E740481C1C}">
                <a14:useLocalDpi xmlns:a14="http://schemas.microsoft.com/office/drawing/2010/main" val="0"/>
              </a:ext>
            </a:extLst>
          </a:blip>
          <a:srcRect/>
          <a:stretch>
            <a:fillRect t="-5000" b="-5000"/>
          </a:stretch>
        </a:blipFill>
      </dgm:spPr>
      <dgm:t>
        <a:bodyPr/>
        <a:lstStyle/>
        <a:p>
          <a:endParaRPr lang="en-US"/>
        </a:p>
      </dgm:t>
    </dgm:pt>
    <dgm:pt modelId="{2A8EB2AC-5AC5-4E22-91AE-50C3F39A45EA}" type="pres">
      <dgm:prSet presAssocID="{2F6F3653-7823-4886-8FE8-5BA461EA5072}" presName="text" presStyleLbl="node1" presStyleIdx="0" presStyleCnt="1">
        <dgm:presLayoutVars>
          <dgm:bulletEnabled val="1"/>
        </dgm:presLayoutVars>
      </dgm:prSet>
      <dgm:spPr/>
      <dgm:t>
        <a:bodyPr/>
        <a:lstStyle/>
        <a:p>
          <a:endParaRPr lang="en-US"/>
        </a:p>
      </dgm:t>
    </dgm:pt>
  </dgm:ptLst>
  <dgm:cxnLst>
    <dgm:cxn modelId="{9361AAD3-6D28-4DB7-AE02-B969FB1B0312}" type="presOf" srcId="{2F6F3653-7823-4886-8FE8-5BA461EA5072}" destId="{5EEAA564-2D02-4C79-A0CD-EC5644FDC4FA}" srcOrd="0" destOrd="0" presId="urn:microsoft.com/office/officeart/2005/8/layout/vList4"/>
    <dgm:cxn modelId="{137B4142-7A75-46CA-AEE9-41FEE3952D98}" type="presOf" srcId="{D50D64BD-6D7B-4E09-8443-719A99590DD2}" destId="{3D04899B-D862-420D-8F49-1893A76AF67C}" srcOrd="0" destOrd="0" presId="urn:microsoft.com/office/officeart/2005/8/layout/vList4"/>
    <dgm:cxn modelId="{B517C609-C33B-474B-BBC9-E5ED8258FB2B}" srcId="{D50D64BD-6D7B-4E09-8443-719A99590DD2}" destId="{2F6F3653-7823-4886-8FE8-5BA461EA5072}" srcOrd="0" destOrd="0" parTransId="{F25EA6DB-85F7-4780-AF22-8EF20F6D1E08}" sibTransId="{49022019-C445-4A7F-BEEF-29DAB25FFA8E}"/>
    <dgm:cxn modelId="{9FA37973-89D9-4FB4-A33F-BCFE720BE060}" type="presOf" srcId="{2F6F3653-7823-4886-8FE8-5BA461EA5072}" destId="{2A8EB2AC-5AC5-4E22-91AE-50C3F39A45EA}" srcOrd="1" destOrd="0" presId="urn:microsoft.com/office/officeart/2005/8/layout/vList4"/>
    <dgm:cxn modelId="{B8D96E53-E035-42E3-BD27-BAF34CE635F4}" type="presParOf" srcId="{3D04899B-D862-420D-8F49-1893A76AF67C}" destId="{B89EC810-71D2-405B-AE08-B442CC946E02}" srcOrd="0" destOrd="0" presId="urn:microsoft.com/office/officeart/2005/8/layout/vList4"/>
    <dgm:cxn modelId="{20BEC95E-2BD1-4558-9DF9-D86FE7E28DD2}" type="presParOf" srcId="{B89EC810-71D2-405B-AE08-B442CC946E02}" destId="{5EEAA564-2D02-4C79-A0CD-EC5644FDC4FA}" srcOrd="0" destOrd="0" presId="urn:microsoft.com/office/officeart/2005/8/layout/vList4"/>
    <dgm:cxn modelId="{68C02AE8-9C2B-4905-BBE9-22024300178A}" type="presParOf" srcId="{B89EC810-71D2-405B-AE08-B442CC946E02}" destId="{36133411-8FE4-4491-BA08-56144C63CB99}" srcOrd="1" destOrd="0" presId="urn:microsoft.com/office/officeart/2005/8/layout/vList4"/>
    <dgm:cxn modelId="{000E1AD5-B115-47E8-88F0-5D82F47EB121}" type="presParOf" srcId="{B89EC810-71D2-405B-AE08-B442CC946E02}" destId="{2A8EB2AC-5AC5-4E22-91AE-50C3F39A45EA}"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AA564-2D02-4C79-A0CD-EC5644FDC4FA}">
      <dsp:nvSpPr>
        <dsp:cNvPr id="0" name=""/>
        <dsp:cNvSpPr/>
      </dsp:nvSpPr>
      <dsp:spPr>
        <a:xfrm>
          <a:off x="0" y="0"/>
          <a:ext cx="8503761" cy="2661696"/>
        </a:xfrm>
        <a:prstGeom prst="round2Diag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4320" tIns="274320" rIns="274320" bIns="274320" numCol="1" spcCol="1270" anchor="ctr" anchorCtr="0">
          <a:noAutofit/>
        </a:bodyPr>
        <a:lstStyle/>
        <a:p>
          <a:pPr marL="266700" lvl="0" indent="0" algn="ctr" defTabSz="3200400">
            <a:lnSpc>
              <a:spcPct val="90000"/>
            </a:lnSpc>
            <a:spcBef>
              <a:spcPct val="0"/>
            </a:spcBef>
            <a:spcAft>
              <a:spcPct val="35000"/>
            </a:spcAft>
          </a:pPr>
          <a:r>
            <a:rPr lang="en-US" sz="7200" b="1" kern="1200" dirty="0" smtClean="0">
              <a:solidFill>
                <a:srgbClr val="333399"/>
              </a:solidFill>
              <a:latin typeface="+mn-lt"/>
              <a:ea typeface="+mn-ea"/>
              <a:cs typeface="+mn-cs"/>
            </a:rPr>
            <a:t>single sign-on</a:t>
          </a:r>
          <a:r>
            <a:rPr lang="el-GR" sz="7200" b="1" kern="1200" dirty="0" smtClean="0">
              <a:solidFill>
                <a:srgbClr val="333399"/>
              </a:solidFill>
              <a:latin typeface="+mn-lt"/>
              <a:ea typeface="+mn-ea"/>
              <a:cs typeface="+mn-cs"/>
            </a:rPr>
            <a:t/>
          </a:r>
          <a:br>
            <a:rPr lang="el-GR" sz="7200" b="1" kern="1200" dirty="0" smtClean="0">
              <a:solidFill>
                <a:srgbClr val="333399"/>
              </a:solidFill>
              <a:latin typeface="+mn-lt"/>
              <a:ea typeface="+mn-ea"/>
              <a:cs typeface="+mn-cs"/>
            </a:rPr>
          </a:br>
          <a:r>
            <a:rPr lang="en-US" sz="4000" b="1" kern="1200" dirty="0" smtClean="0">
              <a:solidFill>
                <a:srgbClr val="333399"/>
              </a:solidFill>
              <a:latin typeface="+mn-lt"/>
              <a:ea typeface="+mn-ea"/>
              <a:cs typeface="+mn-cs"/>
              <a:hlinkClick xmlns:r="http://schemas.openxmlformats.org/officeDocument/2006/relationships" r:id="rId1"/>
            </a:rPr>
            <a:t>www.ariadne.gov.cy</a:t>
          </a:r>
          <a:endParaRPr lang="en-US" sz="4000" b="1" kern="1200" dirty="0">
            <a:solidFill>
              <a:srgbClr val="333399"/>
            </a:solidFill>
            <a:latin typeface="+mn-lt"/>
            <a:ea typeface="+mn-ea"/>
            <a:cs typeface="+mn-cs"/>
          </a:endParaRPr>
        </a:p>
      </dsp:txBody>
      <dsp:txXfrm>
        <a:off x="1966921" y="0"/>
        <a:ext cx="6536839" cy="2661696"/>
      </dsp:txXfrm>
    </dsp:sp>
    <dsp:sp modelId="{36133411-8FE4-4491-BA08-56144C63CB99}">
      <dsp:nvSpPr>
        <dsp:cNvPr id="0" name=""/>
        <dsp:cNvSpPr/>
      </dsp:nvSpPr>
      <dsp:spPr>
        <a:xfrm>
          <a:off x="47307" y="266169"/>
          <a:ext cx="2274279" cy="2129356"/>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000" b="-5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2299" cy="351738"/>
          </a:xfrm>
          <a:prstGeom prst="rect">
            <a:avLst/>
          </a:prstGeom>
        </p:spPr>
        <p:txBody>
          <a:bodyPr vert="horz" lIns="92825" tIns="46413" rIns="92825" bIns="46413" rtlCol="0"/>
          <a:lstStyle>
            <a:lvl1pPr algn="l">
              <a:defRPr sz="1200"/>
            </a:lvl1pPr>
          </a:lstStyle>
          <a:p>
            <a:endParaRPr dirty="0"/>
          </a:p>
        </p:txBody>
      </p:sp>
      <p:sp>
        <p:nvSpPr>
          <p:cNvPr id="3" name="Date Placeholder 2"/>
          <p:cNvSpPr>
            <a:spLocks noGrp="1"/>
          </p:cNvSpPr>
          <p:nvPr>
            <p:ph type="dt" sz="quarter" idx="1"/>
          </p:nvPr>
        </p:nvSpPr>
        <p:spPr>
          <a:xfrm>
            <a:off x="5231639" y="0"/>
            <a:ext cx="4002299" cy="351738"/>
          </a:xfrm>
          <a:prstGeom prst="rect">
            <a:avLst/>
          </a:prstGeom>
        </p:spPr>
        <p:txBody>
          <a:bodyPr vert="horz" lIns="92825" tIns="46413" rIns="92825" bIns="46413" rtlCol="0"/>
          <a:lstStyle>
            <a:lvl1pPr algn="r">
              <a:defRPr sz="1200"/>
            </a:lvl1pPr>
          </a:lstStyle>
          <a:p>
            <a:fld id="{59088EAF-6ECA-4616-85EF-35AA19C641F3}" type="datetimeFigureOut">
              <a:rPr lang="en-US"/>
              <a:t>5/3/2018</a:t>
            </a:fld>
            <a:endParaRPr dirty="0"/>
          </a:p>
        </p:txBody>
      </p:sp>
      <p:sp>
        <p:nvSpPr>
          <p:cNvPr id="4" name="Footer Placeholder 3"/>
          <p:cNvSpPr>
            <a:spLocks noGrp="1"/>
          </p:cNvSpPr>
          <p:nvPr>
            <p:ph type="ftr" sz="quarter" idx="2"/>
          </p:nvPr>
        </p:nvSpPr>
        <p:spPr>
          <a:xfrm>
            <a:off x="0" y="6658665"/>
            <a:ext cx="4002299" cy="351737"/>
          </a:xfrm>
          <a:prstGeom prst="rect">
            <a:avLst/>
          </a:prstGeom>
        </p:spPr>
        <p:txBody>
          <a:bodyPr vert="horz" lIns="92825" tIns="46413" rIns="92825" bIns="46413" rtlCol="0" anchor="b"/>
          <a:lstStyle>
            <a:lvl1pPr algn="l">
              <a:defRPr sz="1200"/>
            </a:lvl1pPr>
          </a:lstStyle>
          <a:p>
            <a:endParaRPr dirty="0"/>
          </a:p>
        </p:txBody>
      </p:sp>
      <p:sp>
        <p:nvSpPr>
          <p:cNvPr id="5" name="Slide Number Placeholder 4"/>
          <p:cNvSpPr>
            <a:spLocks noGrp="1"/>
          </p:cNvSpPr>
          <p:nvPr>
            <p:ph type="sldNum" sz="quarter" idx="3"/>
          </p:nvPr>
        </p:nvSpPr>
        <p:spPr>
          <a:xfrm>
            <a:off x="5231639" y="6658665"/>
            <a:ext cx="4002299" cy="351737"/>
          </a:xfrm>
          <a:prstGeom prst="rect">
            <a:avLst/>
          </a:prstGeom>
        </p:spPr>
        <p:txBody>
          <a:bodyPr vert="horz" lIns="92825" tIns="46413" rIns="92825" bIns="46413" rtlCol="0" anchor="b"/>
          <a:lstStyle>
            <a:lvl1pPr algn="r">
              <a:defRPr sz="1200"/>
            </a:lvl1pPr>
          </a:lstStyle>
          <a:p>
            <a:fld id="{D9F912AB-2776-42F2-A957-313FC7EFEDB9}" type="slidenum">
              <a:rPr/>
              <a:t>‹#›</a:t>
            </a:fld>
            <a:endParaRPr dirty="0"/>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2299" cy="350520"/>
          </a:xfrm>
          <a:prstGeom prst="rect">
            <a:avLst/>
          </a:prstGeom>
        </p:spPr>
        <p:txBody>
          <a:bodyPr vert="horz" lIns="92825" tIns="46413" rIns="92825" bIns="46413" rtlCol="0"/>
          <a:lstStyle>
            <a:lvl1pPr algn="l">
              <a:defRPr sz="1200"/>
            </a:lvl1pPr>
          </a:lstStyle>
          <a:p>
            <a:endParaRPr dirty="0"/>
          </a:p>
        </p:txBody>
      </p:sp>
      <p:sp>
        <p:nvSpPr>
          <p:cNvPr id="3" name="Date Placeholder 2"/>
          <p:cNvSpPr>
            <a:spLocks noGrp="1"/>
          </p:cNvSpPr>
          <p:nvPr>
            <p:ph type="dt" idx="1"/>
          </p:nvPr>
        </p:nvSpPr>
        <p:spPr>
          <a:xfrm>
            <a:off x="5231639" y="0"/>
            <a:ext cx="4002299" cy="350520"/>
          </a:xfrm>
          <a:prstGeom prst="rect">
            <a:avLst/>
          </a:prstGeom>
        </p:spPr>
        <p:txBody>
          <a:bodyPr vert="horz" lIns="92825" tIns="46413" rIns="92825" bIns="46413" rtlCol="0"/>
          <a:lstStyle>
            <a:lvl1pPr algn="r">
              <a:defRPr sz="1200"/>
            </a:lvl1pPr>
          </a:lstStyle>
          <a:p>
            <a:fld id="{3ABD2D7A-D230-4F91-BD59-0A39C2703BA8}" type="datetimeFigureOut">
              <a:rPr lang="en-US"/>
              <a:t>5/3/2018</a:t>
            </a:fld>
            <a:endParaRPr dirty="0"/>
          </a:p>
        </p:txBody>
      </p:sp>
      <p:sp>
        <p:nvSpPr>
          <p:cNvPr id="4" name="Slide Image Placeholder 3"/>
          <p:cNvSpPr>
            <a:spLocks noGrp="1" noRot="1" noChangeAspect="1"/>
          </p:cNvSpPr>
          <p:nvPr>
            <p:ph type="sldImg" idx="2"/>
          </p:nvPr>
        </p:nvSpPr>
        <p:spPr>
          <a:xfrm>
            <a:off x="2719388" y="525463"/>
            <a:ext cx="3797300" cy="2628900"/>
          </a:xfrm>
          <a:prstGeom prst="rect">
            <a:avLst/>
          </a:prstGeom>
          <a:noFill/>
          <a:ln w="12700">
            <a:solidFill>
              <a:prstClr val="black"/>
            </a:solidFill>
          </a:ln>
        </p:spPr>
        <p:txBody>
          <a:bodyPr vert="horz" lIns="92825" tIns="46413" rIns="92825" bIns="46413" rtlCol="0" anchor="ctr"/>
          <a:lstStyle/>
          <a:p>
            <a:endParaRPr dirty="0"/>
          </a:p>
        </p:txBody>
      </p:sp>
      <p:sp>
        <p:nvSpPr>
          <p:cNvPr id="5" name="Notes Placeholder 4"/>
          <p:cNvSpPr>
            <a:spLocks noGrp="1"/>
          </p:cNvSpPr>
          <p:nvPr>
            <p:ph type="body" sz="quarter" idx="3"/>
          </p:nvPr>
        </p:nvSpPr>
        <p:spPr>
          <a:xfrm>
            <a:off x="923608" y="3329940"/>
            <a:ext cx="7388860" cy="3154680"/>
          </a:xfrm>
          <a:prstGeom prst="rect">
            <a:avLst/>
          </a:prstGeom>
        </p:spPr>
        <p:txBody>
          <a:bodyPr vert="horz" lIns="92825" tIns="46413" rIns="92825" bIns="46413"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6658663"/>
            <a:ext cx="4002299" cy="350520"/>
          </a:xfrm>
          <a:prstGeom prst="rect">
            <a:avLst/>
          </a:prstGeom>
        </p:spPr>
        <p:txBody>
          <a:bodyPr vert="horz" lIns="92825" tIns="46413" rIns="92825" bIns="46413" rtlCol="0" anchor="b"/>
          <a:lstStyle>
            <a:lvl1pPr algn="l">
              <a:defRPr sz="1200"/>
            </a:lvl1pPr>
          </a:lstStyle>
          <a:p>
            <a:endParaRPr dirty="0"/>
          </a:p>
        </p:txBody>
      </p:sp>
      <p:sp>
        <p:nvSpPr>
          <p:cNvPr id="7" name="Slide Number Placeholder 6"/>
          <p:cNvSpPr>
            <a:spLocks noGrp="1"/>
          </p:cNvSpPr>
          <p:nvPr>
            <p:ph type="sldNum" sz="quarter" idx="5"/>
          </p:nvPr>
        </p:nvSpPr>
        <p:spPr>
          <a:xfrm>
            <a:off x="5231639" y="6658663"/>
            <a:ext cx="4002299" cy="350520"/>
          </a:xfrm>
          <a:prstGeom prst="rect">
            <a:avLst/>
          </a:prstGeom>
        </p:spPr>
        <p:txBody>
          <a:bodyPr vert="horz" lIns="92825" tIns="46413" rIns="92825" bIns="46413" rtlCol="0" anchor="b"/>
          <a:lstStyle>
            <a:lvl1pPr algn="r">
              <a:defRPr sz="1200"/>
            </a:lvl1pPr>
          </a:lstStyle>
          <a:p>
            <a:fld id="{F93199CD-3E1B-4AE6-990F-76F925F5EA9F}" type="slidenum">
              <a:rPr/>
              <a:t>‹#›</a:t>
            </a:fld>
            <a:endParaRPr dirty="0"/>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41F500-1044-46ED-9805-2F783C867E83}" type="slidenum">
              <a:rPr kumimoji="0" lang="en-US"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3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DF4AD2-67BE-4971-A8E2-F072A17DE04F}" type="datetime1">
              <a:rPr kumimoji="0" lang="el-GR"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3/5/2018</a:t>
            </a:fld>
            <a:endParaRPr kumimoji="0" lang="en-US" sz="13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Header Placeholder 5"/>
          <p:cNvSpPr>
            <a:spLocks noGrp="1"/>
          </p:cNvSpPr>
          <p:nvPr>
            <p:ph type="hd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300" b="0" i="0" u="none" strike="noStrike" kern="1200" cap="none" spc="0" normalizeH="0" baseline="0" noProof="0" dirty="0" smtClean="0">
                <a:ln>
                  <a:noFill/>
                </a:ln>
                <a:solidFill>
                  <a:prstClr val="black"/>
                </a:solidFill>
                <a:effectLst/>
                <a:uLnTx/>
                <a:uFillTx/>
                <a:latin typeface="Arial" charset="0"/>
                <a:ea typeface="+mn-ea"/>
                <a:cs typeface="Arial" charset="0"/>
              </a:rPr>
              <a:t>Δικτυωθείτε και Εξελιχθείτε</a:t>
            </a:r>
            <a:endParaRPr kumimoji="0" lang="en-US" sz="13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306113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AC25B0F4-AE72-4FAE-8ECD-7344D40685E0}" type="slidenum">
              <a:rPr lang="ru-RU" smtClean="0"/>
              <a:pPr/>
              <a:t>6</a:t>
            </a:fld>
            <a:endParaRPr lang="ru-RU" smtClean="0"/>
          </a:p>
        </p:txBody>
      </p:sp>
      <p:sp>
        <p:nvSpPr>
          <p:cNvPr id="84995" name="Rectangle 2"/>
          <p:cNvSpPr>
            <a:spLocks noGrp="1" noRot="1" noChangeAspect="1" noChangeArrowheads="1" noTextEdit="1"/>
          </p:cNvSpPr>
          <p:nvPr>
            <p:ph type="sldImg"/>
          </p:nvPr>
        </p:nvSpPr>
        <p:spPr>
          <a:xfrm>
            <a:off x="3641725" y="584200"/>
            <a:ext cx="3800475" cy="2630488"/>
          </a:xfrm>
          <a:ln/>
        </p:spPr>
      </p:sp>
      <p:sp>
        <p:nvSpPr>
          <p:cNvPr id="84996" name="Rectangle 3"/>
          <p:cNvSpPr>
            <a:spLocks noGrp="1" noChangeArrowheads="1"/>
          </p:cNvSpPr>
          <p:nvPr>
            <p:ph type="body" idx="1"/>
          </p:nvPr>
        </p:nvSpPr>
        <p:spPr>
          <a:xfrm>
            <a:off x="153112" y="3303397"/>
            <a:ext cx="8832786" cy="3737185"/>
          </a:xfrm>
          <a:prstGeom prst="rect">
            <a:avLst/>
          </a:prstGeom>
          <a:noFill/>
          <a:ln/>
        </p:spPr>
        <p:txBody>
          <a:bodyPr lIns="97013" tIns="48506" rIns="97013" bIns="48506"/>
          <a:lstStyle/>
          <a:p>
            <a:pPr marL="183726" lvl="1" indent="-183726" algn="ctr">
              <a:lnSpc>
                <a:spcPct val="110000"/>
              </a:lnSpc>
              <a:buClr>
                <a:srgbClr val="993366"/>
              </a:buClr>
              <a:defRPr/>
            </a:pPr>
            <a:r>
              <a:rPr lang="en-US" sz="1400" b="1" u="sng" dirty="0">
                <a:latin typeface="Arial" pitchFamily="34" charset="0"/>
                <a:cs typeface="Arial" pitchFamily="34" charset="0"/>
              </a:rPr>
              <a:t>Issues &amp; Challenges</a:t>
            </a:r>
          </a:p>
          <a:p>
            <a:pPr marL="183726" lvl="1" indent="-183726">
              <a:lnSpc>
                <a:spcPct val="120000"/>
              </a:lnSpc>
              <a:buClr>
                <a:srgbClr val="990033"/>
              </a:buClr>
            </a:pPr>
            <a:r>
              <a:rPr lang="en-US" sz="1100" b="1" u="sng" dirty="0">
                <a:latin typeface="Arial" pitchFamily="34" charset="0"/>
                <a:cs typeface="Arial" pitchFamily="34" charset="0"/>
              </a:rPr>
              <a:t>DOING MORE WITH LESS</a:t>
            </a:r>
          </a:p>
          <a:p>
            <a:pPr marL="183726" lvl="1" indent="-183726">
              <a:lnSpc>
                <a:spcPct val="120000"/>
              </a:lnSpc>
              <a:buClr>
                <a:srgbClr val="990033"/>
              </a:buClr>
              <a:buFont typeface="Arial" pitchFamily="34" charset="0"/>
              <a:buChar char="•"/>
            </a:pPr>
            <a:r>
              <a:rPr lang="en-US" sz="1100" b="1" dirty="0">
                <a:latin typeface="Arial" pitchFamily="34" charset="0"/>
                <a:cs typeface="Arial" pitchFamily="34" charset="0"/>
              </a:rPr>
              <a:t>Resources Availability (Personnel-Budget) </a:t>
            </a:r>
            <a:r>
              <a:rPr lang="en-US" sz="1100" b="1" dirty="0">
                <a:latin typeface="Arial" pitchFamily="34" charset="0"/>
                <a:cs typeface="Arial" pitchFamily="34" charset="0"/>
                <a:sym typeface="Wingdings" pitchFamily="2" charset="2"/>
              </a:rPr>
              <a:t> Use of new Technologies</a:t>
            </a:r>
            <a:endParaRPr lang="en-US" sz="1100" b="1" dirty="0">
              <a:latin typeface="Arial" pitchFamily="34" charset="0"/>
              <a:cs typeface="Arial" pitchFamily="34" charset="0"/>
            </a:endParaRPr>
          </a:p>
          <a:p>
            <a:pPr marL="183726" indent="-183726">
              <a:lnSpc>
                <a:spcPct val="120000"/>
              </a:lnSpc>
              <a:buClr>
                <a:srgbClr val="990033"/>
              </a:buClr>
              <a:buFont typeface="Arial" pitchFamily="34" charset="0"/>
              <a:buChar char="•"/>
            </a:pPr>
            <a:r>
              <a:rPr lang="en-US" sz="1100" b="1" dirty="0">
                <a:latin typeface="Arial" pitchFamily="34" charset="0"/>
                <a:cs typeface="Arial" pitchFamily="34" charset="0"/>
              </a:rPr>
              <a:t>Legal and Security implications </a:t>
            </a:r>
            <a:r>
              <a:rPr lang="en-US" sz="1100" b="1" dirty="0">
                <a:latin typeface="Arial" pitchFamily="34" charset="0"/>
                <a:cs typeface="Arial" pitchFamily="34" charset="0"/>
                <a:sym typeface="Wingdings" pitchFamily="2" charset="2"/>
              </a:rPr>
              <a:t> </a:t>
            </a:r>
            <a:r>
              <a:rPr lang="en-US" sz="1100" b="1" dirty="0">
                <a:latin typeface="Arial" pitchFamily="34" charset="0"/>
                <a:cs typeface="Arial" pitchFamily="34" charset="0"/>
              </a:rPr>
              <a:t>Modernization/Update of  Legislation: </a:t>
            </a:r>
            <a:r>
              <a:rPr lang="en-US" sz="1100" dirty="0">
                <a:latin typeface="Arial" pitchFamily="34" charset="0"/>
                <a:cs typeface="Arial" pitchFamily="34" charset="0"/>
              </a:rPr>
              <a:t>in order to overcome some of the barriers imposed by the existence of specific Law regulation. </a:t>
            </a:r>
            <a:endParaRPr lang="en-US" sz="1100" b="1" dirty="0">
              <a:latin typeface="Arial" pitchFamily="34" charset="0"/>
              <a:cs typeface="Arial" pitchFamily="34" charset="0"/>
            </a:endParaRPr>
          </a:p>
          <a:p>
            <a:pPr marL="183726" indent="-183726">
              <a:lnSpc>
                <a:spcPct val="120000"/>
              </a:lnSpc>
              <a:buClr>
                <a:srgbClr val="990033"/>
              </a:buClr>
              <a:buFont typeface="Arial" pitchFamily="34" charset="0"/>
              <a:buChar char="•"/>
            </a:pPr>
            <a:r>
              <a:rPr lang="en-US" sz="1100" b="1" dirty="0">
                <a:latin typeface="Arial" pitchFamily="34" charset="0"/>
                <a:cs typeface="Arial" pitchFamily="34" charset="0"/>
              </a:rPr>
              <a:t>Bureaucracy – Time Consuming Procedures</a:t>
            </a:r>
            <a:r>
              <a:rPr lang="en-US" sz="1100" b="1" dirty="0">
                <a:latin typeface="Arial" pitchFamily="34" charset="0"/>
                <a:cs typeface="Arial" pitchFamily="34" charset="0"/>
                <a:sym typeface="Wingdings" pitchFamily="2" charset="2"/>
              </a:rPr>
              <a:t> </a:t>
            </a:r>
            <a:r>
              <a:rPr lang="en-US" sz="1100" b="1" dirty="0">
                <a:latin typeface="Arial" pitchFamily="34" charset="0"/>
                <a:cs typeface="Arial" pitchFamily="34" charset="0"/>
              </a:rPr>
              <a:t>Business Reengineering  / Simplification of procedures</a:t>
            </a:r>
            <a:r>
              <a:rPr lang="en-US" sz="1100" dirty="0">
                <a:latin typeface="Arial" pitchFamily="34" charset="0"/>
                <a:cs typeface="Arial" pitchFamily="34" charset="0"/>
              </a:rPr>
              <a:t>: Modeling of business  processes,  Joined Administrative Processes, aligning information architectures with organisational goals, and  well-defined agreements on the roles, duties and responsibilities of all parties involved (national-regional - local  level). </a:t>
            </a:r>
          </a:p>
          <a:p>
            <a:pPr marL="183726" lvl="1" indent="-183726">
              <a:lnSpc>
                <a:spcPct val="120000"/>
              </a:lnSpc>
              <a:buClr>
                <a:srgbClr val="990033"/>
              </a:buClr>
              <a:buFont typeface="Arial" pitchFamily="34" charset="0"/>
              <a:buChar char="•"/>
            </a:pPr>
            <a:r>
              <a:rPr lang="en-US" sz="1100" b="1" dirty="0">
                <a:latin typeface="Arial" pitchFamily="34" charset="0"/>
                <a:cs typeface="Arial" pitchFamily="34" charset="0"/>
              </a:rPr>
              <a:t>Interoperability &amp; Collaboration between different systems </a:t>
            </a:r>
            <a:r>
              <a:rPr lang="en-US" sz="1100" b="1" dirty="0">
                <a:latin typeface="Arial" pitchFamily="34" charset="0"/>
                <a:cs typeface="Arial" pitchFamily="34" charset="0"/>
                <a:sym typeface="Wingdings" pitchFamily="2" charset="2"/>
              </a:rPr>
              <a:t> </a:t>
            </a:r>
            <a:r>
              <a:rPr lang="en-US" sz="1100" dirty="0">
                <a:latin typeface="Arial" pitchFamily="34" charset="0"/>
                <a:cs typeface="Arial" pitchFamily="34" charset="0"/>
              </a:rPr>
              <a:t>Common Standards/Specifications, Data formats and protocols, Open Interfaces and Specifications,  Telecommunications. </a:t>
            </a:r>
          </a:p>
          <a:p>
            <a:pPr marL="183726" indent="-183726" algn="just">
              <a:lnSpc>
                <a:spcPct val="120000"/>
              </a:lnSpc>
              <a:buClr>
                <a:srgbClr val="990033"/>
              </a:buClr>
              <a:buFont typeface="Arial" pitchFamily="34" charset="0"/>
              <a:buChar char="•"/>
            </a:pPr>
            <a:r>
              <a:rPr lang="en-US" sz="1100" b="1" dirty="0">
                <a:latin typeface="Arial" pitchFamily="34" charset="0"/>
                <a:cs typeface="Arial" pitchFamily="34" charset="0"/>
              </a:rPr>
              <a:t>Take up of eServices: </a:t>
            </a:r>
            <a:r>
              <a:rPr lang="en-US" sz="1100" dirty="0">
                <a:latin typeface="Arial" pitchFamily="34" charset="0"/>
                <a:cs typeface="Arial" pitchFamily="34" charset="0"/>
              </a:rPr>
              <a:t>Lack of awareness, trust &amp; interest.  </a:t>
            </a:r>
            <a:r>
              <a:rPr lang="en-US" sz="1100" dirty="0">
                <a:latin typeface="Arial" pitchFamily="34" charset="0"/>
                <a:cs typeface="Arial" pitchFamily="34" charset="0"/>
                <a:sym typeface="Wingdings" pitchFamily="2" charset="2"/>
              </a:rPr>
              <a:t> </a:t>
            </a:r>
            <a:r>
              <a:rPr lang="en-US" sz="1100" b="1" dirty="0">
                <a:latin typeface="Arial" pitchFamily="34" charset="0"/>
                <a:cs typeface="Arial" pitchFamily="34" charset="0"/>
              </a:rPr>
              <a:t>Provide incentives </a:t>
            </a:r>
            <a:r>
              <a:rPr lang="en-US" sz="1100" dirty="0">
                <a:latin typeface="Arial" pitchFamily="34" charset="0"/>
                <a:cs typeface="Arial" pitchFamily="34" charset="0"/>
              </a:rPr>
              <a:t>(i.e. if online payment a discount will be provided, extension of deadlines for submitting an application) </a:t>
            </a:r>
            <a:r>
              <a:rPr lang="en-US" sz="1100" b="1" dirty="0">
                <a:latin typeface="Arial" pitchFamily="34" charset="0"/>
                <a:cs typeface="Arial" pitchFamily="34" charset="0"/>
              </a:rPr>
              <a:t>&amp; Training to the public </a:t>
            </a:r>
            <a:r>
              <a:rPr lang="en-US" sz="1100" dirty="0">
                <a:latin typeface="Arial" pitchFamily="34" charset="0"/>
                <a:cs typeface="Arial" pitchFamily="34" charset="0"/>
              </a:rPr>
              <a:t>(free computer/internet training)</a:t>
            </a:r>
          </a:p>
          <a:p>
            <a:pPr marL="183726" indent="-183726" algn="just">
              <a:lnSpc>
                <a:spcPct val="120000"/>
              </a:lnSpc>
              <a:buClr>
                <a:srgbClr val="990033"/>
              </a:buClr>
              <a:buFont typeface="Arial" pitchFamily="34" charset="0"/>
              <a:buChar char="•"/>
            </a:pPr>
            <a:r>
              <a:rPr lang="en-US" sz="1100" b="1" dirty="0">
                <a:latin typeface="Arial" pitchFamily="34" charset="0"/>
                <a:cs typeface="Arial" pitchFamily="34" charset="0"/>
              </a:rPr>
              <a:t>Mindset: </a:t>
            </a:r>
            <a:r>
              <a:rPr lang="en-GB" sz="1100" dirty="0">
                <a:latin typeface="Arial" pitchFamily="34" charset="0"/>
                <a:cs typeface="Arial" pitchFamily="34" charset="0"/>
              </a:rPr>
              <a:t>People mindset is also a major concern. A further digital divide will occur, if not all people are ready to accept the change. People, both from within and outside the Government, must be educated, informed and exposed to the benefits of ICT in general. The User/Citizen satisfaction measurements and the user awareness programs will give the means to overcome this issue.</a:t>
            </a:r>
            <a:endParaRPr lang="en-US" sz="1100" dirty="0">
              <a:latin typeface="Arial" pitchFamily="34" charset="0"/>
              <a:cs typeface="Arial" pitchFamily="34" charset="0"/>
            </a:endParaRPr>
          </a:p>
          <a:p>
            <a:pPr eaLnBrk="1" hangingPunct="1">
              <a:lnSpc>
                <a:spcPct val="120000"/>
              </a:lnSpc>
              <a:buClr>
                <a:srgbClr val="990033"/>
              </a:buClr>
            </a:pPr>
            <a:r>
              <a:rPr lang="en-GB" sz="1100" b="1" dirty="0"/>
              <a:t>Strong Political Commitment is needed</a:t>
            </a:r>
            <a:r>
              <a:rPr lang="en-GB" sz="1100" dirty="0"/>
              <a:t>, in order to overcome resistance and barriers, to change mindsets, to push through organisational change, to sustain investment, and to keep the long-term perspective in mind while insisting on concrete deliverables in the shorter term.</a:t>
            </a:r>
            <a:endParaRPr lang="en-US" sz="1100" b="1" dirty="0">
              <a:latin typeface="Arial" pitchFamily="34" charset="0"/>
              <a:cs typeface="Arial" pitchFamily="34" charset="0"/>
            </a:endParaRPr>
          </a:p>
          <a:p>
            <a:pPr marL="183726" lvl="1" indent="-183726">
              <a:lnSpc>
                <a:spcPct val="110000"/>
              </a:lnSpc>
              <a:buClr>
                <a:srgbClr val="993366"/>
              </a:buClr>
              <a:defRPr/>
            </a:pPr>
            <a:endParaRPr lang="en-US" sz="1100" b="1" u="sng" dirty="0">
              <a:latin typeface="Arial" pitchFamily="34" charset="0"/>
              <a:cs typeface="Arial" pitchFamily="34" charset="0"/>
            </a:endParaRPr>
          </a:p>
          <a:p>
            <a:pPr marL="183726" lvl="1" indent="-183726">
              <a:lnSpc>
                <a:spcPct val="110000"/>
              </a:lnSpc>
              <a:buClr>
                <a:srgbClr val="993366"/>
              </a:buClr>
              <a:defRPr/>
            </a:pPr>
            <a:endParaRPr lang="en-US" sz="1100" b="1" u="sng" dirty="0">
              <a:latin typeface="Arial" pitchFamily="34" charset="0"/>
              <a:cs typeface="Arial" pitchFamily="34" charset="0"/>
            </a:endParaRPr>
          </a:p>
          <a:p>
            <a:pPr marL="183726" lvl="1" indent="-183726">
              <a:lnSpc>
                <a:spcPct val="110000"/>
              </a:lnSpc>
              <a:buClr>
                <a:srgbClr val="993366"/>
              </a:buClr>
              <a:defRPr/>
            </a:pPr>
            <a:endParaRPr lang="en-US" sz="1100" b="1" u="sng" dirty="0">
              <a:latin typeface="Arial" pitchFamily="34" charset="0"/>
              <a:cs typeface="Arial" pitchFamily="34" charset="0"/>
            </a:endParaRPr>
          </a:p>
          <a:p>
            <a:pPr marL="183726" indent="-183726" algn="just"/>
            <a:endParaRPr lang="en-US" sz="1100" dirty="0">
              <a:latin typeface="Arial" pitchFamily="34" charset="0"/>
              <a:cs typeface="Arial" pitchFamily="34" charset="0"/>
            </a:endParaRPr>
          </a:p>
        </p:txBody>
      </p:sp>
    </p:spTree>
    <p:extLst>
      <p:ext uri="{BB962C8B-B14F-4D97-AF65-F5344CB8AC3E}">
        <p14:creationId xmlns:p14="http://schemas.microsoft.com/office/powerpoint/2010/main" val="676952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9388" y="525463"/>
            <a:ext cx="37973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9</a:t>
            </a:fld>
            <a:endParaRPr lang="en-US" dirty="0"/>
          </a:p>
        </p:txBody>
      </p:sp>
    </p:spTree>
    <p:extLst>
      <p:ext uri="{BB962C8B-B14F-4D97-AF65-F5344CB8AC3E}">
        <p14:creationId xmlns:p14="http://schemas.microsoft.com/office/powerpoint/2010/main" val="2603287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34B7E51D-E195-4FBB-8F2A-C6F8F4FE4453}" type="slidenum">
              <a:rPr lang="ru-RU" smtClean="0"/>
              <a:pPr/>
              <a:t>16</a:t>
            </a:fld>
            <a:endParaRPr lang="ru-RU" smtClean="0"/>
          </a:p>
        </p:txBody>
      </p:sp>
      <p:sp>
        <p:nvSpPr>
          <p:cNvPr id="76803" name="Rectangle 2"/>
          <p:cNvSpPr>
            <a:spLocks noGrp="1" noRot="1" noChangeAspect="1" noChangeArrowheads="1" noTextEdit="1"/>
          </p:cNvSpPr>
          <p:nvPr>
            <p:ph type="sldImg"/>
          </p:nvPr>
        </p:nvSpPr>
        <p:spPr>
          <a:xfrm>
            <a:off x="2722563" y="527050"/>
            <a:ext cx="3794125" cy="2627313"/>
          </a:xfrm>
          <a:ln/>
        </p:spPr>
      </p:sp>
      <p:sp>
        <p:nvSpPr>
          <p:cNvPr id="76804" name="Rectangle 3"/>
          <p:cNvSpPr>
            <a:spLocks noGrp="1" noChangeArrowheads="1"/>
          </p:cNvSpPr>
          <p:nvPr>
            <p:ph type="body" idx="1"/>
          </p:nvPr>
        </p:nvSpPr>
        <p:spPr>
          <a:xfrm>
            <a:off x="1230040" y="3329268"/>
            <a:ext cx="6775998" cy="3154456"/>
          </a:xfrm>
          <a:noFill/>
          <a:ln/>
        </p:spPr>
        <p:txBody>
          <a:bodyPr/>
          <a:lstStyle/>
          <a:p>
            <a:pPr marL="99921" algn="just"/>
            <a:endParaRPr lang="en-US" sz="1400" dirty="0"/>
          </a:p>
          <a:p>
            <a:pPr marL="99921" algn="just"/>
            <a:endParaRPr lang="en-US" sz="1400" dirty="0"/>
          </a:p>
          <a:p>
            <a:pPr marL="99921" algn="just"/>
            <a:endParaRPr lang="en-US" sz="1400" dirty="0"/>
          </a:p>
        </p:txBody>
      </p:sp>
    </p:spTree>
    <p:extLst>
      <p:ext uri="{BB962C8B-B14F-4D97-AF65-F5344CB8AC3E}">
        <p14:creationId xmlns:p14="http://schemas.microsoft.com/office/powerpoint/2010/main" val="3861145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34B7E51D-E195-4FBB-8F2A-C6F8F4FE4453}" type="slidenum">
              <a:rPr lang="ru-RU" smtClean="0"/>
              <a:pPr/>
              <a:t>17</a:t>
            </a:fld>
            <a:endParaRPr lang="ru-RU" smtClean="0"/>
          </a:p>
        </p:txBody>
      </p:sp>
      <p:sp>
        <p:nvSpPr>
          <p:cNvPr id="76803" name="Rectangle 2"/>
          <p:cNvSpPr>
            <a:spLocks noGrp="1" noRot="1" noChangeAspect="1" noChangeArrowheads="1" noTextEdit="1"/>
          </p:cNvSpPr>
          <p:nvPr>
            <p:ph type="sldImg"/>
          </p:nvPr>
        </p:nvSpPr>
        <p:spPr>
          <a:xfrm>
            <a:off x="2722563" y="527050"/>
            <a:ext cx="3794125" cy="2627313"/>
          </a:xfrm>
          <a:ln/>
        </p:spPr>
      </p:sp>
      <p:sp>
        <p:nvSpPr>
          <p:cNvPr id="76804" name="Rectangle 3"/>
          <p:cNvSpPr>
            <a:spLocks noGrp="1" noChangeArrowheads="1"/>
          </p:cNvSpPr>
          <p:nvPr>
            <p:ph type="body" idx="1"/>
          </p:nvPr>
        </p:nvSpPr>
        <p:spPr>
          <a:xfrm>
            <a:off x="1230040" y="3329268"/>
            <a:ext cx="6775998" cy="3154456"/>
          </a:xfrm>
          <a:noFill/>
          <a:ln/>
        </p:spPr>
        <p:txBody>
          <a:bodyPr/>
          <a:lstStyle/>
          <a:p>
            <a:pPr marL="99921" algn="just"/>
            <a:endParaRPr lang="en-US" sz="1400" dirty="0"/>
          </a:p>
          <a:p>
            <a:pPr marL="99921" algn="just"/>
            <a:endParaRPr lang="en-US" sz="1400" dirty="0"/>
          </a:p>
          <a:p>
            <a:pPr marL="99921" algn="just"/>
            <a:endParaRPr lang="en-US" sz="1400" dirty="0"/>
          </a:p>
        </p:txBody>
      </p:sp>
    </p:spTree>
    <p:extLst>
      <p:ext uri="{BB962C8B-B14F-4D97-AF65-F5344CB8AC3E}">
        <p14:creationId xmlns:p14="http://schemas.microsoft.com/office/powerpoint/2010/main" val="1885866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AC25B0F4-AE72-4FAE-8ECD-7344D40685E0}" type="slidenum">
              <a:rPr lang="ru-RU" smtClean="0"/>
              <a:pPr/>
              <a:t>18</a:t>
            </a:fld>
            <a:endParaRPr lang="ru-RU" smtClean="0"/>
          </a:p>
        </p:txBody>
      </p:sp>
      <p:sp>
        <p:nvSpPr>
          <p:cNvPr id="84995" name="Rectangle 2"/>
          <p:cNvSpPr>
            <a:spLocks noGrp="1" noRot="1" noChangeAspect="1" noChangeArrowheads="1" noTextEdit="1"/>
          </p:cNvSpPr>
          <p:nvPr>
            <p:ph type="sldImg"/>
          </p:nvPr>
        </p:nvSpPr>
        <p:spPr>
          <a:xfrm>
            <a:off x="3641725" y="584200"/>
            <a:ext cx="3800475" cy="2630488"/>
          </a:xfrm>
          <a:ln/>
        </p:spPr>
      </p:sp>
      <p:sp>
        <p:nvSpPr>
          <p:cNvPr id="84996" name="Rectangle 3"/>
          <p:cNvSpPr>
            <a:spLocks noGrp="1" noChangeArrowheads="1"/>
          </p:cNvSpPr>
          <p:nvPr>
            <p:ph type="body" idx="1"/>
          </p:nvPr>
        </p:nvSpPr>
        <p:spPr>
          <a:xfrm>
            <a:off x="153112" y="3303397"/>
            <a:ext cx="8832786" cy="3737185"/>
          </a:xfrm>
          <a:prstGeom prst="rect">
            <a:avLst/>
          </a:prstGeom>
          <a:noFill/>
          <a:ln/>
        </p:spPr>
        <p:txBody>
          <a:bodyPr lIns="97013" tIns="48506" rIns="97013" bIns="48506"/>
          <a:lstStyle/>
          <a:p>
            <a:pPr marL="183726" lvl="1" indent="-183726" algn="ctr">
              <a:lnSpc>
                <a:spcPct val="110000"/>
              </a:lnSpc>
              <a:buClr>
                <a:srgbClr val="993366"/>
              </a:buClr>
              <a:defRPr/>
            </a:pPr>
            <a:r>
              <a:rPr lang="en-US" sz="1400" b="1" u="sng" dirty="0">
                <a:latin typeface="Arial" pitchFamily="34" charset="0"/>
                <a:cs typeface="Arial" pitchFamily="34" charset="0"/>
              </a:rPr>
              <a:t>Issues &amp; Challenges</a:t>
            </a:r>
          </a:p>
          <a:p>
            <a:pPr marL="183726" lvl="1" indent="-183726">
              <a:lnSpc>
                <a:spcPct val="120000"/>
              </a:lnSpc>
              <a:buClr>
                <a:srgbClr val="990033"/>
              </a:buClr>
            </a:pPr>
            <a:r>
              <a:rPr lang="en-US" sz="1100" b="1" u="sng" dirty="0">
                <a:latin typeface="Arial" pitchFamily="34" charset="0"/>
                <a:cs typeface="Arial" pitchFamily="34" charset="0"/>
              </a:rPr>
              <a:t>DOING MORE WITH LESS</a:t>
            </a:r>
          </a:p>
          <a:p>
            <a:pPr marL="183726" lvl="1" indent="-183726">
              <a:lnSpc>
                <a:spcPct val="120000"/>
              </a:lnSpc>
              <a:buClr>
                <a:srgbClr val="990033"/>
              </a:buClr>
              <a:buFont typeface="Arial" pitchFamily="34" charset="0"/>
              <a:buChar char="•"/>
            </a:pPr>
            <a:r>
              <a:rPr lang="en-US" sz="1100" b="1" dirty="0">
                <a:latin typeface="Arial" pitchFamily="34" charset="0"/>
                <a:cs typeface="Arial" pitchFamily="34" charset="0"/>
              </a:rPr>
              <a:t>Resources Availability (Personnel-Budget) </a:t>
            </a:r>
            <a:r>
              <a:rPr lang="en-US" sz="1100" b="1" dirty="0">
                <a:latin typeface="Arial" pitchFamily="34" charset="0"/>
                <a:cs typeface="Arial" pitchFamily="34" charset="0"/>
                <a:sym typeface="Wingdings" pitchFamily="2" charset="2"/>
              </a:rPr>
              <a:t> Use of new Technologies</a:t>
            </a:r>
            <a:endParaRPr lang="en-US" sz="1100" b="1" dirty="0">
              <a:latin typeface="Arial" pitchFamily="34" charset="0"/>
              <a:cs typeface="Arial" pitchFamily="34" charset="0"/>
            </a:endParaRPr>
          </a:p>
          <a:p>
            <a:pPr marL="183726" indent="-183726">
              <a:lnSpc>
                <a:spcPct val="120000"/>
              </a:lnSpc>
              <a:buClr>
                <a:srgbClr val="990033"/>
              </a:buClr>
              <a:buFont typeface="Arial" pitchFamily="34" charset="0"/>
              <a:buChar char="•"/>
            </a:pPr>
            <a:r>
              <a:rPr lang="en-US" sz="1100" b="1" dirty="0">
                <a:latin typeface="Arial" pitchFamily="34" charset="0"/>
                <a:cs typeface="Arial" pitchFamily="34" charset="0"/>
              </a:rPr>
              <a:t>Legal and Security implications </a:t>
            </a:r>
            <a:r>
              <a:rPr lang="en-US" sz="1100" b="1" dirty="0">
                <a:latin typeface="Arial" pitchFamily="34" charset="0"/>
                <a:cs typeface="Arial" pitchFamily="34" charset="0"/>
                <a:sym typeface="Wingdings" pitchFamily="2" charset="2"/>
              </a:rPr>
              <a:t> </a:t>
            </a:r>
            <a:r>
              <a:rPr lang="en-US" sz="1100" b="1" dirty="0">
                <a:latin typeface="Arial" pitchFamily="34" charset="0"/>
                <a:cs typeface="Arial" pitchFamily="34" charset="0"/>
              </a:rPr>
              <a:t>Modernization/Update of  Legislation: </a:t>
            </a:r>
            <a:r>
              <a:rPr lang="en-US" sz="1100" dirty="0">
                <a:latin typeface="Arial" pitchFamily="34" charset="0"/>
                <a:cs typeface="Arial" pitchFamily="34" charset="0"/>
              </a:rPr>
              <a:t>in order to overcome some of the barriers imposed by the existence of specific Law regulation. </a:t>
            </a:r>
            <a:endParaRPr lang="en-US" sz="1100" b="1" dirty="0">
              <a:latin typeface="Arial" pitchFamily="34" charset="0"/>
              <a:cs typeface="Arial" pitchFamily="34" charset="0"/>
            </a:endParaRPr>
          </a:p>
          <a:p>
            <a:pPr marL="183726" indent="-183726">
              <a:lnSpc>
                <a:spcPct val="120000"/>
              </a:lnSpc>
              <a:buClr>
                <a:srgbClr val="990033"/>
              </a:buClr>
              <a:buFont typeface="Arial" pitchFamily="34" charset="0"/>
              <a:buChar char="•"/>
            </a:pPr>
            <a:r>
              <a:rPr lang="en-US" sz="1100" b="1" dirty="0">
                <a:latin typeface="Arial" pitchFamily="34" charset="0"/>
                <a:cs typeface="Arial" pitchFamily="34" charset="0"/>
              </a:rPr>
              <a:t>Bureaucracy – Time Consuming Procedures</a:t>
            </a:r>
            <a:r>
              <a:rPr lang="en-US" sz="1100" b="1" dirty="0">
                <a:latin typeface="Arial" pitchFamily="34" charset="0"/>
                <a:cs typeface="Arial" pitchFamily="34" charset="0"/>
                <a:sym typeface="Wingdings" pitchFamily="2" charset="2"/>
              </a:rPr>
              <a:t> </a:t>
            </a:r>
            <a:r>
              <a:rPr lang="en-US" sz="1100" b="1" dirty="0">
                <a:latin typeface="Arial" pitchFamily="34" charset="0"/>
                <a:cs typeface="Arial" pitchFamily="34" charset="0"/>
              </a:rPr>
              <a:t>Business Reengineering  / Simplification of procedures</a:t>
            </a:r>
            <a:r>
              <a:rPr lang="en-US" sz="1100" dirty="0">
                <a:latin typeface="Arial" pitchFamily="34" charset="0"/>
                <a:cs typeface="Arial" pitchFamily="34" charset="0"/>
              </a:rPr>
              <a:t>: Modeling of business  processes,  Joined Administrative Processes, aligning information architectures with organisational goals, and  well-defined agreements on the roles, duties and responsibilities of all parties involved (national-regional - local  level). </a:t>
            </a:r>
          </a:p>
          <a:p>
            <a:pPr marL="183726" lvl="1" indent="-183726">
              <a:lnSpc>
                <a:spcPct val="120000"/>
              </a:lnSpc>
              <a:buClr>
                <a:srgbClr val="990033"/>
              </a:buClr>
              <a:buFont typeface="Arial" pitchFamily="34" charset="0"/>
              <a:buChar char="•"/>
            </a:pPr>
            <a:r>
              <a:rPr lang="en-US" sz="1100" b="1" dirty="0">
                <a:latin typeface="Arial" pitchFamily="34" charset="0"/>
                <a:cs typeface="Arial" pitchFamily="34" charset="0"/>
              </a:rPr>
              <a:t>Interoperability &amp; Collaboration between different systems </a:t>
            </a:r>
            <a:r>
              <a:rPr lang="en-US" sz="1100" b="1" dirty="0">
                <a:latin typeface="Arial" pitchFamily="34" charset="0"/>
                <a:cs typeface="Arial" pitchFamily="34" charset="0"/>
                <a:sym typeface="Wingdings" pitchFamily="2" charset="2"/>
              </a:rPr>
              <a:t> </a:t>
            </a:r>
            <a:r>
              <a:rPr lang="en-US" sz="1100" dirty="0">
                <a:latin typeface="Arial" pitchFamily="34" charset="0"/>
                <a:cs typeface="Arial" pitchFamily="34" charset="0"/>
              </a:rPr>
              <a:t>Common Standards/Specifications, Data formats and protocols, Open Interfaces and Specifications,  Telecommunications. </a:t>
            </a:r>
          </a:p>
          <a:p>
            <a:pPr marL="183726" indent="-183726" algn="just">
              <a:lnSpc>
                <a:spcPct val="120000"/>
              </a:lnSpc>
              <a:buClr>
                <a:srgbClr val="990033"/>
              </a:buClr>
              <a:buFont typeface="Arial" pitchFamily="34" charset="0"/>
              <a:buChar char="•"/>
            </a:pPr>
            <a:r>
              <a:rPr lang="en-US" sz="1100" b="1" dirty="0">
                <a:latin typeface="Arial" pitchFamily="34" charset="0"/>
                <a:cs typeface="Arial" pitchFamily="34" charset="0"/>
              </a:rPr>
              <a:t>Take up of eServices: </a:t>
            </a:r>
            <a:r>
              <a:rPr lang="en-US" sz="1100" dirty="0">
                <a:latin typeface="Arial" pitchFamily="34" charset="0"/>
                <a:cs typeface="Arial" pitchFamily="34" charset="0"/>
              </a:rPr>
              <a:t>Lack of awareness, trust &amp; interest.  </a:t>
            </a:r>
            <a:r>
              <a:rPr lang="en-US" sz="1100" dirty="0">
                <a:latin typeface="Arial" pitchFamily="34" charset="0"/>
                <a:cs typeface="Arial" pitchFamily="34" charset="0"/>
                <a:sym typeface="Wingdings" pitchFamily="2" charset="2"/>
              </a:rPr>
              <a:t> </a:t>
            </a:r>
            <a:r>
              <a:rPr lang="en-US" sz="1100" b="1" dirty="0">
                <a:latin typeface="Arial" pitchFamily="34" charset="0"/>
                <a:cs typeface="Arial" pitchFamily="34" charset="0"/>
              </a:rPr>
              <a:t>Provide incentives </a:t>
            </a:r>
            <a:r>
              <a:rPr lang="en-US" sz="1100" dirty="0">
                <a:latin typeface="Arial" pitchFamily="34" charset="0"/>
                <a:cs typeface="Arial" pitchFamily="34" charset="0"/>
              </a:rPr>
              <a:t>(i.e. if online payment a discount will be provided, extension of deadlines for submitting an application) </a:t>
            </a:r>
            <a:r>
              <a:rPr lang="en-US" sz="1100" b="1" dirty="0">
                <a:latin typeface="Arial" pitchFamily="34" charset="0"/>
                <a:cs typeface="Arial" pitchFamily="34" charset="0"/>
              </a:rPr>
              <a:t>&amp; Training to the public </a:t>
            </a:r>
            <a:r>
              <a:rPr lang="en-US" sz="1100" dirty="0">
                <a:latin typeface="Arial" pitchFamily="34" charset="0"/>
                <a:cs typeface="Arial" pitchFamily="34" charset="0"/>
              </a:rPr>
              <a:t>(free computer/internet training)</a:t>
            </a:r>
          </a:p>
          <a:p>
            <a:pPr marL="183726" indent="-183726" algn="just">
              <a:lnSpc>
                <a:spcPct val="120000"/>
              </a:lnSpc>
              <a:buClr>
                <a:srgbClr val="990033"/>
              </a:buClr>
              <a:buFont typeface="Arial" pitchFamily="34" charset="0"/>
              <a:buChar char="•"/>
            </a:pPr>
            <a:r>
              <a:rPr lang="en-US" sz="1100" b="1" dirty="0">
                <a:latin typeface="Arial" pitchFamily="34" charset="0"/>
                <a:cs typeface="Arial" pitchFamily="34" charset="0"/>
              </a:rPr>
              <a:t>Mindset: </a:t>
            </a:r>
            <a:r>
              <a:rPr lang="en-GB" sz="1100" dirty="0">
                <a:latin typeface="Arial" pitchFamily="34" charset="0"/>
                <a:cs typeface="Arial" pitchFamily="34" charset="0"/>
              </a:rPr>
              <a:t>People mindset is also a major concern. A further digital divide will occur, if not all people are ready to accept the change. People, both from within and outside the Government, must be educated, informed and exposed to the benefits of ICT in general. The User/Citizen satisfaction measurements and the user awareness programs will give the means to overcome this issue.</a:t>
            </a:r>
            <a:endParaRPr lang="en-US" sz="1100" dirty="0">
              <a:latin typeface="Arial" pitchFamily="34" charset="0"/>
              <a:cs typeface="Arial" pitchFamily="34" charset="0"/>
            </a:endParaRPr>
          </a:p>
          <a:p>
            <a:pPr eaLnBrk="1" hangingPunct="1">
              <a:lnSpc>
                <a:spcPct val="120000"/>
              </a:lnSpc>
              <a:buClr>
                <a:srgbClr val="990033"/>
              </a:buClr>
            </a:pPr>
            <a:r>
              <a:rPr lang="en-GB" sz="1100" b="1" dirty="0"/>
              <a:t>Strong Political Commitment is needed</a:t>
            </a:r>
            <a:r>
              <a:rPr lang="en-GB" sz="1100" dirty="0"/>
              <a:t>, in order to overcome resistance and barriers, to change mindsets, to push through organisational change, to sustain investment, and to keep the long-term perspective in mind while insisting on concrete deliverables in the shorter term.</a:t>
            </a:r>
            <a:endParaRPr lang="en-US" sz="1100" b="1" dirty="0">
              <a:latin typeface="Arial" pitchFamily="34" charset="0"/>
              <a:cs typeface="Arial" pitchFamily="34" charset="0"/>
            </a:endParaRPr>
          </a:p>
          <a:p>
            <a:pPr marL="183726" lvl="1" indent="-183726">
              <a:lnSpc>
                <a:spcPct val="110000"/>
              </a:lnSpc>
              <a:buClr>
                <a:srgbClr val="993366"/>
              </a:buClr>
              <a:defRPr/>
            </a:pPr>
            <a:endParaRPr lang="en-US" sz="1100" b="1" u="sng" dirty="0">
              <a:latin typeface="Arial" pitchFamily="34" charset="0"/>
              <a:cs typeface="Arial" pitchFamily="34" charset="0"/>
            </a:endParaRPr>
          </a:p>
          <a:p>
            <a:pPr marL="183726" lvl="1" indent="-183726">
              <a:lnSpc>
                <a:spcPct val="110000"/>
              </a:lnSpc>
              <a:buClr>
                <a:srgbClr val="993366"/>
              </a:buClr>
              <a:defRPr/>
            </a:pPr>
            <a:endParaRPr lang="en-US" sz="1100" b="1" u="sng" dirty="0">
              <a:latin typeface="Arial" pitchFamily="34" charset="0"/>
              <a:cs typeface="Arial" pitchFamily="34" charset="0"/>
            </a:endParaRPr>
          </a:p>
          <a:p>
            <a:pPr marL="183726" lvl="1" indent="-183726">
              <a:lnSpc>
                <a:spcPct val="110000"/>
              </a:lnSpc>
              <a:buClr>
                <a:srgbClr val="993366"/>
              </a:buClr>
              <a:defRPr/>
            </a:pPr>
            <a:endParaRPr lang="en-US" sz="1100" b="1" u="sng" dirty="0">
              <a:latin typeface="Arial" pitchFamily="34" charset="0"/>
              <a:cs typeface="Arial" pitchFamily="34" charset="0"/>
            </a:endParaRPr>
          </a:p>
          <a:p>
            <a:pPr marL="183726" indent="-183726" algn="just"/>
            <a:endParaRPr lang="en-US" sz="1100" dirty="0">
              <a:latin typeface="Arial" pitchFamily="34" charset="0"/>
              <a:cs typeface="Arial" pitchFamily="34" charset="0"/>
            </a:endParaRPr>
          </a:p>
        </p:txBody>
      </p:sp>
    </p:spTree>
    <p:extLst>
      <p:ext uri="{BB962C8B-B14F-4D97-AF65-F5344CB8AC3E}">
        <p14:creationId xmlns:p14="http://schemas.microsoft.com/office/powerpoint/2010/main" val="3831416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9388" y="525463"/>
            <a:ext cx="37973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B5CB03D-52F8-45FC-9D51-CC9AF1B89DEC}" type="slidenum">
              <a:rPr lang="en-US" smtClean="0"/>
              <a:t>21</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9388" y="525463"/>
            <a:ext cx="37973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B5CB03D-52F8-45FC-9D51-CC9AF1B89DEC}" type="slidenum">
              <a:rPr lang="en-US" smtClean="0"/>
              <a:t>22</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19388" y="525463"/>
            <a:ext cx="37973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B5CB03D-52F8-45FC-9D51-CC9AF1B89DEC}" type="slidenum">
              <a:rPr lang="en-US" smtClean="0"/>
              <a:t>24</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13.xml"/><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65712" y="1828800"/>
            <a:ext cx="6688292" cy="2895600"/>
          </a:xfrm>
        </p:spPr>
        <p:txBody>
          <a:bodyPr anchor="b">
            <a:normAutofit/>
          </a:bodyPr>
          <a:lstStyle>
            <a:lvl1pPr>
              <a:lnSpc>
                <a:spcPct val="80000"/>
              </a:lnSpc>
              <a:defRPr sz="4800">
                <a:solidFill>
                  <a:schemeClr val="bg1"/>
                </a:solidFill>
              </a:defRPr>
            </a:lvl1pPr>
          </a:lstStyle>
          <a:p>
            <a:r>
              <a:rPr lang="en-US" smtClean="0"/>
              <a:t>Click to edit Master title style</a:t>
            </a:r>
            <a:endParaRPr/>
          </a:p>
        </p:txBody>
      </p:sp>
      <p:sp>
        <p:nvSpPr>
          <p:cNvPr id="3" name="Subtitle 2"/>
          <p:cNvSpPr>
            <a:spLocks noGrp="1"/>
          </p:cNvSpPr>
          <p:nvPr>
            <p:ph type="subTitle" idx="1"/>
          </p:nvPr>
        </p:nvSpPr>
        <p:spPr>
          <a:xfrm>
            <a:off x="865711" y="4800600"/>
            <a:ext cx="6688292" cy="1219200"/>
          </a:xfrm>
        </p:spPr>
        <p:txBody>
          <a:bodyPr>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2A013F82-EE5E-44EE-A61D-E31C6657F26F}" type="slidenum">
              <a:rPr/>
              <a:t>‹#›</a:t>
            </a:fld>
            <a:endParaRPr dirty="0"/>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0145" y="381001"/>
            <a:ext cx="1238573" cy="56388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237282" y="381001"/>
            <a:ext cx="6007076"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2A013F82-EE5E-44EE-A61D-E31C6657F26F}" type="slidenum">
              <a:rPr/>
              <a:t>‹#›</a:t>
            </a:fld>
            <a:endParaRPr dirty="0"/>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lvl1pPr>
              <a:defRPr/>
            </a:lvl1pPr>
          </a:lstStyle>
          <a:p>
            <a:pPr>
              <a:defRPr/>
            </a:pPr>
            <a:fld id="{33A2EFCE-5D38-4F26-B471-3B3BD3F49AFB}" type="datetimeFigureOut">
              <a:rPr lang="el-GR" smtClean="0">
                <a:solidFill>
                  <a:prstClr val="black">
                    <a:tint val="75000"/>
                  </a:prstClr>
                </a:solidFill>
              </a:rPr>
              <a:pPr>
                <a:defRPr/>
              </a:pPr>
              <a:t>3/5/2018</a:t>
            </a:fld>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84EB9A5-397B-44B4-829C-D251163333F0}" type="slidenum">
              <a:rPr lang="el-GR" smtClean="0">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2863229249"/>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1414"/>
            <a:ext cx="9906000" cy="857256"/>
          </a:xfrm>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pPr>
              <a:defRPr/>
            </a:pPr>
            <a:fld id="{83D362C4-8E23-4145-9E62-7EED3EFEC6B2}" type="datetimeFigureOut">
              <a:rPr lang="el-GR" smtClean="0">
                <a:solidFill>
                  <a:prstClr val="black">
                    <a:tint val="75000"/>
                  </a:prstClr>
                </a:solidFill>
              </a:rPr>
              <a:pPr>
                <a:defRPr/>
              </a:pPr>
              <a:t>3/5/2018</a:t>
            </a:fld>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45BE7A4-48B5-46BB-AFAC-571B00E8FFD2}" type="slidenum">
              <a:rPr lang="el-GR" smtClean="0">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1606034201"/>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1161817-2F40-4E4B-BCDF-18D1F5413F04}" type="datetimeFigureOut">
              <a:rPr lang="el-GR" smtClean="0">
                <a:solidFill>
                  <a:prstClr val="black">
                    <a:tint val="75000"/>
                  </a:prstClr>
                </a:solidFill>
              </a:rPr>
              <a:pPr>
                <a:defRPr/>
              </a:pPr>
              <a:t>3/5/2018</a:t>
            </a:fld>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D4561BD-84F9-4B46-B1F9-7C8D272E2905}" type="slidenum">
              <a:rPr lang="el-GR" smtClean="0">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3371128903"/>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3"/>
          <p:cNvSpPr>
            <a:spLocks noGrp="1"/>
          </p:cNvSpPr>
          <p:nvPr>
            <p:ph type="dt" sz="half" idx="10"/>
          </p:nvPr>
        </p:nvSpPr>
        <p:spPr/>
        <p:txBody>
          <a:bodyPr/>
          <a:lstStyle>
            <a:lvl1pPr>
              <a:defRPr/>
            </a:lvl1pPr>
          </a:lstStyle>
          <a:p>
            <a:pPr>
              <a:defRPr/>
            </a:pPr>
            <a:fld id="{C71E798F-BC19-413E-B148-3245A8E32EEE}" type="datetimeFigureOut">
              <a:rPr lang="el-GR" smtClean="0">
                <a:solidFill>
                  <a:prstClr val="black">
                    <a:tint val="75000"/>
                  </a:prstClr>
                </a:solidFill>
              </a:rPr>
              <a:pPr>
                <a:defRPr/>
              </a:pPr>
              <a:t>3/5/2018</a:t>
            </a:fld>
            <a:endParaRPr lang="el-GR"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29B2A9B-755F-42F0-A516-D23C1EDC1E6D}" type="slidenum">
              <a:rPr lang="el-GR" smtClean="0">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1366796598"/>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3"/>
          <p:cNvSpPr>
            <a:spLocks noGrp="1"/>
          </p:cNvSpPr>
          <p:nvPr>
            <p:ph type="dt" sz="half" idx="10"/>
          </p:nvPr>
        </p:nvSpPr>
        <p:spPr/>
        <p:txBody>
          <a:bodyPr/>
          <a:lstStyle>
            <a:lvl1pPr>
              <a:defRPr/>
            </a:lvl1pPr>
          </a:lstStyle>
          <a:p>
            <a:pPr>
              <a:defRPr/>
            </a:pPr>
            <a:fld id="{AC8ECAA8-26BC-4E63-8612-4A6E3B5EFC76}" type="datetimeFigureOut">
              <a:rPr lang="el-GR" smtClean="0">
                <a:solidFill>
                  <a:prstClr val="black">
                    <a:tint val="75000"/>
                  </a:prstClr>
                </a:solidFill>
              </a:rPr>
              <a:pPr>
                <a:defRPr/>
              </a:pPr>
              <a:t>3/5/2018</a:t>
            </a:fld>
            <a:endParaRPr lang="el-GR"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316175C-AF35-4466-B6CC-347B7385CC78}" type="slidenum">
              <a:rPr lang="el-GR" smtClean="0">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2226449633"/>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3"/>
          <p:cNvSpPr>
            <a:spLocks noGrp="1"/>
          </p:cNvSpPr>
          <p:nvPr>
            <p:ph type="dt" sz="half" idx="10"/>
          </p:nvPr>
        </p:nvSpPr>
        <p:spPr/>
        <p:txBody>
          <a:bodyPr/>
          <a:lstStyle>
            <a:lvl1pPr>
              <a:defRPr/>
            </a:lvl1pPr>
          </a:lstStyle>
          <a:p>
            <a:pPr>
              <a:defRPr/>
            </a:pPr>
            <a:fld id="{D33CA37C-866B-4978-94BA-C4E3BB51929E}" type="datetimeFigureOut">
              <a:rPr lang="el-GR" smtClean="0">
                <a:solidFill>
                  <a:prstClr val="black">
                    <a:tint val="75000"/>
                  </a:prstClr>
                </a:solidFill>
              </a:rPr>
              <a:pPr>
                <a:defRPr/>
              </a:pPr>
              <a:t>3/5/2018</a:t>
            </a:fld>
            <a:endParaRPr lang="el-GR"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54A85BD-3497-42CC-A831-54186315A156}" type="slidenum">
              <a:rPr lang="el-GR" smtClean="0">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494529567"/>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935C268-523B-480A-8D33-4770EF249FC4}" type="datetimeFigureOut">
              <a:rPr lang="el-GR" smtClean="0">
                <a:solidFill>
                  <a:prstClr val="black">
                    <a:tint val="75000"/>
                  </a:prstClr>
                </a:solidFill>
              </a:rPr>
              <a:pPr>
                <a:defRPr/>
              </a:pPr>
              <a:t>3/5/2018</a:t>
            </a:fld>
            <a:endParaRPr lang="el-GR"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59360804-43F1-4CEB-96D5-7A6D90EBDE93}" type="slidenum">
              <a:rPr lang="el-GR" smtClean="0">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2077638587"/>
      </p:ext>
    </p:extLst>
  </p:cSld>
  <p:clrMapOvr>
    <a:masterClrMapping/>
  </p:clrMapOvr>
  <p:transition>
    <p:wipe dir="r"/>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4A61013-5B36-4C04-B3B7-5854F5F7685C}" type="datetimeFigureOut">
              <a:rPr lang="el-GR" smtClean="0">
                <a:solidFill>
                  <a:prstClr val="black">
                    <a:tint val="75000"/>
                  </a:prstClr>
                </a:solidFill>
              </a:rPr>
              <a:pPr>
                <a:defRPr/>
              </a:pPr>
              <a:t>3/5/2018</a:t>
            </a:fld>
            <a:endParaRPr lang="el-GR"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D3E316F-FF0F-4F5A-BA55-A6C119EB664F}" type="slidenum">
              <a:rPr lang="el-GR" smtClean="0">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2997516412"/>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13425" y="1981201"/>
            <a:ext cx="7431436" cy="1142999"/>
          </a:xfrm>
        </p:spPr>
        <p:txBody>
          <a:bodyPr/>
          <a:lstStyle>
            <a:lvl1pPr>
              <a:defRPr b="1">
                <a:solidFill>
                  <a:schemeClr val="bg1">
                    <a:lumMod val="85000"/>
                    <a:lumOff val="15000"/>
                  </a:schemeClr>
                </a:solidFill>
                <a:effectLst>
                  <a:outerShdw blurRad="38100" dist="38100" dir="2700000" algn="tl">
                    <a:srgbClr val="000000">
                      <a:alpha val="43137"/>
                    </a:srgbClr>
                  </a:outerShdw>
                </a:effectLst>
              </a:defRPr>
            </a:lvl1pPr>
          </a:lstStyle>
          <a:p>
            <a:r>
              <a:rPr lang="en-US" dirty="0" smtClean="0"/>
              <a:t>Click to edit Master title style</a:t>
            </a:r>
            <a:endParaRPr dirty="0"/>
          </a:p>
        </p:txBody>
      </p:sp>
      <p:sp>
        <p:nvSpPr>
          <p:cNvPr id="3" name="Content Placeholder 2"/>
          <p:cNvSpPr>
            <a:spLocks noGrp="1"/>
          </p:cNvSpPr>
          <p:nvPr>
            <p:ph idx="1"/>
          </p:nvPr>
        </p:nvSpPr>
        <p:spPr/>
        <p:txBody>
          <a:bodyPr/>
          <a:lstStyle>
            <a:lvl1pPr>
              <a:defRPr>
                <a:solidFill>
                  <a:schemeClr val="bg1">
                    <a:lumMod val="85000"/>
                    <a:lumOff val="15000"/>
                  </a:schemeClr>
                </a:solidFill>
              </a:defRPr>
            </a:lvl1pPr>
            <a:lvl2pPr>
              <a:defRPr>
                <a:solidFill>
                  <a:schemeClr val="bg1">
                    <a:lumMod val="85000"/>
                    <a:lumOff val="15000"/>
                  </a:schemeClr>
                </a:solidFill>
              </a:defRPr>
            </a:lvl2pPr>
            <a:lvl3pPr>
              <a:defRPr>
                <a:solidFill>
                  <a:schemeClr val="bg1">
                    <a:lumMod val="85000"/>
                    <a:lumOff val="15000"/>
                  </a:schemeClr>
                </a:solidFill>
              </a:defRPr>
            </a:lvl3pPr>
            <a:lvl4pPr>
              <a:defRPr>
                <a:solidFill>
                  <a:schemeClr val="bg1">
                    <a:lumMod val="85000"/>
                    <a:lumOff val="15000"/>
                  </a:schemeClr>
                </a:solidFill>
              </a:defRPr>
            </a:lvl4pPr>
            <a:lvl5pPr>
              <a:defRPr>
                <a:solidFill>
                  <a:schemeClr val="bg1">
                    <a:lumMod val="85000"/>
                    <a:lumOff val="15000"/>
                  </a:schemeClr>
                </a:solidFill>
              </a:defRPr>
            </a:lvl5pPr>
            <a:lvl6pPr>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10"/>
          </p:nvPr>
        </p:nvSpPr>
        <p:spPr/>
        <p:txBody>
          <a:bodyPr/>
          <a:lstStyle/>
          <a:p>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2A013F82-EE5E-44EE-A61D-E31C6657F26F}" type="slidenum">
              <a:rPr/>
              <a:t>‹#›</a:t>
            </a:fld>
            <a:endParaRPr dirty="0"/>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dirty="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D9E2362-EC14-41E0-AB81-539247C50673}" type="datetimeFigureOut">
              <a:rPr lang="el-GR" smtClean="0">
                <a:solidFill>
                  <a:prstClr val="black">
                    <a:tint val="75000"/>
                  </a:prstClr>
                </a:solidFill>
              </a:rPr>
              <a:pPr>
                <a:defRPr/>
              </a:pPr>
              <a:t>3/5/2018</a:t>
            </a:fld>
            <a:endParaRPr lang="el-GR"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F00C029-CCD9-48BD-B7F5-26DC3F81A4AD}" type="slidenum">
              <a:rPr lang="el-GR" smtClean="0">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303209199"/>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pPr>
              <a:defRPr/>
            </a:pPr>
            <a:fld id="{49DCED9E-8EAF-4CC6-A6C9-1CE9039421FB}" type="datetimeFigureOut">
              <a:rPr lang="el-GR" smtClean="0">
                <a:solidFill>
                  <a:prstClr val="black">
                    <a:tint val="75000"/>
                  </a:prstClr>
                </a:solidFill>
              </a:rPr>
              <a:pPr>
                <a:defRPr/>
              </a:pPr>
              <a:t>3/5/2018</a:t>
            </a:fld>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34BCF94-5B7A-4213-ABFA-6C09DFA47056}" type="slidenum">
              <a:rPr lang="el-GR" smtClean="0">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2107344232"/>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pPr>
              <a:defRPr/>
            </a:pPr>
            <a:fld id="{87822F24-98A9-4EBE-9605-640C86724A9B}" type="datetimeFigureOut">
              <a:rPr lang="el-GR" smtClean="0">
                <a:solidFill>
                  <a:prstClr val="black">
                    <a:tint val="75000"/>
                  </a:prstClr>
                </a:solidFill>
              </a:rPr>
              <a:pPr>
                <a:defRPr/>
              </a:pPr>
              <a:t>3/5/2018</a:t>
            </a:fld>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2A9E6A4-52B7-4BA1-AA80-5F16F78F3625}" type="slidenum">
              <a:rPr lang="el-GR" smtClean="0">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4205846813"/>
      </p:ext>
    </p:extLst>
  </p:cSld>
  <p:clrMapOvr>
    <a:masterClrMapping/>
  </p:clrMapOvr>
  <p:transition>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Title with Text and Table">
    <p:spTree>
      <p:nvGrpSpPr>
        <p:cNvPr id="1" name=""/>
        <p:cNvGrpSpPr/>
        <p:nvPr/>
      </p:nvGrpSpPr>
      <p:grpSpPr>
        <a:xfrm>
          <a:off x="0" y="0"/>
          <a:ext cx="0" cy="0"/>
          <a:chOff x="0" y="0"/>
          <a:chExt cx="0" cy="0"/>
        </a:xfrm>
      </p:grpSpPr>
      <p:grpSp>
        <p:nvGrpSpPr>
          <p:cNvPr id="10" name="Group 3"/>
          <p:cNvGrpSpPr>
            <a:grpSpLocks/>
          </p:cNvGrpSpPr>
          <p:nvPr userDrawn="1"/>
        </p:nvGrpSpPr>
        <p:grpSpPr bwMode="auto">
          <a:xfrm>
            <a:off x="2" y="0"/>
            <a:ext cx="1606287" cy="6858000"/>
            <a:chOff x="103279934" y="105155999"/>
            <a:chExt cx="1235004" cy="5715001"/>
          </a:xfrm>
        </p:grpSpPr>
        <p:sp>
          <p:nvSpPr>
            <p:cNvPr id="11" name="Freeform 4"/>
            <p:cNvSpPr>
              <a:spLocks noEditPoints="1"/>
            </p:cNvSpPr>
            <p:nvPr/>
          </p:nvSpPr>
          <p:spPr bwMode="auto">
            <a:xfrm>
              <a:off x="103279934" y="105155999"/>
              <a:ext cx="1141123" cy="5715001"/>
            </a:xfrm>
            <a:custGeom>
              <a:avLst/>
              <a:gdLst/>
              <a:ahLst/>
              <a:cxnLst>
                <a:cxn ang="0">
                  <a:pos x="178" y="3168"/>
                </a:cxn>
                <a:cxn ang="0">
                  <a:pos x="124" y="3168"/>
                </a:cxn>
                <a:cxn ang="0">
                  <a:pos x="0" y="685"/>
                </a:cxn>
                <a:cxn ang="0">
                  <a:pos x="0" y="0"/>
                </a:cxn>
                <a:cxn ang="0">
                  <a:pos x="418" y="0"/>
                </a:cxn>
                <a:cxn ang="0">
                  <a:pos x="178" y="3168"/>
                </a:cxn>
                <a:cxn ang="0">
                  <a:pos x="124" y="3168"/>
                </a:cxn>
                <a:cxn ang="0">
                  <a:pos x="0" y="685"/>
                </a:cxn>
                <a:cxn ang="0">
                  <a:pos x="0" y="3168"/>
                </a:cxn>
                <a:cxn ang="0">
                  <a:pos x="124" y="3168"/>
                </a:cxn>
              </a:cxnLst>
              <a:rect l="0" t="0" r="r" b="b"/>
              <a:pathLst>
                <a:path w="630" h="3168">
                  <a:moveTo>
                    <a:pt x="178" y="3168"/>
                  </a:moveTo>
                  <a:cubicBezTo>
                    <a:pt x="124" y="3168"/>
                    <a:pt x="124" y="3168"/>
                    <a:pt x="124" y="3168"/>
                  </a:cubicBezTo>
                  <a:cubicBezTo>
                    <a:pt x="0" y="685"/>
                    <a:pt x="0" y="685"/>
                    <a:pt x="0" y="685"/>
                  </a:cubicBezTo>
                  <a:cubicBezTo>
                    <a:pt x="0" y="0"/>
                    <a:pt x="0" y="0"/>
                    <a:pt x="0" y="0"/>
                  </a:cubicBezTo>
                  <a:cubicBezTo>
                    <a:pt x="418" y="0"/>
                    <a:pt x="418" y="0"/>
                    <a:pt x="418" y="0"/>
                  </a:cubicBezTo>
                  <a:cubicBezTo>
                    <a:pt x="476" y="384"/>
                    <a:pt x="630" y="1741"/>
                    <a:pt x="178" y="3168"/>
                  </a:cubicBezTo>
                  <a:close/>
                  <a:moveTo>
                    <a:pt x="124" y="3168"/>
                  </a:moveTo>
                  <a:cubicBezTo>
                    <a:pt x="0" y="685"/>
                    <a:pt x="0" y="685"/>
                    <a:pt x="0" y="685"/>
                  </a:cubicBezTo>
                  <a:cubicBezTo>
                    <a:pt x="0" y="3168"/>
                    <a:pt x="0" y="3168"/>
                    <a:pt x="0" y="3168"/>
                  </a:cubicBezTo>
                  <a:lnTo>
                    <a:pt x="124" y="3168"/>
                  </a:lnTo>
                  <a:close/>
                </a:path>
              </a:pathLst>
            </a:custGeom>
            <a:gradFill rotWithShape="1">
              <a:gsLst>
                <a:gs pos="0">
                  <a:schemeClr val="accent1"/>
                </a:gs>
                <a:gs pos="100000">
                  <a:schemeClr val="accent2"/>
                </a:gs>
              </a:gsLst>
              <a:lin ang="0" scaled="1"/>
            </a:gradFill>
            <a:ln w="9525">
              <a:noFill/>
              <a:round/>
              <a:headEnd/>
              <a:tailEnd/>
            </a:ln>
            <a:effectLst/>
          </p:spPr>
          <p:txBody>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0" lang="en-US" sz="1662" b="0" i="0" u="none" strike="noStrike" kern="1200" cap="none" spc="0" normalizeH="0" baseline="0" noProof="0" dirty="0">
                <a:ln>
                  <a:noFill/>
                </a:ln>
                <a:solidFill>
                  <a:prstClr val="black"/>
                </a:solidFill>
                <a:effectLst/>
                <a:uLnTx/>
                <a:uFillTx/>
                <a:latin typeface="Arial Narrow"/>
                <a:ea typeface="+mn-ea"/>
                <a:cs typeface="Arial" pitchFamily="34" charset="0"/>
              </a:endParaRPr>
            </a:p>
          </p:txBody>
        </p:sp>
        <p:grpSp>
          <p:nvGrpSpPr>
            <p:cNvPr id="12" name="Group 5"/>
            <p:cNvGrpSpPr>
              <a:grpSpLocks/>
            </p:cNvGrpSpPr>
            <p:nvPr/>
          </p:nvGrpSpPr>
          <p:grpSpPr bwMode="auto">
            <a:xfrm>
              <a:off x="103615774" y="105155999"/>
              <a:ext cx="899146" cy="5715001"/>
              <a:chOff x="102932440" y="105155999"/>
              <a:chExt cx="1582498" cy="10058401"/>
            </a:xfrm>
          </p:grpSpPr>
          <p:sp>
            <p:nvSpPr>
              <p:cNvPr id="13" name="Freeform 6"/>
              <p:cNvSpPr>
                <a:spLocks/>
              </p:cNvSpPr>
              <p:nvPr/>
            </p:nvSpPr>
            <p:spPr bwMode="auto">
              <a:xfrm>
                <a:off x="102932440" y="105155999"/>
                <a:ext cx="1373050" cy="10058401"/>
              </a:xfrm>
              <a:custGeom>
                <a:avLst/>
                <a:gdLst/>
                <a:ahLst/>
                <a:cxnLst>
                  <a:cxn ang="0">
                    <a:pos x="160" y="0"/>
                  </a:cxn>
                  <a:cxn ang="0">
                    <a:pos x="0" y="3164"/>
                  </a:cxn>
                </a:cxnLst>
                <a:rect l="0" t="0" r="r" b="b"/>
                <a:pathLst>
                  <a:path w="430" h="3164">
                    <a:moveTo>
                      <a:pt x="160" y="0"/>
                    </a:moveTo>
                    <a:cubicBezTo>
                      <a:pt x="430" y="1502"/>
                      <a:pt x="90" y="2850"/>
                      <a:pt x="0" y="3164"/>
                    </a:cubicBezTo>
                  </a:path>
                </a:pathLst>
              </a:custGeom>
              <a:noFill/>
              <a:ln w="6350" cap="flat" cmpd="sng" algn="ctr">
                <a:solidFill>
                  <a:schemeClr val="bg1"/>
                </a:solidFill>
                <a:prstDash val="solid"/>
                <a:miter lim="800000"/>
                <a:headEnd/>
                <a:tailEnd/>
              </a:ln>
              <a:effectLst/>
            </p:spPr>
            <p:txBody>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0" lang="en-US" sz="1662" b="0" i="0" u="none" strike="noStrike" kern="1200" cap="none" spc="0" normalizeH="0" baseline="0" noProof="0" dirty="0">
                  <a:ln>
                    <a:noFill/>
                  </a:ln>
                  <a:solidFill>
                    <a:prstClr val="black"/>
                  </a:solidFill>
                  <a:effectLst/>
                  <a:uLnTx/>
                  <a:uFillTx/>
                  <a:latin typeface="Arial Narrow"/>
                  <a:ea typeface="+mn-ea"/>
                  <a:cs typeface="Arial" pitchFamily="34" charset="0"/>
                </a:endParaRPr>
              </a:p>
            </p:txBody>
          </p:sp>
          <p:sp>
            <p:nvSpPr>
              <p:cNvPr id="14" name="Freeform 7"/>
              <p:cNvSpPr>
                <a:spLocks/>
              </p:cNvSpPr>
              <p:nvPr/>
            </p:nvSpPr>
            <p:spPr bwMode="auto">
              <a:xfrm>
                <a:off x="103234976" y="105155999"/>
                <a:ext cx="1156621" cy="10058401"/>
              </a:xfrm>
              <a:custGeom>
                <a:avLst/>
                <a:gdLst/>
                <a:ahLst/>
                <a:cxnLst>
                  <a:cxn ang="0">
                    <a:pos x="42" y="0"/>
                  </a:cxn>
                  <a:cxn ang="0">
                    <a:pos x="0" y="3164"/>
                  </a:cxn>
                </a:cxnLst>
                <a:rect l="0" t="0" r="r" b="b"/>
                <a:pathLst>
                  <a:path w="362" h="3164">
                    <a:moveTo>
                      <a:pt x="42" y="0"/>
                    </a:moveTo>
                    <a:cubicBezTo>
                      <a:pt x="362" y="1456"/>
                      <a:pt x="90" y="2791"/>
                      <a:pt x="0" y="3164"/>
                    </a:cubicBezTo>
                  </a:path>
                </a:pathLst>
              </a:custGeom>
              <a:noFill/>
              <a:ln w="6350" cap="flat" cmpd="sng" algn="ctr">
                <a:solidFill>
                  <a:schemeClr val="bg1"/>
                </a:solidFill>
                <a:prstDash val="solid"/>
                <a:miter lim="800000"/>
                <a:headEnd/>
                <a:tailEnd/>
              </a:ln>
              <a:effectLst/>
            </p:spPr>
            <p:txBody>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0" lang="en-US" sz="1662" b="0" i="0" u="none" strike="noStrike" kern="1200" cap="none" spc="0" normalizeH="0" baseline="0" noProof="0" dirty="0">
                  <a:ln>
                    <a:noFill/>
                  </a:ln>
                  <a:solidFill>
                    <a:prstClr val="black"/>
                  </a:solidFill>
                  <a:effectLst/>
                  <a:uLnTx/>
                  <a:uFillTx/>
                  <a:latin typeface="Arial Narrow"/>
                  <a:ea typeface="+mn-ea"/>
                  <a:cs typeface="Arial" pitchFamily="34" charset="0"/>
                </a:endParaRPr>
              </a:p>
            </p:txBody>
          </p:sp>
          <p:sp>
            <p:nvSpPr>
              <p:cNvPr id="15" name="Freeform 8"/>
              <p:cNvSpPr>
                <a:spLocks/>
              </p:cNvSpPr>
              <p:nvPr/>
            </p:nvSpPr>
            <p:spPr bwMode="auto">
              <a:xfrm>
                <a:off x="103295484" y="105155999"/>
                <a:ext cx="1219454" cy="10058401"/>
              </a:xfrm>
              <a:custGeom>
                <a:avLst/>
                <a:gdLst/>
                <a:ahLst/>
                <a:cxnLst>
                  <a:cxn ang="0">
                    <a:pos x="80" y="0"/>
                  </a:cxn>
                  <a:cxn ang="0">
                    <a:pos x="0" y="3164"/>
                  </a:cxn>
                </a:cxnLst>
                <a:rect l="0" t="0" r="r" b="b"/>
                <a:pathLst>
                  <a:path w="382" h="3164">
                    <a:moveTo>
                      <a:pt x="80" y="0"/>
                    </a:moveTo>
                    <a:cubicBezTo>
                      <a:pt x="382" y="1458"/>
                      <a:pt x="96" y="2789"/>
                      <a:pt x="0" y="3164"/>
                    </a:cubicBezTo>
                  </a:path>
                </a:pathLst>
              </a:custGeom>
              <a:noFill/>
              <a:ln w="6350" cap="flat" cmpd="sng" algn="ctr">
                <a:solidFill>
                  <a:schemeClr val="accent1"/>
                </a:solidFill>
                <a:prstDash val="solid"/>
                <a:miter lim="800000"/>
                <a:headEnd/>
                <a:tailEnd/>
              </a:ln>
              <a:effectLst/>
            </p:spPr>
            <p:txBody>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0" lang="en-US" sz="1662" b="0" i="0" u="none" strike="noStrike" kern="1200" cap="none" spc="0" normalizeH="0" baseline="0" noProof="0" dirty="0">
                  <a:ln>
                    <a:noFill/>
                  </a:ln>
                  <a:solidFill>
                    <a:prstClr val="black"/>
                  </a:solidFill>
                  <a:effectLst/>
                  <a:uLnTx/>
                  <a:uFillTx/>
                  <a:latin typeface="Arial Narrow"/>
                  <a:ea typeface="+mn-ea"/>
                  <a:cs typeface="Arial" pitchFamily="34" charset="0"/>
                </a:endParaRPr>
              </a:p>
            </p:txBody>
          </p:sp>
          <p:sp>
            <p:nvSpPr>
              <p:cNvPr id="16" name="Freeform 9"/>
              <p:cNvSpPr>
                <a:spLocks/>
              </p:cNvSpPr>
              <p:nvPr/>
            </p:nvSpPr>
            <p:spPr bwMode="auto">
              <a:xfrm>
                <a:off x="103162834" y="105155999"/>
                <a:ext cx="1231090" cy="10058401"/>
              </a:xfrm>
              <a:custGeom>
                <a:avLst/>
                <a:gdLst/>
                <a:ahLst/>
                <a:cxnLst>
                  <a:cxn ang="0">
                    <a:pos x="87" y="0"/>
                  </a:cxn>
                  <a:cxn ang="0">
                    <a:pos x="0" y="3164"/>
                  </a:cxn>
                </a:cxnLst>
                <a:rect l="0" t="0" r="r" b="b"/>
                <a:pathLst>
                  <a:path w="386" h="3164">
                    <a:moveTo>
                      <a:pt x="87" y="0"/>
                    </a:moveTo>
                    <a:cubicBezTo>
                      <a:pt x="386" y="1461"/>
                      <a:pt x="95" y="2793"/>
                      <a:pt x="0" y="3164"/>
                    </a:cubicBezTo>
                  </a:path>
                </a:pathLst>
              </a:custGeom>
              <a:noFill/>
              <a:ln w="6350" cap="flat" cmpd="sng" algn="ctr">
                <a:solidFill>
                  <a:schemeClr val="bg1"/>
                </a:solidFill>
                <a:prstDash val="solid"/>
                <a:miter lim="800000"/>
                <a:headEnd/>
                <a:tailEnd/>
              </a:ln>
              <a:effectLst/>
            </p:spPr>
            <p:txBody>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0" lang="en-US" sz="1662" b="0" i="0" u="none" strike="noStrike" kern="1200" cap="none" spc="0" normalizeH="0" baseline="0" noProof="0" dirty="0">
                  <a:ln>
                    <a:noFill/>
                  </a:ln>
                  <a:solidFill>
                    <a:prstClr val="black"/>
                  </a:solidFill>
                  <a:effectLst/>
                  <a:uLnTx/>
                  <a:uFillTx/>
                  <a:latin typeface="Arial Narrow"/>
                  <a:ea typeface="+mn-ea"/>
                  <a:cs typeface="Arial" pitchFamily="34" charset="0"/>
                </a:endParaRPr>
              </a:p>
            </p:txBody>
          </p:sp>
          <p:sp>
            <p:nvSpPr>
              <p:cNvPr id="17" name="Freeform 10"/>
              <p:cNvSpPr>
                <a:spLocks/>
              </p:cNvSpPr>
              <p:nvPr/>
            </p:nvSpPr>
            <p:spPr bwMode="auto">
              <a:xfrm>
                <a:off x="103055783" y="105155999"/>
                <a:ext cx="1217126" cy="10058401"/>
              </a:xfrm>
              <a:custGeom>
                <a:avLst/>
                <a:gdLst/>
                <a:ahLst/>
                <a:cxnLst>
                  <a:cxn ang="0">
                    <a:pos x="79" y="0"/>
                  </a:cxn>
                  <a:cxn ang="0">
                    <a:pos x="0" y="3164"/>
                  </a:cxn>
                </a:cxnLst>
                <a:rect l="0" t="0" r="r" b="b"/>
                <a:pathLst>
                  <a:path w="381" h="3164">
                    <a:moveTo>
                      <a:pt x="79" y="0"/>
                    </a:moveTo>
                    <a:cubicBezTo>
                      <a:pt x="381" y="1458"/>
                      <a:pt x="95" y="2789"/>
                      <a:pt x="0" y="3164"/>
                    </a:cubicBezTo>
                  </a:path>
                </a:pathLst>
              </a:custGeom>
              <a:noFill/>
              <a:ln w="6350" cap="flat" cmpd="sng" algn="ctr">
                <a:solidFill>
                  <a:schemeClr val="accent1"/>
                </a:solidFill>
                <a:prstDash val="solid"/>
                <a:miter lim="800000"/>
                <a:headEnd/>
                <a:tailEnd/>
              </a:ln>
              <a:effectLst/>
            </p:spPr>
            <p:txBody>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0" lang="en-US" sz="1662" b="0" i="0" u="none" strike="noStrike" kern="1200" cap="none" spc="0" normalizeH="0" baseline="0" noProof="0" dirty="0">
                  <a:ln>
                    <a:noFill/>
                  </a:ln>
                  <a:solidFill>
                    <a:prstClr val="black"/>
                  </a:solidFill>
                  <a:effectLst/>
                  <a:uLnTx/>
                  <a:uFillTx/>
                  <a:latin typeface="Arial Narrow"/>
                  <a:ea typeface="+mn-ea"/>
                  <a:cs typeface="Arial" pitchFamily="34" charset="0"/>
                </a:endParaRPr>
              </a:p>
            </p:txBody>
          </p:sp>
        </p:grpSp>
      </p:grpSp>
      <p:pic>
        <p:nvPicPr>
          <p:cNvPr id="20" name="Picture 19" descr="home_orange.png">
            <a:hlinkClick r:id="rId2" action="ppaction://hlinksldjump"/>
          </p:cNvPr>
          <p:cNvPicPr>
            <a:picLocks noChangeAspect="1"/>
          </p:cNvPicPr>
          <p:nvPr userDrawn="1"/>
        </p:nvPicPr>
        <p:blipFill>
          <a:blip r:embed="rId3" cstate="print"/>
          <a:stretch>
            <a:fillRect/>
          </a:stretch>
        </p:blipFill>
        <p:spPr>
          <a:xfrm>
            <a:off x="38429" y="6324600"/>
            <a:ext cx="449971" cy="466306"/>
          </a:xfrm>
          <a:prstGeom prst="rect">
            <a:avLst/>
          </a:prstGeom>
        </p:spPr>
      </p:pic>
      <p:pic>
        <p:nvPicPr>
          <p:cNvPr id="19" name="Picture 18" descr="Social life logo "/>
          <p:cNvPicPr/>
          <p:nvPr userDrawn="1"/>
        </p:nvPicPr>
        <p:blipFill rotWithShape="1">
          <a:blip r:embed="rId4" cstate="print">
            <a:extLst>
              <a:ext uri="{BEBA8EAE-BF5A-486C-A8C5-ECC9F3942E4B}">
                <a14:imgProps xmlns:a14="http://schemas.microsoft.com/office/drawing/2010/main">
                  <a14:imgLayer r:embed="rId5">
                    <a14:imgEffect>
                      <a14:backgroundRemoval t="21037" b="70799" l="24268" r="79306"/>
                    </a14:imgEffect>
                  </a14:imgLayer>
                </a14:imgProps>
              </a:ext>
              <a:ext uri="{28A0092B-C50C-407E-A947-70E740481C1C}">
                <a14:useLocalDpi xmlns:a14="http://schemas.microsoft.com/office/drawing/2010/main" val="0"/>
              </a:ext>
            </a:extLst>
          </a:blip>
          <a:srcRect l="17389" t="14817" r="13814" b="22981"/>
          <a:stretch/>
        </p:blipFill>
        <p:spPr bwMode="auto">
          <a:xfrm>
            <a:off x="-38100" y="76200"/>
            <a:ext cx="1104900" cy="1052286"/>
          </a:xfrm>
          <a:prstGeom prst="rect">
            <a:avLst/>
          </a:prstGeom>
        </p:spPr>
      </p:pic>
      <p:sp>
        <p:nvSpPr>
          <p:cNvPr id="21" name="Oval 1"/>
          <p:cNvSpPr>
            <a:spLocks noChangeArrowheads="1"/>
          </p:cNvSpPr>
          <p:nvPr userDrawn="1"/>
        </p:nvSpPr>
        <p:spPr bwMode="auto">
          <a:xfrm>
            <a:off x="35235" y="5867400"/>
            <a:ext cx="453165" cy="390106"/>
          </a:xfrm>
          <a:prstGeom prst="ellipse">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68580" tIns="34290" rIns="68580" bIns="34290" numCol="1" anchor="t" anchorCtr="0" compatLnSpc="1">
            <a:prstTxWarp prst="textNoShape">
              <a:avLst/>
            </a:prstTxWarp>
          </a:bodyPr>
          <a:lstStyle/>
          <a:p>
            <a:pPr marL="0" marR="0" lvl="0" indent="0" algn="ctr" defTabSz="685793" rtl="0" eaLnBrk="1" fontAlgn="base" latinLnBrk="0" hangingPunct="1">
              <a:lnSpc>
                <a:spcPct val="100000"/>
              </a:lnSpc>
              <a:spcBef>
                <a:spcPts val="277"/>
              </a:spcBef>
              <a:spcAft>
                <a:spcPct val="0"/>
              </a:spcAft>
              <a:buClrTx/>
              <a:buSzTx/>
              <a:buFontTx/>
              <a:buNone/>
              <a:tabLst/>
              <a:defRPr/>
            </a:pPr>
            <a:fld id="{E7EEF076-AD73-403A-8D89-693E2230F3EA}"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Calibri" pitchFamily="34" charset="0"/>
              </a:rPr>
              <a:pPr marL="0" marR="0" lvl="0" indent="0" algn="ctr" defTabSz="685793" rtl="0" eaLnBrk="1" fontAlgn="base" latinLnBrk="0" hangingPunct="1">
                <a:lnSpc>
                  <a:spcPct val="100000"/>
                </a:lnSpc>
                <a:spcBef>
                  <a:spcPts val="277"/>
                </a:spcBef>
                <a:spcAft>
                  <a:spcPct val="0"/>
                </a:spcAft>
                <a:buClrTx/>
                <a:buSzTx/>
                <a:buFontTx/>
                <a:buNone/>
                <a:tabLst/>
                <a:defRPr/>
              </a:pPr>
              <a:t>‹#›</a:t>
            </a:fld>
            <a:endParaRPr kumimoji="0" lang="en-US" sz="12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endParaRPr>
          </a:p>
          <a:p>
            <a:pPr marL="0" marR="0" lvl="0" indent="0" algn="ctr" defTabSz="685793"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endParaRPr>
          </a:p>
        </p:txBody>
      </p:sp>
    </p:spTree>
    <p:extLst>
      <p:ext uri="{BB962C8B-B14F-4D97-AF65-F5344CB8AC3E}">
        <p14:creationId xmlns:p14="http://schemas.microsoft.com/office/powerpoint/2010/main" val="1547670214"/>
      </p:ext>
    </p:extLst>
  </p:cSld>
  <p:clrMapOvr>
    <a:masterClrMapping/>
  </p:clrMapOvr>
  <p:timing>
    <p:tnLst>
      <p:par>
        <p:cTn id="1" dur="indefinite" restart="never" nodeType="tmRoot"/>
      </p:par>
    </p:tn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1161" y="2514600"/>
            <a:ext cx="7064414" cy="2819400"/>
          </a:xfrm>
        </p:spPr>
        <p:txBody>
          <a:bodyPr anchor="b">
            <a:normAutofit/>
          </a:bodyPr>
          <a:lstStyle>
            <a:lvl1pPr algn="l">
              <a:lnSpc>
                <a:spcPct val="80000"/>
              </a:lnSpc>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865711" y="5410201"/>
            <a:ext cx="7060297"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dirty="0"/>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p:txBody>
          <a:bodyPr/>
          <a:lstStyle/>
          <a:p>
            <a:fld id="{2A013F82-EE5E-44EE-A61D-E31C6657F26F}" type="slidenum">
              <a:rPr/>
              <a:t>‹#›</a:t>
            </a:fld>
            <a:endParaRPr dirty="0"/>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222953" y="1905001"/>
            <a:ext cx="3591860"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5062530" y="1905001"/>
            <a:ext cx="3591860"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endParaRPr dirty="0"/>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2A013F82-EE5E-44EE-A61D-E31C6657F26F}" type="slidenum">
              <a:rPr/>
              <a:t>‹#›</a:t>
            </a:fld>
            <a:endParaRPr dirty="0"/>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237281" y="1905000"/>
            <a:ext cx="3589383"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37281" y="2743201"/>
            <a:ext cx="3589383"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5079335" y="1905000"/>
            <a:ext cx="3589383"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79335" y="2743201"/>
            <a:ext cx="3589383"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endParaRPr dirty="0"/>
          </a:p>
        </p:txBody>
      </p:sp>
      <p:sp>
        <p:nvSpPr>
          <p:cNvPr id="8" name="Footer Placeholder 7"/>
          <p:cNvSpPr>
            <a:spLocks noGrp="1"/>
          </p:cNvSpPr>
          <p:nvPr>
            <p:ph type="ftr" sz="quarter" idx="11"/>
          </p:nvPr>
        </p:nvSpPr>
        <p:spPr/>
        <p:txBody>
          <a:bodyPr/>
          <a:lstStyle/>
          <a:p>
            <a:endParaRPr dirty="0"/>
          </a:p>
        </p:txBody>
      </p:sp>
      <p:sp>
        <p:nvSpPr>
          <p:cNvPr id="9" name="Slide Number Placeholder 8"/>
          <p:cNvSpPr>
            <a:spLocks noGrp="1"/>
          </p:cNvSpPr>
          <p:nvPr>
            <p:ph type="sldNum" sz="quarter" idx="12"/>
          </p:nvPr>
        </p:nvSpPr>
        <p:spPr/>
        <p:txBody>
          <a:bodyPr/>
          <a:lstStyle/>
          <a:p>
            <a:fld id="{2A013F82-EE5E-44EE-A61D-E31C6657F26F}" type="slidenum">
              <a:rPr/>
              <a:t>‹#›</a:t>
            </a:fld>
            <a:endParaRPr dirty="0"/>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endParaRPr dirty="0"/>
          </a:p>
        </p:txBody>
      </p:sp>
      <p:sp>
        <p:nvSpPr>
          <p:cNvPr id="4" name="Footer Placeholder 3"/>
          <p:cNvSpPr>
            <a:spLocks noGrp="1"/>
          </p:cNvSpPr>
          <p:nvPr>
            <p:ph type="ftr" sz="quarter" idx="11"/>
          </p:nvPr>
        </p:nvSpPr>
        <p:spPr/>
        <p:txBody>
          <a:bodyPr/>
          <a:lstStyle/>
          <a:p>
            <a:endParaRPr dirty="0"/>
          </a:p>
        </p:txBody>
      </p:sp>
      <p:sp>
        <p:nvSpPr>
          <p:cNvPr id="5" name="Slide Number Placeholder 4"/>
          <p:cNvSpPr>
            <a:spLocks noGrp="1"/>
          </p:cNvSpPr>
          <p:nvPr>
            <p:ph type="sldNum" sz="quarter" idx="12"/>
          </p:nvPr>
        </p:nvSpPr>
        <p:spPr/>
        <p:txBody>
          <a:bodyPr/>
          <a:lstStyle/>
          <a:p>
            <a:fld id="{2A013F82-EE5E-44EE-A61D-E31C6657F26F}" type="slidenum">
              <a:rPr/>
              <a:t>‹#›</a:t>
            </a:fld>
            <a:endParaRPr dirty="0"/>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dirty="0"/>
          </a:p>
        </p:txBody>
      </p:sp>
      <p:sp>
        <p:nvSpPr>
          <p:cNvPr id="3" name="Footer Placeholder 2"/>
          <p:cNvSpPr>
            <a:spLocks noGrp="1"/>
          </p:cNvSpPr>
          <p:nvPr>
            <p:ph type="ftr" sz="quarter" idx="11"/>
          </p:nvPr>
        </p:nvSpPr>
        <p:spPr/>
        <p:txBody>
          <a:bodyPr/>
          <a:lstStyle/>
          <a:p>
            <a:endParaRPr dirty="0"/>
          </a:p>
        </p:txBody>
      </p:sp>
      <p:sp>
        <p:nvSpPr>
          <p:cNvPr id="4" name="Slide Number Placeholder 3"/>
          <p:cNvSpPr>
            <a:spLocks noGrp="1"/>
          </p:cNvSpPr>
          <p:nvPr>
            <p:ph type="sldNum" sz="quarter" idx="12"/>
          </p:nvPr>
        </p:nvSpPr>
        <p:spPr/>
        <p:txBody>
          <a:bodyPr/>
          <a:lstStyle/>
          <a:p>
            <a:fld id="{2A013F82-EE5E-44EE-A61D-E31C6657F26F}" type="slidenum">
              <a:rPr/>
              <a:t>‹#›</a:t>
            </a:fld>
            <a:endParaRPr dirty="0"/>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7902" y="1905000"/>
            <a:ext cx="2923004" cy="2667000"/>
          </a:xfrm>
        </p:spPr>
        <p:txBody>
          <a:bodyPr anchor="b">
            <a:noAutofit/>
          </a:bodyPr>
          <a:lstStyle>
            <a:lvl1pPr algn="l">
              <a:lnSpc>
                <a:spcPct val="90000"/>
              </a:lnSpc>
              <a:defRPr sz="3600" b="0" baseline="0">
                <a:solidFill>
                  <a:schemeClr val="tx1"/>
                </a:solidFill>
              </a:defRPr>
            </a:lvl1pPr>
          </a:lstStyle>
          <a:p>
            <a:r>
              <a:rPr lang="en-US" smtClean="0"/>
              <a:t>Click to edit Master title style</a:t>
            </a:r>
            <a:endParaRPr/>
          </a:p>
        </p:txBody>
      </p:sp>
      <p:sp>
        <p:nvSpPr>
          <p:cNvPr id="3" name="Content Placeholder 2"/>
          <p:cNvSpPr>
            <a:spLocks noGrp="1"/>
          </p:cNvSpPr>
          <p:nvPr>
            <p:ph idx="1"/>
          </p:nvPr>
        </p:nvSpPr>
        <p:spPr>
          <a:xfrm>
            <a:off x="4024072" y="685800"/>
            <a:ext cx="5202005"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865711" y="4648200"/>
            <a:ext cx="2910645"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dirty="0"/>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2A013F82-EE5E-44EE-A61D-E31C6657F26F}" type="slidenum">
              <a:rPr/>
              <a:t>‹#›</a:t>
            </a:fld>
            <a:endParaRPr dirty="0"/>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024072" y="685800"/>
            <a:ext cx="5202004"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dirty="0"/>
          </a:p>
        </p:txBody>
      </p:sp>
      <p:sp>
        <p:nvSpPr>
          <p:cNvPr id="2" name="Title 1"/>
          <p:cNvSpPr>
            <a:spLocks noGrp="1"/>
          </p:cNvSpPr>
          <p:nvPr>
            <p:ph type="title"/>
          </p:nvPr>
        </p:nvSpPr>
        <p:spPr>
          <a:xfrm>
            <a:off x="857902" y="1905000"/>
            <a:ext cx="2923004" cy="2667000"/>
          </a:xfrm>
        </p:spPr>
        <p:txBody>
          <a:bodyPr anchor="b">
            <a:normAutofit/>
          </a:bodyPr>
          <a:lstStyle>
            <a:lvl1pPr algn="l">
              <a:lnSpc>
                <a:spcPct val="90000"/>
              </a:lnSpc>
              <a:defRPr sz="3600" b="0" i="0" baseline="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865711" y="4648200"/>
            <a:ext cx="2910645"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dirty="0"/>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2A013F82-EE5E-44EE-A61D-E31C6657F26F}" type="slidenum">
              <a:rPr/>
              <a:pPr/>
              <a:t>‹#›</a:t>
            </a:fld>
            <a:endParaRPr dirty="0"/>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37283" y="152401"/>
            <a:ext cx="7431436" cy="1142999"/>
          </a:xfrm>
          <a:prstGeom prst="rect">
            <a:avLst/>
          </a:prstGeom>
        </p:spPr>
        <p:txBody>
          <a:bodyPr vert="horz" lIns="91440" tIns="45720" rIns="91440" bIns="45720" rtlCol="0" anchor="b">
            <a:normAutofit/>
          </a:bodyPr>
          <a:lstStyle/>
          <a:p>
            <a:r>
              <a:rPr lang="en-US" dirty="0" smtClean="0"/>
              <a:t>Click to edit Master title style</a:t>
            </a:r>
            <a:endParaRPr dirty="0"/>
          </a:p>
        </p:txBody>
      </p:sp>
      <p:sp>
        <p:nvSpPr>
          <p:cNvPr id="3" name="Text Placeholder 2"/>
          <p:cNvSpPr>
            <a:spLocks noGrp="1"/>
          </p:cNvSpPr>
          <p:nvPr>
            <p:ph type="body" idx="1"/>
          </p:nvPr>
        </p:nvSpPr>
        <p:spPr>
          <a:xfrm>
            <a:off x="1237283" y="1904999"/>
            <a:ext cx="7423626" cy="411480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2"/>
          </p:nvPr>
        </p:nvSpPr>
        <p:spPr>
          <a:xfrm>
            <a:off x="6685710" y="6400800"/>
            <a:ext cx="1177935" cy="276228"/>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dirty="0"/>
          </a:p>
        </p:txBody>
      </p:sp>
      <p:sp>
        <p:nvSpPr>
          <p:cNvPr id="5" name="Footer Placeholder 4"/>
          <p:cNvSpPr>
            <a:spLocks noGrp="1"/>
          </p:cNvSpPr>
          <p:nvPr>
            <p:ph type="ftr" sz="quarter" idx="3"/>
          </p:nvPr>
        </p:nvSpPr>
        <p:spPr>
          <a:xfrm>
            <a:off x="1237283" y="6400800"/>
            <a:ext cx="5325861" cy="276228"/>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dirty="0"/>
          </a:p>
        </p:txBody>
      </p:sp>
      <p:sp>
        <p:nvSpPr>
          <p:cNvPr id="6" name="Slide Number Placeholder 5"/>
          <p:cNvSpPr>
            <a:spLocks noGrp="1"/>
          </p:cNvSpPr>
          <p:nvPr>
            <p:ph type="sldNum" sz="quarter" idx="4"/>
          </p:nvPr>
        </p:nvSpPr>
        <p:spPr>
          <a:xfrm>
            <a:off x="7987502" y="6400800"/>
            <a:ext cx="681216"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2A013F82-EE5E-44EE-A61D-E31C6657F26F}" type="slidenum">
              <a:rPr/>
              <a:pPr/>
              <a:t>‹#›</a:t>
            </a:fld>
            <a:endParaRPr dirty="0"/>
          </a:p>
        </p:txBody>
      </p:sp>
      <p:cxnSp>
        <p:nvCxnSpPr>
          <p:cNvPr id="10" name="Straight Connector 9"/>
          <p:cNvCxnSpPr/>
          <p:nvPr userDrawn="1"/>
        </p:nvCxnSpPr>
        <p:spPr>
          <a:xfrm>
            <a:off x="228600" y="914400"/>
            <a:ext cx="94488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200" kern="1200" spc="100" baseline="0">
          <a:solidFill>
            <a:schemeClr val="bg1"/>
          </a:solidFill>
          <a:latin typeface="Calibri" panose="020F0502020204030204" pitchFamily="34" charset="0"/>
          <a:ea typeface="+mj-ea"/>
          <a:cs typeface="+mj-cs"/>
        </a:defRPr>
      </a:lvl1pPr>
    </p:titleStyle>
    <p:bodyStyle>
      <a:lvl1pPr marL="223838" indent="-223838" algn="l" defTabSz="914400" rtl="0" eaLnBrk="1" latinLnBrk="0" hangingPunct="1">
        <a:lnSpc>
          <a:spcPct val="90000"/>
        </a:lnSpc>
        <a:spcBef>
          <a:spcPts val="1800"/>
        </a:spcBef>
        <a:buClr>
          <a:srgbClr val="92D050"/>
        </a:buClr>
        <a:buSzPct val="100000"/>
        <a:buFont typeface="Wingdings" panose="05000000000000000000" pitchFamily="2" charset="2"/>
        <a:buChar char="§"/>
        <a:defRPr sz="2400" kern="1200">
          <a:solidFill>
            <a:schemeClr val="bg1"/>
          </a:solidFill>
          <a:latin typeface="Calibri" panose="020F0502020204030204" pitchFamily="34" charset="0"/>
          <a:ea typeface="+mn-ea"/>
          <a:cs typeface="+mn-cs"/>
        </a:defRPr>
      </a:lvl1pPr>
      <a:lvl2pPr marL="463550" indent="-231775" algn="l" defTabSz="914400" rtl="0" eaLnBrk="1" latinLnBrk="0" hangingPunct="1">
        <a:lnSpc>
          <a:spcPct val="90000"/>
        </a:lnSpc>
        <a:spcBef>
          <a:spcPts val="1200"/>
        </a:spcBef>
        <a:buClr>
          <a:srgbClr val="92D050"/>
        </a:buClr>
        <a:buSzPct val="100000"/>
        <a:buFont typeface="Wingdings" panose="05000000000000000000" pitchFamily="2" charset="2"/>
        <a:buChar char="§"/>
        <a:defRPr sz="2000" kern="1200">
          <a:solidFill>
            <a:schemeClr val="bg1"/>
          </a:solidFill>
          <a:latin typeface="Calibri" panose="020F0502020204030204" pitchFamily="34" charset="0"/>
          <a:ea typeface="+mn-ea"/>
          <a:cs typeface="+mn-cs"/>
        </a:defRPr>
      </a:lvl2pPr>
      <a:lvl3pPr marL="682625" indent="-219075" algn="l" defTabSz="914400" rtl="0" eaLnBrk="1" latinLnBrk="0" hangingPunct="1">
        <a:lnSpc>
          <a:spcPct val="90000"/>
        </a:lnSpc>
        <a:spcBef>
          <a:spcPts val="600"/>
        </a:spcBef>
        <a:buClr>
          <a:srgbClr val="92D050"/>
        </a:buClr>
        <a:buSzPct val="100000"/>
        <a:buFont typeface="Wingdings" panose="05000000000000000000" pitchFamily="2" charset="2"/>
        <a:buChar char="§"/>
        <a:defRPr sz="1800" kern="1200">
          <a:solidFill>
            <a:schemeClr val="bg1"/>
          </a:solidFill>
          <a:latin typeface="Calibri" panose="020F0502020204030204" pitchFamily="34" charset="0"/>
          <a:ea typeface="+mn-ea"/>
          <a:cs typeface="+mn-cs"/>
        </a:defRPr>
      </a:lvl3pPr>
      <a:lvl4pPr marL="857250" indent="-174625" algn="l" defTabSz="914400" rtl="0" eaLnBrk="1" latinLnBrk="0" hangingPunct="1">
        <a:lnSpc>
          <a:spcPct val="90000"/>
        </a:lnSpc>
        <a:spcBef>
          <a:spcPts val="600"/>
        </a:spcBef>
        <a:buClr>
          <a:srgbClr val="92D050"/>
        </a:buClr>
        <a:buSzPct val="100000"/>
        <a:buFont typeface="Wingdings" panose="05000000000000000000" pitchFamily="2" charset="2"/>
        <a:buChar char="§"/>
        <a:defRPr sz="1600" kern="1200">
          <a:solidFill>
            <a:schemeClr val="bg1"/>
          </a:solidFill>
          <a:latin typeface="Calibri" panose="020F0502020204030204" pitchFamily="34" charset="0"/>
          <a:ea typeface="+mn-ea"/>
          <a:cs typeface="+mn-cs"/>
        </a:defRPr>
      </a:lvl4pPr>
      <a:lvl5pPr marL="1030288" indent="-173038" algn="l" defTabSz="914400" rtl="0" eaLnBrk="1" latinLnBrk="0" hangingPunct="1">
        <a:lnSpc>
          <a:spcPct val="90000"/>
        </a:lnSpc>
        <a:spcBef>
          <a:spcPts val="600"/>
        </a:spcBef>
        <a:buClr>
          <a:srgbClr val="92D050"/>
        </a:buClr>
        <a:buSzPct val="100000"/>
        <a:buFont typeface="Wingdings" panose="05000000000000000000" pitchFamily="2" charset="2"/>
        <a:buChar char="§"/>
        <a:defRPr sz="1600" kern="1200">
          <a:solidFill>
            <a:schemeClr val="bg1"/>
          </a:solidFill>
          <a:latin typeface="Calibri" panose="020F0502020204030204" pitchFamily="34" charset="0"/>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l-GR" smtClean="0"/>
          </a:p>
        </p:txBody>
      </p:sp>
      <p:sp>
        <p:nvSpPr>
          <p:cNvPr id="1027" name="Text Placeholder 2"/>
          <p:cNvSpPr>
            <a:spLocks noGrp="1"/>
          </p:cNvSpPr>
          <p:nvPr>
            <p:ph type="body" idx="1"/>
          </p:nvPr>
        </p:nvSpPr>
        <p:spPr bwMode="auto">
          <a:xfrm>
            <a:off x="495300" y="1600201"/>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smtClean="0"/>
          </a:p>
        </p:txBody>
      </p:sp>
      <p:sp>
        <p:nvSpPr>
          <p:cNvPr id="4" name="Date Placeholder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BEA645D-C526-4294-AB56-A4A17110CFFF}" type="datetimeFigureOut">
              <a:rPr lang="el-GR" smtClean="0">
                <a:solidFill>
                  <a:prstClr val="black">
                    <a:tint val="75000"/>
                  </a:prstClr>
                </a:solidFill>
              </a:rPr>
              <a:pPr>
                <a:defRPr/>
              </a:pPr>
              <a:t>3/5/2018</a:t>
            </a:fld>
            <a:endParaRPr lang="el-GR" dirty="0">
              <a:solidFill>
                <a:prstClr val="black">
                  <a:tint val="75000"/>
                </a:prstClr>
              </a:solidFill>
            </a:endParaRPr>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C00CDF0-BF52-42A3-85E6-392C0E1EDADC}" type="slidenum">
              <a:rPr lang="el-GR" smtClean="0">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23923618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wipe dir="r"/>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8.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www.kepa.gov.cy/egov" TargetMode="Externa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hyperlink" Target="http://www.kepa.gov.cy/egov" TargetMode="Externa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18.xml"/><Relationship Id="rId1" Type="http://schemas.openxmlformats.org/officeDocument/2006/relationships/themeOverride" Target="../theme/themeOverride2.xml"/></Relationships>
</file>

<file path=ppt/slides/_rels/slide40.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taxisnetreg.mof.gov.cy/" TargetMode="External"/><Relationship Id="rId2" Type="http://schemas.openxmlformats.org/officeDocument/2006/relationships/hyperlink" Target="https://taxisnet.mof.gov.cy/prepareRegistrationRequest.do?dispatch=create" TargetMode="External"/><Relationship Id="rId1" Type="http://schemas.openxmlformats.org/officeDocument/2006/relationships/slideLayout" Target="../slideLayouts/slideLayout2.xml"/><Relationship Id="rId4" Type="http://schemas.openxmlformats.org/officeDocument/2006/relationships/hyperlink" Target="https://taxisnet.mof.gov.cy/"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taxisnet.mof.gov.cy/"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taxisnet2.mof.gov.cy/epr1/displayEPR1M.do"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taxisnet2.mof.gov.cy/epr1/processEPR1M.do" TargetMode="Externa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hyperlink" Target="https://taxisnet2.mof.gov.cy/epr1/errorsEPR1MLookup.do"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www.pay.sid.mlsi.gov.cy/" TargetMode="External"/><Relationship Id="rId2" Type="http://schemas.openxmlformats.org/officeDocument/2006/relationships/image" Target="../media/image43.emf"/><Relationship Id="rId1" Type="http://schemas.openxmlformats.org/officeDocument/2006/relationships/slideLayout" Target="../slideLayouts/slideLayout7.xml"/><Relationship Id="rId4" Type="http://schemas.openxmlformats.org/officeDocument/2006/relationships/hyperlink" Target="http://www.kepa.gov.cy/yka"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ariadne.gov.cy/" TargetMode="External"/><Relationship Id="rId2" Type="http://schemas.openxmlformats.org/officeDocument/2006/relationships/slideLayout" Target="../slideLayouts/slideLayout7.xml"/><Relationship Id="rId1" Type="http://schemas.openxmlformats.org/officeDocument/2006/relationships/themeOverride" Target="../theme/themeOverride3.xml"/><Relationship Id="rId5" Type="http://schemas.openxmlformats.org/officeDocument/2006/relationships/hyperlink" Target="http://www.kepa.gov.cy/egov" TargetMode="External"/><Relationship Id="rId4" Type="http://schemas.openxmlformats.org/officeDocument/2006/relationships/hyperlink" Target="http://www.kepa.gov.cy/"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s://youtu.be/ArETXLAO93Y" TargetMode="External"/><Relationship Id="rId7" Type="http://schemas.openxmlformats.org/officeDocument/2006/relationships/hyperlink" Target="https://youtu.be/H_hFiVG_AXg" TargetMode="External"/><Relationship Id="rId2" Type="http://schemas.openxmlformats.org/officeDocument/2006/relationships/hyperlink" Target="https://youtu.be/jpYcuJbyLfU" TargetMode="External"/><Relationship Id="rId1" Type="http://schemas.openxmlformats.org/officeDocument/2006/relationships/slideLayout" Target="../slideLayouts/slideLayout2.xml"/><Relationship Id="rId6" Type="http://schemas.openxmlformats.org/officeDocument/2006/relationships/hyperlink" Target="https://youtu.be/qPSk3s9KfxI" TargetMode="External"/><Relationship Id="rId5" Type="http://schemas.openxmlformats.org/officeDocument/2006/relationships/hyperlink" Target="https://youtu.be/a-mWKj8W5cM" TargetMode="External"/><Relationship Id="rId4" Type="http://schemas.openxmlformats.org/officeDocument/2006/relationships/hyperlink" Target="https://youtu.be/JLg1gcj-Kqw"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jp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7"/>
          <p:cNvSpPr>
            <a:spLocks noChangeArrowheads="1"/>
          </p:cNvSpPr>
          <p:nvPr/>
        </p:nvSpPr>
        <p:spPr bwMode="auto">
          <a:xfrm>
            <a:off x="381001" y="43934"/>
            <a:ext cx="184731" cy="369332"/>
          </a:xfrm>
          <a:prstGeom prst="rect">
            <a:avLst/>
          </a:prstGeom>
          <a:noFill/>
          <a:ln w="9525">
            <a:noFill/>
            <a:miter lim="800000"/>
            <a:headEnd/>
            <a:tailEnd/>
          </a:ln>
        </p:spPr>
        <p:txBody>
          <a:bodyPr wrap="none" anchor="ctr">
            <a:spAutoFit/>
          </a:bodyPr>
          <a:lstStyle/>
          <a:p>
            <a:pPr fontAlgn="base">
              <a:spcBef>
                <a:spcPct val="0"/>
              </a:spcBef>
              <a:spcAft>
                <a:spcPct val="0"/>
              </a:spcAft>
            </a:pPr>
            <a:endParaRPr lang="en-US" dirty="0">
              <a:solidFill>
                <a:prstClr val="black"/>
              </a:solidFill>
              <a:latin typeface="Calibri" pitchFamily="34" charset="0"/>
              <a:cs typeface="Arial" pitchFamily="34" charset="0"/>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352600" y="260649"/>
            <a:ext cx="7151932" cy="2150193"/>
          </a:xfrm>
          <a:prstGeom prst="rect">
            <a:avLst/>
          </a:prstGeom>
          <a:noFill/>
          <a:ln w="9525">
            <a:noFill/>
            <a:miter lim="800000"/>
            <a:headEnd/>
            <a:tailEnd/>
          </a:ln>
        </p:spPr>
      </p:pic>
      <p:sp>
        <p:nvSpPr>
          <p:cNvPr id="22" name="TextBox 21"/>
          <p:cNvSpPr txBox="1">
            <a:spLocks noChangeArrowheads="1"/>
          </p:cNvSpPr>
          <p:nvPr/>
        </p:nvSpPr>
        <p:spPr bwMode="auto">
          <a:xfrm>
            <a:off x="627832" y="3163669"/>
            <a:ext cx="8429625" cy="646331"/>
          </a:xfrm>
          <a:prstGeom prst="rect">
            <a:avLst/>
          </a:prstGeom>
          <a:noFill/>
          <a:ln w="9525">
            <a:noFill/>
            <a:miter lim="800000"/>
            <a:headEnd/>
            <a:tailEnd/>
          </a:ln>
        </p:spPr>
        <p:txBody>
          <a:bodyPr wrap="square">
            <a:spAutoFit/>
          </a:bodyPr>
          <a:lstStyle/>
          <a:p>
            <a:pPr algn="ctr" fontAlgn="base">
              <a:spcBef>
                <a:spcPct val="0"/>
              </a:spcBef>
              <a:spcAft>
                <a:spcPct val="0"/>
              </a:spcAft>
            </a:pPr>
            <a:r>
              <a:rPr lang="el-GR" sz="3600" b="1" dirty="0" smtClean="0">
                <a:solidFill>
                  <a:prstClr val="black"/>
                </a:solidFill>
                <a:latin typeface="Calibri" pitchFamily="34" charset="0"/>
                <a:cs typeface="Arial" pitchFamily="34" charset="0"/>
              </a:rPr>
              <a:t>Εργαστήρι Ηλεκτρονικής Διακυβέρνησης</a:t>
            </a:r>
            <a:endParaRPr lang="el-GR" sz="3600" b="1" dirty="0">
              <a:solidFill>
                <a:prstClr val="black"/>
              </a:solidFill>
              <a:latin typeface="Calibri" pitchFamily="34" charset="0"/>
              <a:cs typeface="Arial" pitchFamily="34" charset="0"/>
            </a:endParaRP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792900" y="4725144"/>
            <a:ext cx="8264557" cy="1800200"/>
          </a:xfrm>
          <a:prstGeom prst="rect">
            <a:avLst/>
          </a:prstGeom>
        </p:spPr>
      </p:pic>
      <p:cxnSp>
        <p:nvCxnSpPr>
          <p:cNvPr id="35" name="Straight Connector 34"/>
          <p:cNvCxnSpPr/>
          <p:nvPr/>
        </p:nvCxnSpPr>
        <p:spPr>
          <a:xfrm>
            <a:off x="595314" y="4437113"/>
            <a:ext cx="842962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95314" y="2643189"/>
            <a:ext cx="8429625" cy="158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8922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checkerboard(across)">
                                      <p:cBhvr>
                                        <p:cTn id="11" dur="500"/>
                                        <p:tgtEl>
                                          <p:spTgt spid="22"/>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heckerboard(across)">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7431436" cy="685800"/>
          </a:xfrm>
        </p:spPr>
        <p:txBody>
          <a:bodyPr/>
          <a:lstStyle/>
          <a:p>
            <a:r>
              <a:rPr lang="el-GR" dirty="0" smtClean="0">
                <a:solidFill>
                  <a:srgbClr val="002060"/>
                </a:solidFill>
                <a:latin typeface="Arial" panose="020B0604020202020204" pitchFamily="34" charset="0"/>
                <a:cs typeface="Arial" panose="020B0604020202020204" pitchFamily="34" charset="0"/>
              </a:rPr>
              <a:t>Στόχοι</a:t>
            </a:r>
            <a:endParaRPr lang="en-US" dirty="0">
              <a:solidFill>
                <a:srgbClr val="002060"/>
              </a:solidFill>
            </a:endParaRPr>
          </a:p>
        </p:txBody>
      </p:sp>
      <p:sp>
        <p:nvSpPr>
          <p:cNvPr id="3" name="Content Placeholder 2"/>
          <p:cNvSpPr>
            <a:spLocks noGrp="1"/>
          </p:cNvSpPr>
          <p:nvPr>
            <p:ph idx="1"/>
          </p:nvPr>
        </p:nvSpPr>
        <p:spPr>
          <a:xfrm>
            <a:off x="679924" y="1143000"/>
            <a:ext cx="8739407" cy="5562600"/>
          </a:xfrm>
        </p:spPr>
        <p:txBody>
          <a:bodyPr>
            <a:noAutofit/>
          </a:bodyPr>
          <a:lstStyle/>
          <a:p>
            <a:pPr>
              <a:spcBef>
                <a:spcPts val="1200"/>
              </a:spcBef>
              <a:buClr>
                <a:srgbClr val="7EC234"/>
              </a:buClr>
            </a:pPr>
            <a:r>
              <a:rPr lang="el-GR" sz="3200" dirty="0" smtClean="0">
                <a:solidFill>
                  <a:schemeClr val="bg1">
                    <a:lumMod val="85000"/>
                    <a:lumOff val="15000"/>
                  </a:schemeClr>
                </a:solidFill>
                <a:cs typeface="Arial" panose="020B0604020202020204" pitchFamily="34" charset="0"/>
              </a:rPr>
              <a:t>Παροχή </a:t>
            </a:r>
            <a:r>
              <a:rPr lang="el-GR" sz="3200" b="1" dirty="0" smtClean="0">
                <a:solidFill>
                  <a:schemeClr val="bg1">
                    <a:lumMod val="85000"/>
                    <a:lumOff val="15000"/>
                  </a:schemeClr>
                </a:solidFill>
                <a:cs typeface="Arial" panose="020B0604020202020204" pitchFamily="34" charset="0"/>
              </a:rPr>
              <a:t>η-Υπηρεσιών</a:t>
            </a:r>
            <a:r>
              <a:rPr lang="el-GR" sz="3200" dirty="0" smtClean="0">
                <a:solidFill>
                  <a:schemeClr val="bg1">
                    <a:lumMod val="85000"/>
                    <a:lumOff val="15000"/>
                  </a:schemeClr>
                </a:solidFill>
                <a:cs typeface="Arial" panose="020B0604020202020204" pitchFamily="34" charset="0"/>
              </a:rPr>
              <a:t> </a:t>
            </a:r>
            <a:r>
              <a:rPr lang="el-GR" sz="3200" dirty="0">
                <a:solidFill>
                  <a:schemeClr val="bg1">
                    <a:lumMod val="85000"/>
                    <a:lumOff val="15000"/>
                  </a:schemeClr>
                </a:solidFill>
                <a:cs typeface="Arial" panose="020B0604020202020204" pitchFamily="34" charset="0"/>
              </a:rPr>
              <a:t>προς τους πολίτες</a:t>
            </a:r>
            <a:r>
              <a:rPr lang="en-US" sz="3200" dirty="0">
                <a:solidFill>
                  <a:schemeClr val="bg1">
                    <a:lumMod val="85000"/>
                    <a:lumOff val="15000"/>
                  </a:schemeClr>
                </a:solidFill>
                <a:cs typeface="Arial" panose="020B0604020202020204" pitchFamily="34" charset="0"/>
              </a:rPr>
              <a:t>/</a:t>
            </a:r>
            <a:r>
              <a:rPr lang="el-GR" sz="3200" dirty="0">
                <a:solidFill>
                  <a:schemeClr val="bg1">
                    <a:lumMod val="85000"/>
                    <a:lumOff val="15000"/>
                  </a:schemeClr>
                </a:solidFill>
                <a:cs typeface="Arial" panose="020B0604020202020204" pitchFamily="34" charset="0"/>
              </a:rPr>
              <a:t>επιχειρήσεις με ασφαλή τρόπο </a:t>
            </a:r>
            <a:r>
              <a:rPr lang="el-GR" sz="3200" dirty="0" smtClean="0">
                <a:solidFill>
                  <a:schemeClr val="bg1">
                    <a:lumMod val="85000"/>
                    <a:lumOff val="15000"/>
                  </a:schemeClr>
                </a:solidFill>
                <a:cs typeface="Arial" panose="020B0604020202020204" pitchFamily="34" charset="0"/>
              </a:rPr>
              <a:t>24/7 </a:t>
            </a:r>
            <a:endParaRPr lang="el-GR" sz="3200" dirty="0">
              <a:solidFill>
                <a:schemeClr val="bg1">
                  <a:lumMod val="85000"/>
                  <a:lumOff val="15000"/>
                </a:schemeClr>
              </a:solidFill>
              <a:cs typeface="Arial" panose="020B0604020202020204" pitchFamily="34" charset="0"/>
            </a:endParaRPr>
          </a:p>
          <a:p>
            <a:pPr>
              <a:spcBef>
                <a:spcPts val="1200"/>
              </a:spcBef>
              <a:buClr>
                <a:srgbClr val="7EC234"/>
              </a:buClr>
            </a:pPr>
            <a:r>
              <a:rPr lang="el-GR" sz="3200" dirty="0" smtClean="0">
                <a:cs typeface="Arial" panose="020B0604020202020204" pitchFamily="34" charset="0"/>
              </a:rPr>
              <a:t>Παρουσίαση του κράτους</a:t>
            </a:r>
            <a:r>
              <a:rPr lang="el-GR" sz="3200" dirty="0" smtClean="0">
                <a:solidFill>
                  <a:schemeClr val="bg1">
                    <a:lumMod val="85000"/>
                    <a:lumOff val="15000"/>
                  </a:schemeClr>
                </a:solidFill>
                <a:cs typeface="Arial" panose="020B0604020202020204" pitchFamily="34" charset="0"/>
              </a:rPr>
              <a:t> </a:t>
            </a:r>
            <a:r>
              <a:rPr lang="el-GR" sz="3200" dirty="0">
                <a:solidFill>
                  <a:schemeClr val="bg1">
                    <a:lumMod val="85000"/>
                    <a:lumOff val="15000"/>
                  </a:schemeClr>
                </a:solidFill>
                <a:cs typeface="Arial" panose="020B0604020202020204" pitchFamily="34" charset="0"/>
              </a:rPr>
              <a:t>στο κοινό ως μια </a:t>
            </a:r>
            <a:r>
              <a:rPr lang="el-GR" sz="3200" b="1" dirty="0">
                <a:solidFill>
                  <a:schemeClr val="bg1">
                    <a:lumMod val="85000"/>
                    <a:lumOff val="15000"/>
                  </a:schemeClr>
                </a:solidFill>
                <a:cs typeface="Arial" panose="020B0604020202020204" pitchFamily="34" charset="0"/>
              </a:rPr>
              <a:t>Ε</a:t>
            </a:r>
            <a:r>
              <a:rPr lang="el-GR" sz="3200" b="1" dirty="0" smtClean="0">
                <a:solidFill>
                  <a:schemeClr val="bg1">
                    <a:lumMod val="85000"/>
                    <a:lumOff val="15000"/>
                  </a:schemeClr>
                </a:solidFill>
                <a:cs typeface="Arial" panose="020B0604020202020204" pitchFamily="34" charset="0"/>
              </a:rPr>
              <a:t>νιαία </a:t>
            </a:r>
            <a:r>
              <a:rPr lang="el-GR" sz="3200" b="1" dirty="0">
                <a:solidFill>
                  <a:schemeClr val="bg1">
                    <a:lumMod val="85000"/>
                    <a:lumOff val="15000"/>
                  </a:schemeClr>
                </a:solidFill>
                <a:cs typeface="Arial" panose="020B0604020202020204" pitchFamily="34" charset="0"/>
              </a:rPr>
              <a:t>Η</a:t>
            </a:r>
            <a:r>
              <a:rPr lang="el-GR" sz="3200" b="1" dirty="0" smtClean="0">
                <a:solidFill>
                  <a:schemeClr val="bg1">
                    <a:lumMod val="85000"/>
                    <a:lumOff val="15000"/>
                  </a:schemeClr>
                </a:solidFill>
                <a:cs typeface="Arial" panose="020B0604020202020204" pitchFamily="34" charset="0"/>
              </a:rPr>
              <a:t>λεκτρονική </a:t>
            </a:r>
            <a:r>
              <a:rPr lang="el-GR" sz="3200" b="1" dirty="0">
                <a:solidFill>
                  <a:schemeClr val="bg1">
                    <a:lumMod val="85000"/>
                    <a:lumOff val="15000"/>
                  </a:schemeClr>
                </a:solidFill>
                <a:cs typeface="Arial" panose="020B0604020202020204" pitchFamily="34" charset="0"/>
              </a:rPr>
              <a:t>Ο</a:t>
            </a:r>
            <a:r>
              <a:rPr lang="el-GR" sz="3200" b="1" dirty="0" smtClean="0">
                <a:solidFill>
                  <a:schemeClr val="bg1">
                    <a:lumMod val="85000"/>
                    <a:lumOff val="15000"/>
                  </a:schemeClr>
                </a:solidFill>
                <a:cs typeface="Arial" panose="020B0604020202020204" pitchFamily="34" charset="0"/>
              </a:rPr>
              <a:t>ντότητα </a:t>
            </a:r>
            <a:endParaRPr lang="el-GR" sz="3200" dirty="0">
              <a:solidFill>
                <a:schemeClr val="bg1">
                  <a:lumMod val="85000"/>
                  <a:lumOff val="15000"/>
                </a:schemeClr>
              </a:solidFill>
              <a:cs typeface="Arial" panose="020B0604020202020204" pitchFamily="34" charset="0"/>
            </a:endParaRPr>
          </a:p>
          <a:p>
            <a:pPr lvl="0">
              <a:spcBef>
                <a:spcPts val="1200"/>
              </a:spcBef>
              <a:buClr>
                <a:srgbClr val="7EC234"/>
              </a:buClr>
            </a:pPr>
            <a:r>
              <a:rPr lang="el-GR" sz="3200" dirty="0">
                <a:solidFill>
                  <a:schemeClr val="bg1">
                    <a:lumMod val="85000"/>
                    <a:lumOff val="15000"/>
                  </a:schemeClr>
                </a:solidFill>
                <a:cs typeface="Arial" panose="020B0604020202020204" pitchFamily="34" charset="0"/>
              </a:rPr>
              <a:t>Διασύνδεση των </a:t>
            </a:r>
            <a:r>
              <a:rPr lang="el-GR" sz="3200" dirty="0">
                <a:cs typeface="Arial" panose="020B0604020202020204" pitchFamily="34" charset="0"/>
              </a:rPr>
              <a:t>πληροφοριακών συστημάτων</a:t>
            </a:r>
            <a:r>
              <a:rPr lang="en-GB" sz="3200" dirty="0">
                <a:cs typeface="Arial" panose="020B0604020202020204" pitchFamily="34" charset="0"/>
              </a:rPr>
              <a:t> </a:t>
            </a:r>
            <a:r>
              <a:rPr lang="el-GR" sz="3200" dirty="0">
                <a:cs typeface="Arial" panose="020B0604020202020204" pitchFamily="34" charset="0"/>
              </a:rPr>
              <a:t>που βρίσκονται σε λειτουργία στους διάφορους κυβερνητικούς </a:t>
            </a:r>
            <a:r>
              <a:rPr lang="el-GR" sz="3200" dirty="0" smtClean="0">
                <a:cs typeface="Arial" panose="020B0604020202020204" pitchFamily="34" charset="0"/>
              </a:rPr>
              <a:t>οργανισμούς</a:t>
            </a:r>
            <a:r>
              <a:rPr lang="en-US" sz="3200" dirty="0" smtClean="0">
                <a:solidFill>
                  <a:schemeClr val="bg1">
                    <a:lumMod val="85000"/>
                    <a:lumOff val="15000"/>
                  </a:schemeClr>
                </a:solidFill>
                <a:cs typeface="Arial" panose="020B0604020202020204" pitchFamily="34" charset="0"/>
              </a:rPr>
              <a:t>:</a:t>
            </a:r>
            <a:endParaRPr lang="en-US" sz="3200" dirty="0">
              <a:solidFill>
                <a:schemeClr val="bg1">
                  <a:lumMod val="85000"/>
                  <a:lumOff val="15000"/>
                </a:schemeClr>
              </a:solidFill>
              <a:cs typeface="Arial" panose="020B0604020202020204" pitchFamily="34" charset="0"/>
            </a:endParaRPr>
          </a:p>
          <a:p>
            <a:pPr marL="514350" lvl="1" indent="-342900">
              <a:buClr>
                <a:srgbClr val="7EC234"/>
              </a:buClr>
              <a:buFont typeface="Wingdings" panose="05000000000000000000" pitchFamily="2" charset="2"/>
              <a:buChar char="ü"/>
            </a:pPr>
            <a:r>
              <a:rPr lang="el-GR" sz="3200" i="1" dirty="0" smtClean="0">
                <a:solidFill>
                  <a:schemeClr val="bg1">
                    <a:lumMod val="85000"/>
                    <a:lumOff val="15000"/>
                  </a:schemeClr>
                </a:solidFill>
                <a:cs typeface="Arial" panose="020B0604020202020204" pitchFamily="34" charset="0"/>
              </a:rPr>
              <a:t>Αυτόματη </a:t>
            </a:r>
            <a:r>
              <a:rPr lang="el-GR" sz="3200" i="1" dirty="0">
                <a:solidFill>
                  <a:schemeClr val="bg1">
                    <a:lumMod val="85000"/>
                    <a:lumOff val="15000"/>
                  </a:schemeClr>
                </a:solidFill>
                <a:cs typeface="Arial" panose="020B0604020202020204" pitchFamily="34" charset="0"/>
              </a:rPr>
              <a:t>συλλογή </a:t>
            </a:r>
            <a:r>
              <a:rPr lang="el-GR" sz="3200" i="1" dirty="0" smtClean="0">
                <a:solidFill>
                  <a:schemeClr val="bg1">
                    <a:lumMod val="85000"/>
                    <a:lumOff val="15000"/>
                  </a:schemeClr>
                </a:solidFill>
                <a:cs typeface="Arial" panose="020B0604020202020204" pitchFamily="34" charset="0"/>
              </a:rPr>
              <a:t>στοιχείων</a:t>
            </a:r>
            <a:endParaRPr lang="en-GB" sz="3200" i="1" dirty="0" smtClean="0">
              <a:solidFill>
                <a:schemeClr val="bg1">
                  <a:lumMod val="85000"/>
                  <a:lumOff val="15000"/>
                </a:schemeClr>
              </a:solidFill>
              <a:cs typeface="Arial" panose="020B0604020202020204" pitchFamily="34" charset="0"/>
            </a:endParaRPr>
          </a:p>
          <a:p>
            <a:pPr marL="514350" lvl="1" indent="-342900">
              <a:buClr>
                <a:srgbClr val="7EC234"/>
              </a:buClr>
              <a:buFont typeface="Wingdings" panose="05000000000000000000" pitchFamily="2" charset="2"/>
              <a:buChar char="ü"/>
            </a:pPr>
            <a:r>
              <a:rPr lang="el-GR" sz="3200" i="1" dirty="0" smtClean="0">
                <a:solidFill>
                  <a:schemeClr val="bg1">
                    <a:lumMod val="85000"/>
                    <a:lumOff val="15000"/>
                  </a:schemeClr>
                </a:solidFill>
                <a:cs typeface="Arial" panose="020B0604020202020204" pitchFamily="34" charset="0"/>
              </a:rPr>
              <a:t>Πρόσβαση </a:t>
            </a:r>
            <a:r>
              <a:rPr lang="el-GR" sz="3200" i="1" dirty="0">
                <a:solidFill>
                  <a:schemeClr val="bg1">
                    <a:lumMod val="85000"/>
                    <a:lumOff val="15000"/>
                  </a:schemeClr>
                </a:solidFill>
                <a:cs typeface="Arial" panose="020B0604020202020204" pitchFamily="34" charset="0"/>
              </a:rPr>
              <a:t>σε στοιχεία άλλων κρατικών οργανισμών για τις ανάγκες συγκεκριμένου </a:t>
            </a:r>
            <a:r>
              <a:rPr lang="el-GR" sz="3200" i="1" dirty="0" smtClean="0">
                <a:solidFill>
                  <a:schemeClr val="bg1">
                    <a:lumMod val="85000"/>
                    <a:lumOff val="15000"/>
                  </a:schemeClr>
                </a:solidFill>
                <a:cs typeface="Arial" panose="020B0604020202020204" pitchFamily="34" charset="0"/>
              </a:rPr>
              <a:t>συστήματος</a:t>
            </a:r>
            <a:endParaRPr lang="el-GR" sz="3200" i="1" dirty="0">
              <a:solidFill>
                <a:schemeClr val="bg1">
                  <a:lumMod val="85000"/>
                  <a:lumOff val="15000"/>
                </a:schemeClr>
              </a:solidFill>
              <a:cs typeface="Arial" panose="020B0604020202020204" pitchFamily="34" charset="0"/>
            </a:endParaRPr>
          </a:p>
          <a:p>
            <a:pPr>
              <a:spcBef>
                <a:spcPts val="1200"/>
              </a:spcBef>
              <a:buClr>
                <a:srgbClr val="7EC234"/>
              </a:buClr>
            </a:pPr>
            <a:endParaRPr lang="en-US" sz="3200" dirty="0">
              <a:solidFill>
                <a:schemeClr val="bg1">
                  <a:lumMod val="85000"/>
                  <a:lumOff val="15000"/>
                </a:schemeClr>
              </a:solidFill>
            </a:endParaRPr>
          </a:p>
        </p:txBody>
      </p:sp>
    </p:spTree>
    <p:extLst>
      <p:ext uri="{BB962C8B-B14F-4D97-AF65-F5344CB8AC3E}">
        <p14:creationId xmlns:p14="http://schemas.microsoft.com/office/powerpoint/2010/main" val="12333202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7431436" cy="685800"/>
          </a:xfrm>
        </p:spPr>
        <p:txBody>
          <a:bodyPr/>
          <a:lstStyle/>
          <a:p>
            <a:r>
              <a:rPr lang="el-GR" dirty="0" smtClean="0">
                <a:solidFill>
                  <a:srgbClr val="002060"/>
                </a:solidFill>
                <a:latin typeface="Arial" panose="020B0604020202020204" pitchFamily="34" charset="0"/>
                <a:cs typeface="Arial" panose="020B0604020202020204" pitchFamily="34" charset="0"/>
              </a:rPr>
              <a:t>Χαρακτηριστικά - Δυνατότητες</a:t>
            </a:r>
            <a:endParaRPr lang="en-US" dirty="0">
              <a:solidFill>
                <a:srgbClr val="002060"/>
              </a:solidFill>
            </a:endParaRPr>
          </a:p>
        </p:txBody>
      </p:sp>
      <p:sp>
        <p:nvSpPr>
          <p:cNvPr id="3" name="Content Placeholder 2"/>
          <p:cNvSpPr>
            <a:spLocks noGrp="1"/>
          </p:cNvSpPr>
          <p:nvPr>
            <p:ph idx="1"/>
          </p:nvPr>
        </p:nvSpPr>
        <p:spPr>
          <a:xfrm>
            <a:off x="841198" y="1143000"/>
            <a:ext cx="7741078" cy="5410200"/>
          </a:xfrm>
        </p:spPr>
        <p:txBody>
          <a:bodyPr>
            <a:noAutofit/>
          </a:bodyPr>
          <a:lstStyle/>
          <a:p>
            <a:pPr marL="342900" lvl="1" indent="-342900">
              <a:buClr>
                <a:srgbClr val="7EC234"/>
              </a:buClr>
            </a:pPr>
            <a:r>
              <a:rPr lang="el-GR" sz="3200" dirty="0" smtClean="0">
                <a:cs typeface="Arial" panose="020B0604020202020204" pitchFamily="34" charset="0"/>
              </a:rPr>
              <a:t>Ενιαίος </a:t>
            </a:r>
            <a:r>
              <a:rPr lang="el-GR" sz="3200" dirty="0">
                <a:cs typeface="Arial" panose="020B0604020202020204" pitchFamily="34" charset="0"/>
              </a:rPr>
              <a:t>κωδικός πρόσβασης (</a:t>
            </a:r>
            <a:r>
              <a:rPr lang="en-US" sz="3200" b="1" dirty="0">
                <a:cs typeface="Arial" panose="020B0604020202020204" pitchFamily="34" charset="0"/>
              </a:rPr>
              <a:t>S</a:t>
            </a:r>
            <a:r>
              <a:rPr lang="en-GB" sz="3200" b="1" dirty="0">
                <a:cs typeface="Arial" panose="020B0604020202020204" pitchFamily="34" charset="0"/>
              </a:rPr>
              <a:t>ingle Sign-on</a:t>
            </a:r>
            <a:r>
              <a:rPr lang="el-GR" sz="3200" dirty="0" smtClean="0">
                <a:cs typeface="Arial" panose="020B0604020202020204" pitchFamily="34" charset="0"/>
              </a:rPr>
              <a:t>)</a:t>
            </a:r>
          </a:p>
          <a:p>
            <a:pPr marL="561975" lvl="2" indent="-342900">
              <a:spcBef>
                <a:spcPts val="1200"/>
              </a:spcBef>
              <a:buClr>
                <a:srgbClr val="7EC234"/>
              </a:buClr>
              <a:buFont typeface="Wingdings" panose="05000000000000000000" pitchFamily="2" charset="2"/>
              <a:buChar char="ü"/>
            </a:pPr>
            <a:r>
              <a:rPr lang="el-GR" sz="3200" i="1" dirty="0" smtClean="0">
                <a:cs typeface="Arial" charset="0"/>
              </a:rPr>
              <a:t>Πρόσβαση σε η-Υπηρεσίες και συστήματα/</a:t>
            </a:r>
            <a:r>
              <a:rPr lang="en-US" sz="3200" i="1" dirty="0" smtClean="0">
                <a:cs typeface="Arial" charset="0"/>
              </a:rPr>
              <a:t>portals </a:t>
            </a:r>
            <a:r>
              <a:rPr lang="el-GR" sz="3200" i="1" dirty="0" smtClean="0">
                <a:cs typeface="Arial" charset="0"/>
              </a:rPr>
              <a:t>των</a:t>
            </a:r>
            <a:r>
              <a:rPr lang="en-US" sz="3200" i="1" dirty="0" smtClean="0">
                <a:cs typeface="Arial" charset="0"/>
              </a:rPr>
              <a:t> </a:t>
            </a:r>
            <a:r>
              <a:rPr lang="el-GR" sz="3200" i="1" dirty="0" smtClean="0">
                <a:cs typeface="Arial" charset="0"/>
              </a:rPr>
              <a:t>διάφορων ΚΟ με τον ίδιο κωδικό και σύνθημα</a:t>
            </a:r>
          </a:p>
          <a:p>
            <a:pPr marL="561975" lvl="2" indent="-342900">
              <a:buClr>
                <a:srgbClr val="7EC234"/>
              </a:buClr>
              <a:buFont typeface="Wingdings" panose="05000000000000000000" pitchFamily="2" charset="2"/>
              <a:buChar char="ü"/>
            </a:pPr>
            <a:r>
              <a:rPr lang="el-GR" sz="3200" i="1" dirty="0" smtClean="0">
                <a:cs typeface="Arial" charset="0"/>
              </a:rPr>
              <a:t>Δεν </a:t>
            </a:r>
            <a:r>
              <a:rPr lang="el-GR" sz="3200" i="1" dirty="0">
                <a:cs typeface="Arial" charset="0"/>
              </a:rPr>
              <a:t>απαιτείται η εγγραφή/ταυτοποίηση για κάθε </a:t>
            </a:r>
            <a:r>
              <a:rPr lang="el-GR" sz="3200" i="1" dirty="0" smtClean="0">
                <a:cs typeface="Arial" charset="0"/>
              </a:rPr>
              <a:t>σύστημα/η</a:t>
            </a:r>
            <a:r>
              <a:rPr lang="en-GB" sz="3200" i="1" dirty="0" smtClean="0">
                <a:cs typeface="Arial" charset="0"/>
              </a:rPr>
              <a:t>-</a:t>
            </a:r>
            <a:r>
              <a:rPr lang="el-GR" sz="3200" i="1" dirty="0" smtClean="0">
                <a:cs typeface="Arial" charset="0"/>
              </a:rPr>
              <a:t>Υπηρεσία </a:t>
            </a:r>
            <a:r>
              <a:rPr lang="el-GR" sz="3200" i="1" dirty="0">
                <a:cs typeface="Arial" charset="0"/>
              </a:rPr>
              <a:t>εφόσον πιστοποιείται από την </a:t>
            </a:r>
            <a:r>
              <a:rPr lang="el-GR" sz="3200" i="1" dirty="0" smtClean="0">
                <a:cs typeface="Arial" charset="0"/>
              </a:rPr>
              <a:t>Αριάδνη</a:t>
            </a:r>
            <a:endParaRPr lang="el-GR" sz="3200" i="1" dirty="0">
              <a:cs typeface="Arial" charset="0"/>
            </a:endParaRPr>
          </a:p>
          <a:p>
            <a:pPr marL="342900" lvl="1" indent="-342900">
              <a:buClr>
                <a:srgbClr val="7EC234"/>
              </a:buClr>
            </a:pPr>
            <a:r>
              <a:rPr lang="el-GR" sz="3200" dirty="0">
                <a:cs typeface="Arial" panose="020B0604020202020204" pitchFamily="34" charset="0"/>
              </a:rPr>
              <a:t>Μηχανισμός Ηλεκτρονικών Πληρωμών (</a:t>
            </a:r>
            <a:r>
              <a:rPr lang="en-US" sz="3200" dirty="0" smtClean="0">
                <a:cs typeface="Arial" panose="020B0604020202020204" pitchFamily="34" charset="0"/>
              </a:rPr>
              <a:t>e-Payments</a:t>
            </a:r>
            <a:r>
              <a:rPr lang="en-US" sz="3200" dirty="0">
                <a:cs typeface="Arial" panose="020B0604020202020204" pitchFamily="34" charset="0"/>
              </a:rPr>
              <a:t>)</a:t>
            </a:r>
            <a:endParaRPr lang="el-GR" sz="3200" dirty="0">
              <a:cs typeface="Arial" panose="020B0604020202020204" pitchFamily="34" charset="0"/>
            </a:endParaRPr>
          </a:p>
          <a:p>
            <a:pPr marL="561975" lvl="2" indent="-342900" algn="just">
              <a:buClr>
                <a:srgbClr val="7EC234"/>
              </a:buClr>
              <a:buFont typeface="Wingdings" panose="05000000000000000000" pitchFamily="2" charset="2"/>
              <a:buChar char="ü"/>
            </a:pPr>
            <a:endParaRPr lang="el-GR" sz="3200" i="1" dirty="0">
              <a:cs typeface="Arial" charset="0"/>
            </a:endParaRPr>
          </a:p>
          <a:p>
            <a:pPr marL="219075" lvl="2" indent="0" algn="just">
              <a:buClr>
                <a:srgbClr val="7EC234"/>
              </a:buClr>
              <a:buNone/>
            </a:pPr>
            <a:endParaRPr lang="el-GR" sz="3200" dirty="0">
              <a:cs typeface="Arial" charset="0"/>
            </a:endParaRPr>
          </a:p>
          <a:p>
            <a:pPr marL="0" indent="0" algn="just">
              <a:spcBef>
                <a:spcPts val="1200"/>
              </a:spcBef>
              <a:buNone/>
            </a:pPr>
            <a:endParaRPr lang="en-US" sz="3200" dirty="0"/>
          </a:p>
        </p:txBody>
      </p:sp>
    </p:spTree>
    <p:extLst>
      <p:ext uri="{BB962C8B-B14F-4D97-AF65-F5344CB8AC3E}">
        <p14:creationId xmlns:p14="http://schemas.microsoft.com/office/powerpoint/2010/main" val="11489515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7431436" cy="762000"/>
          </a:xfrm>
        </p:spPr>
        <p:txBody>
          <a:bodyPr/>
          <a:lstStyle/>
          <a:p>
            <a:r>
              <a:rPr lang="el-GR" dirty="0" smtClean="0">
                <a:solidFill>
                  <a:srgbClr val="002060"/>
                </a:solidFill>
                <a:latin typeface="Arial" panose="020B0604020202020204" pitchFamily="34" charset="0"/>
                <a:cs typeface="Arial" panose="020B0604020202020204" pitchFamily="34" charset="0"/>
              </a:rPr>
              <a:t>Χαρακτηριστικά - Δυνατότητες</a:t>
            </a:r>
            <a:endParaRPr lang="en-US" dirty="0">
              <a:solidFill>
                <a:srgbClr val="002060"/>
              </a:solidFill>
            </a:endParaRPr>
          </a:p>
        </p:txBody>
      </p:sp>
      <p:sp>
        <p:nvSpPr>
          <p:cNvPr id="3" name="Content Placeholder 2"/>
          <p:cNvSpPr>
            <a:spLocks noGrp="1"/>
          </p:cNvSpPr>
          <p:nvPr>
            <p:ph idx="1"/>
          </p:nvPr>
        </p:nvSpPr>
        <p:spPr>
          <a:xfrm>
            <a:off x="76200" y="1066800"/>
            <a:ext cx="9906000" cy="5638800"/>
          </a:xfrm>
        </p:spPr>
        <p:txBody>
          <a:bodyPr>
            <a:noAutofit/>
          </a:bodyPr>
          <a:lstStyle/>
          <a:p>
            <a:pPr>
              <a:spcBef>
                <a:spcPts val="1200"/>
              </a:spcBef>
            </a:pPr>
            <a:r>
              <a:rPr lang="el-GR" sz="3000" dirty="0" smtClean="0">
                <a:cs typeface="Arial" panose="020B0604020202020204" pitchFamily="34" charset="0"/>
              </a:rPr>
              <a:t>Μηχανισμός ειδοποιήσεων </a:t>
            </a:r>
            <a:r>
              <a:rPr lang="el-GR" sz="3000" dirty="0">
                <a:cs typeface="Arial" panose="020B0604020202020204" pitchFamily="34" charset="0"/>
              </a:rPr>
              <a:t>(</a:t>
            </a:r>
            <a:r>
              <a:rPr lang="en-GB" sz="3000" dirty="0">
                <a:cs typeface="Arial" panose="020B0604020202020204" pitchFamily="34" charset="0"/>
              </a:rPr>
              <a:t>SMS</a:t>
            </a:r>
            <a:r>
              <a:rPr lang="el-GR" sz="3000" dirty="0">
                <a:cs typeface="Arial" panose="020B0604020202020204" pitchFamily="34" charset="0"/>
              </a:rPr>
              <a:t>/</a:t>
            </a:r>
            <a:r>
              <a:rPr lang="en-US" sz="3000" dirty="0">
                <a:cs typeface="Arial" panose="020B0604020202020204" pitchFamily="34" charset="0"/>
              </a:rPr>
              <a:t>Email</a:t>
            </a:r>
            <a:r>
              <a:rPr lang="en-GB" sz="3000" dirty="0" smtClean="0">
                <a:cs typeface="Arial" panose="020B0604020202020204" pitchFamily="34" charset="0"/>
              </a:rPr>
              <a:t>)</a:t>
            </a:r>
            <a:endParaRPr lang="el-GR" sz="3000" dirty="0" smtClean="0">
              <a:cs typeface="Arial" panose="020B0604020202020204" pitchFamily="34" charset="0"/>
            </a:endParaRPr>
          </a:p>
          <a:p>
            <a:pPr marL="561975" lvl="2" indent="-342900">
              <a:buClr>
                <a:srgbClr val="7EC234"/>
              </a:buClr>
              <a:buFont typeface="Wingdings" panose="05000000000000000000" pitchFamily="2" charset="2"/>
              <a:buChar char="ü"/>
            </a:pPr>
            <a:r>
              <a:rPr lang="el-GR" sz="3000" dirty="0">
                <a:cs typeface="Arial" panose="020B0604020202020204" pitchFamily="34" charset="0"/>
              </a:rPr>
              <a:t>Δυνατότητα αποστολής </a:t>
            </a:r>
            <a:r>
              <a:rPr lang="en-US" sz="3000" dirty="0" smtClean="0">
                <a:cs typeface="Arial" panose="020B0604020202020204" pitchFamily="34" charset="0"/>
              </a:rPr>
              <a:t>email/SMS </a:t>
            </a:r>
            <a:r>
              <a:rPr lang="el-GR" sz="3000" dirty="0">
                <a:cs typeface="Arial" panose="020B0604020202020204" pitchFamily="34" charset="0"/>
              </a:rPr>
              <a:t>ανάλογα με </a:t>
            </a:r>
            <a:r>
              <a:rPr lang="el-GR" sz="3000" dirty="0" smtClean="0">
                <a:cs typeface="Arial" panose="020B0604020202020204" pitchFamily="34" charset="0"/>
              </a:rPr>
              <a:t>τις ανάγκες </a:t>
            </a:r>
            <a:r>
              <a:rPr lang="el-GR" sz="3000" dirty="0">
                <a:cs typeface="Arial" panose="020B0604020202020204" pitchFamily="34" charset="0"/>
              </a:rPr>
              <a:t>του κάθε Κυβερνητικού </a:t>
            </a:r>
            <a:r>
              <a:rPr lang="el-GR" sz="3000" dirty="0" smtClean="0">
                <a:cs typeface="Arial" panose="020B0604020202020204" pitchFamily="34" charset="0"/>
              </a:rPr>
              <a:t>Οργανισμού</a:t>
            </a:r>
            <a:endParaRPr lang="el-GR" sz="3000" dirty="0">
              <a:cs typeface="Arial" panose="020B0604020202020204" pitchFamily="34" charset="0"/>
            </a:endParaRPr>
          </a:p>
          <a:p>
            <a:pPr marL="561975" lvl="2" indent="-342900">
              <a:buClr>
                <a:srgbClr val="7EC234"/>
              </a:buClr>
              <a:buFont typeface="Wingdings" panose="05000000000000000000" pitchFamily="2" charset="2"/>
              <a:buChar char="ü"/>
            </a:pPr>
            <a:r>
              <a:rPr lang="el-GR" sz="3000" dirty="0">
                <a:cs typeface="Arial" panose="020B0604020202020204" pitchFamily="34" charset="0"/>
              </a:rPr>
              <a:t>Μαζική αποστολή ή ανά περίπτωση</a:t>
            </a:r>
          </a:p>
          <a:p>
            <a:r>
              <a:rPr lang="el-GR" sz="3000" dirty="0" smtClean="0">
                <a:cs typeface="Arial" panose="020B0604020202020204" pitchFamily="34" charset="0"/>
              </a:rPr>
              <a:t>Υποστήριξη η-Υπογραφών</a:t>
            </a:r>
            <a:r>
              <a:rPr lang="en-GB" sz="3000" dirty="0" smtClean="0">
                <a:cs typeface="Arial" panose="020B0604020202020204" pitchFamily="34" charset="0"/>
              </a:rPr>
              <a:t> </a:t>
            </a:r>
            <a:r>
              <a:rPr lang="en-US" sz="3000" dirty="0" smtClean="0">
                <a:cs typeface="Arial" panose="020B0604020202020204" pitchFamily="34" charset="0"/>
              </a:rPr>
              <a:t>(eSignature) </a:t>
            </a:r>
            <a:r>
              <a:rPr lang="el-GR" sz="3000" dirty="0" smtClean="0">
                <a:cs typeface="Arial" panose="020B0604020202020204" pitchFamily="34" charset="0"/>
              </a:rPr>
              <a:t>και</a:t>
            </a:r>
            <a:r>
              <a:rPr lang="en-US" sz="3000" dirty="0" smtClean="0">
                <a:cs typeface="Arial" panose="020B0604020202020204" pitchFamily="34" charset="0"/>
              </a:rPr>
              <a:t> </a:t>
            </a:r>
            <a:r>
              <a:rPr lang="el-GR" sz="3000" dirty="0" smtClean="0">
                <a:cs typeface="Arial" panose="020B0604020202020204" pitchFamily="34" charset="0"/>
              </a:rPr>
              <a:t>η-Ταυτοποίησης</a:t>
            </a:r>
            <a:r>
              <a:rPr lang="en-GB" sz="3000" dirty="0" smtClean="0">
                <a:cs typeface="Arial" panose="020B0604020202020204" pitchFamily="34" charset="0"/>
              </a:rPr>
              <a:t> </a:t>
            </a:r>
            <a:r>
              <a:rPr lang="en-US" sz="3000" dirty="0" smtClean="0">
                <a:cs typeface="Arial" panose="020B0604020202020204" pitchFamily="34" charset="0"/>
              </a:rPr>
              <a:t>(eID)</a:t>
            </a:r>
            <a:r>
              <a:rPr lang="el-GR" sz="3000" dirty="0" smtClean="0">
                <a:cs typeface="Arial" panose="020B0604020202020204" pitchFamily="34" charset="0"/>
              </a:rPr>
              <a:t> </a:t>
            </a:r>
          </a:p>
          <a:p>
            <a:pPr marL="561975" lvl="2" indent="-342900">
              <a:buClr>
                <a:srgbClr val="7EC234"/>
              </a:buClr>
              <a:buFont typeface="Wingdings" panose="05000000000000000000" pitchFamily="2" charset="2"/>
              <a:buChar char="ü"/>
            </a:pPr>
            <a:r>
              <a:rPr lang="el-GR" sz="3000" dirty="0">
                <a:cs typeface="Arial" panose="020B0604020202020204" pitchFamily="34" charset="0"/>
              </a:rPr>
              <a:t>Έλεγχος εγκυρότητας ηλεκτρονικά υπογραμμένων εγγράφων που </a:t>
            </a:r>
            <a:r>
              <a:rPr lang="el-GR" sz="3000" dirty="0" smtClean="0">
                <a:cs typeface="Arial" panose="020B0604020202020204" pitchFamily="34" charset="0"/>
              </a:rPr>
              <a:t>θα </a:t>
            </a:r>
            <a:r>
              <a:rPr lang="el-GR" sz="3000" dirty="0">
                <a:cs typeface="Arial" panose="020B0604020202020204" pitchFamily="34" charset="0"/>
              </a:rPr>
              <a:t>επισυνάπτονται από τον πολίτη μαζί με το </a:t>
            </a:r>
            <a:r>
              <a:rPr lang="el-GR" sz="3000" dirty="0" smtClean="0">
                <a:cs typeface="Arial" panose="020B0604020202020204" pitchFamily="34" charset="0"/>
              </a:rPr>
              <a:t>αίτημα</a:t>
            </a:r>
          </a:p>
          <a:p>
            <a:pPr marL="561975" lvl="2" indent="-342900">
              <a:buClr>
                <a:srgbClr val="7EC234"/>
              </a:buClr>
              <a:buFont typeface="Wingdings" panose="05000000000000000000" pitchFamily="2" charset="2"/>
              <a:buChar char="ü"/>
            </a:pPr>
            <a:r>
              <a:rPr lang="el-GR" sz="3000" dirty="0" smtClean="0">
                <a:cs typeface="Arial" panose="020B0604020202020204" pitchFamily="34" charset="0"/>
              </a:rPr>
              <a:t>Διασφάλιση υψηλού βαθμού εμπιστοσύνης για την ηλεκτρονική ταυτότητα ενός χρήστη</a:t>
            </a:r>
            <a:endParaRPr lang="el-GR" sz="3000" dirty="0">
              <a:cs typeface="Arial" panose="020B0604020202020204" pitchFamily="34" charset="0"/>
            </a:endParaRPr>
          </a:p>
          <a:p>
            <a:pPr algn="just">
              <a:spcBef>
                <a:spcPts val="1200"/>
              </a:spcBef>
            </a:pPr>
            <a:endParaRPr lang="el-GR" sz="3000" dirty="0">
              <a:cs typeface="Arial" panose="020B0604020202020204" pitchFamily="34" charset="0"/>
            </a:endParaRPr>
          </a:p>
          <a:p>
            <a:pPr marL="0" algn="just">
              <a:spcBef>
                <a:spcPts val="1200"/>
              </a:spcBef>
            </a:pPr>
            <a:endParaRPr lang="en-US" sz="3000" dirty="0"/>
          </a:p>
        </p:txBody>
      </p:sp>
    </p:spTree>
    <p:extLst>
      <p:ext uri="{BB962C8B-B14F-4D97-AF65-F5344CB8AC3E}">
        <p14:creationId xmlns:p14="http://schemas.microsoft.com/office/powerpoint/2010/main" val="31802859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7707"/>
            <a:ext cx="7431436" cy="685800"/>
          </a:xfrm>
        </p:spPr>
        <p:txBody>
          <a:bodyPr/>
          <a:lstStyle/>
          <a:p>
            <a:r>
              <a:rPr lang="el-GR" dirty="0" smtClean="0">
                <a:solidFill>
                  <a:srgbClr val="002060"/>
                </a:solidFill>
                <a:latin typeface="Arial" panose="020B0604020202020204" pitchFamily="34" charset="0"/>
                <a:cs typeface="Arial" panose="020B0604020202020204" pitchFamily="34" charset="0"/>
              </a:rPr>
              <a:t>η-Υπηρεσίες σε λειτουργία</a:t>
            </a:r>
            <a:endParaRPr lang="en-US" dirty="0">
              <a:solidFill>
                <a:srgbClr val="00206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066800"/>
            <a:ext cx="8979651" cy="4953000"/>
          </a:xfrm>
        </p:spPr>
        <p:txBody>
          <a:bodyPr>
            <a:noAutofit/>
          </a:bodyPr>
          <a:lstStyle/>
          <a:p>
            <a:pPr marL="0" indent="0" algn="just">
              <a:buNone/>
            </a:pPr>
            <a:r>
              <a:rPr lang="el-GR" sz="3200" b="1" dirty="0">
                <a:cs typeface="Arial" panose="020B0604020202020204" pitchFamily="34" charset="0"/>
              </a:rPr>
              <a:t>η</a:t>
            </a:r>
            <a:r>
              <a:rPr lang="el-GR" sz="3200" b="1" dirty="0" smtClean="0">
                <a:cs typeface="Arial" panose="020B0604020202020204" pitchFamily="34" charset="0"/>
              </a:rPr>
              <a:t>-Υπηρεσίες</a:t>
            </a:r>
            <a:endParaRPr lang="en-US" sz="3200" dirty="0">
              <a:cs typeface="Arial" panose="020B0604020202020204" pitchFamily="34" charset="0"/>
            </a:endParaRPr>
          </a:p>
          <a:p>
            <a:pPr lvl="1"/>
            <a:r>
              <a:rPr lang="el-GR" sz="3200" dirty="0" smtClean="0">
                <a:cs typeface="Arial" panose="020B0604020202020204" pitchFamily="34" charset="0"/>
              </a:rPr>
              <a:t>Πλήρωση θέσεων στην ΕΔΥ</a:t>
            </a:r>
          </a:p>
          <a:p>
            <a:pPr lvl="1"/>
            <a:r>
              <a:rPr lang="el-GR" sz="3200" dirty="0" smtClean="0">
                <a:cs typeface="Arial" panose="020B0604020202020204" pitchFamily="34" charset="0"/>
              </a:rPr>
              <a:t>Χορηγίες και Επιδόματα</a:t>
            </a:r>
            <a:endParaRPr lang="en-US" sz="3200" dirty="0" smtClean="0">
              <a:cs typeface="Arial" panose="020B0604020202020204" pitchFamily="34" charset="0"/>
            </a:endParaRPr>
          </a:p>
          <a:p>
            <a:pPr lvl="1"/>
            <a:r>
              <a:rPr lang="el-GR" sz="3200" dirty="0" smtClean="0">
                <a:cs typeface="Arial" panose="020B0604020202020204" pitchFamily="34" charset="0"/>
              </a:rPr>
              <a:t>Γη και Κατοικία</a:t>
            </a:r>
          </a:p>
          <a:p>
            <a:pPr lvl="2" algn="just">
              <a:buFont typeface="Arial" panose="020B0604020202020204" pitchFamily="34" charset="0"/>
              <a:buChar char="•"/>
            </a:pPr>
            <a:r>
              <a:rPr lang="el-GR" sz="3200" dirty="0">
                <a:cs typeface="Arial" panose="020B0604020202020204" pitchFamily="34" charset="0"/>
              </a:rPr>
              <a:t>Πιστοποιητικό Ακίνητης Ιδιοκτησίας</a:t>
            </a:r>
          </a:p>
          <a:p>
            <a:pPr lvl="2" algn="just">
              <a:buFont typeface="Arial" panose="020B0604020202020204" pitchFamily="34" charset="0"/>
              <a:buChar char="•"/>
            </a:pPr>
            <a:r>
              <a:rPr lang="el-GR" sz="3200" dirty="0" smtClean="0">
                <a:cs typeface="Arial" panose="020B0604020202020204" pitchFamily="34" charset="0"/>
              </a:rPr>
              <a:t>Αίτηση </a:t>
            </a:r>
            <a:r>
              <a:rPr lang="el-GR" sz="3200" dirty="0">
                <a:cs typeface="Arial" panose="020B0604020202020204" pitchFamily="34" charset="0"/>
              </a:rPr>
              <a:t>για </a:t>
            </a:r>
            <a:r>
              <a:rPr lang="el-GR" sz="3200" dirty="0" smtClean="0">
                <a:cs typeface="Arial" panose="020B0604020202020204" pitchFamily="34" charset="0"/>
              </a:rPr>
              <a:t>αντίγραφο </a:t>
            </a:r>
            <a:r>
              <a:rPr lang="el-GR" sz="3200" dirty="0">
                <a:cs typeface="Arial" panose="020B0604020202020204" pitchFamily="34" charset="0"/>
              </a:rPr>
              <a:t>κτηματικού σχεδίου</a:t>
            </a:r>
          </a:p>
          <a:p>
            <a:pPr lvl="2" algn="just">
              <a:buFont typeface="Arial" panose="020B0604020202020204" pitchFamily="34" charset="0"/>
              <a:buChar char="•"/>
            </a:pPr>
            <a:r>
              <a:rPr lang="el-GR" sz="3200" dirty="0" smtClean="0">
                <a:cs typeface="Arial" panose="020B0604020202020204" pitchFamily="34" charset="0"/>
              </a:rPr>
              <a:t>Αίτηση Οριοθέτησης </a:t>
            </a:r>
            <a:r>
              <a:rPr lang="el-GR" sz="3200" dirty="0">
                <a:cs typeface="Arial" panose="020B0604020202020204" pitchFamily="34" charset="0"/>
              </a:rPr>
              <a:t>Ακίνητης </a:t>
            </a:r>
            <a:r>
              <a:rPr lang="el-GR" sz="3200" dirty="0" smtClean="0">
                <a:cs typeface="Arial" panose="020B0604020202020204" pitchFamily="34" charset="0"/>
              </a:rPr>
              <a:t>Ιδιοκτησίας</a:t>
            </a:r>
          </a:p>
          <a:p>
            <a:pPr lvl="2" algn="just">
              <a:buFont typeface="Arial" panose="020B0604020202020204" pitchFamily="34" charset="0"/>
              <a:buChar char="•"/>
            </a:pPr>
            <a:r>
              <a:rPr lang="el-GR" sz="3200" dirty="0" smtClean="0">
                <a:cs typeface="Arial" panose="020B0604020202020204" pitchFamily="34" charset="0"/>
              </a:rPr>
              <a:t>Πιστοποιητικό Έρευνας</a:t>
            </a:r>
          </a:p>
          <a:p>
            <a:pPr lvl="2" algn="just">
              <a:buFont typeface="Arial" panose="020B0604020202020204" pitchFamily="34" charset="0"/>
              <a:buChar char="•"/>
            </a:pPr>
            <a:r>
              <a:rPr lang="el-GR" sz="3200" dirty="0" smtClean="0">
                <a:cs typeface="Arial" panose="020B0604020202020204" pitchFamily="34" charset="0"/>
              </a:rPr>
              <a:t>Πλοήγηση σε Χάρτες</a:t>
            </a:r>
            <a:endParaRPr lang="el-GR" sz="3200" dirty="0">
              <a:cs typeface="Arial" panose="020B0604020202020204" pitchFamily="34" charset="0"/>
            </a:endParaRPr>
          </a:p>
          <a:p>
            <a:pPr lvl="2"/>
            <a:endParaRPr lang="el-GR" sz="3200" dirty="0" smtClean="0">
              <a:cs typeface="Arial" panose="020B0604020202020204" pitchFamily="34" charset="0"/>
            </a:endParaRPr>
          </a:p>
          <a:p>
            <a:pPr marL="463550" lvl="2" indent="0">
              <a:buNone/>
            </a:pPr>
            <a:endParaRPr lang="el-GR" sz="3200" dirty="0" smtClean="0">
              <a:cs typeface="Arial" panose="020B0604020202020204" pitchFamily="34" charset="0"/>
            </a:endParaRPr>
          </a:p>
        </p:txBody>
      </p:sp>
    </p:spTree>
    <p:extLst>
      <p:ext uri="{BB962C8B-B14F-4D97-AF65-F5344CB8AC3E}">
        <p14:creationId xmlns:p14="http://schemas.microsoft.com/office/powerpoint/2010/main" val="12606240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7431436" cy="766011"/>
          </a:xfrm>
        </p:spPr>
        <p:txBody>
          <a:bodyPr/>
          <a:lstStyle/>
          <a:p>
            <a:r>
              <a:rPr lang="el-GR" dirty="0" smtClean="0">
                <a:solidFill>
                  <a:srgbClr val="002060"/>
                </a:solidFill>
                <a:latin typeface="Arial" panose="020B0604020202020204" pitchFamily="34" charset="0"/>
                <a:cs typeface="Arial" panose="020B0604020202020204" pitchFamily="34" charset="0"/>
              </a:rPr>
              <a:t>η-Υπηρεσίες σε λειτουργία</a:t>
            </a:r>
            <a:endParaRPr lang="en-US" dirty="0">
              <a:solidFill>
                <a:srgbClr val="00206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04800" y="990600"/>
            <a:ext cx="9372600" cy="5410200"/>
          </a:xfrm>
        </p:spPr>
        <p:txBody>
          <a:bodyPr>
            <a:noAutofit/>
          </a:bodyPr>
          <a:lstStyle/>
          <a:p>
            <a:pPr lvl="1"/>
            <a:r>
              <a:rPr lang="el-GR" sz="2800" dirty="0">
                <a:cs typeface="Arial" panose="020B0604020202020204" pitchFamily="34" charset="0"/>
              </a:rPr>
              <a:t>Εργασία </a:t>
            </a:r>
          </a:p>
          <a:p>
            <a:pPr lvl="2">
              <a:buFont typeface="Arial" panose="020B0604020202020204" pitchFamily="34" charset="0"/>
              <a:buChar char="•"/>
            </a:pPr>
            <a:r>
              <a:rPr lang="el-GR" sz="2800" dirty="0">
                <a:cs typeface="Arial" panose="020B0604020202020204" pitchFamily="34" charset="0"/>
              </a:rPr>
              <a:t>Κατάσταση Ασφαλιστικού Λογαριασμού</a:t>
            </a:r>
          </a:p>
          <a:p>
            <a:pPr lvl="2">
              <a:buFont typeface="Arial" panose="020B0604020202020204" pitchFamily="34" charset="0"/>
              <a:buChar char="•"/>
            </a:pPr>
            <a:r>
              <a:rPr lang="el-GR" sz="2800" dirty="0">
                <a:cs typeface="Arial" panose="020B0604020202020204" pitchFamily="34" charset="0"/>
              </a:rPr>
              <a:t>Προσωρινός Υπολογισμός Σύνταξης </a:t>
            </a:r>
          </a:p>
          <a:p>
            <a:pPr lvl="1"/>
            <a:r>
              <a:rPr lang="el-GR" sz="2800" dirty="0">
                <a:cs typeface="Arial" panose="020B0604020202020204" pitchFamily="34" charset="0"/>
              </a:rPr>
              <a:t>Φορολογικά </a:t>
            </a:r>
          </a:p>
          <a:p>
            <a:pPr lvl="2">
              <a:buFont typeface="Arial" panose="020B0604020202020204" pitchFamily="34" charset="0"/>
              <a:buChar char="•"/>
            </a:pPr>
            <a:r>
              <a:rPr lang="el-GR" sz="2800" dirty="0">
                <a:cs typeface="Arial" panose="020B0604020202020204" pitchFamily="34" charset="0"/>
              </a:rPr>
              <a:t>Ληξιπρόθεσμα Σχέδια</a:t>
            </a:r>
          </a:p>
          <a:p>
            <a:pPr lvl="2">
              <a:buFont typeface="Arial" panose="020B0604020202020204" pitchFamily="34" charset="0"/>
              <a:buChar char="•"/>
            </a:pPr>
            <a:r>
              <a:rPr lang="el-GR" sz="2800" dirty="0">
                <a:cs typeface="Arial" panose="020B0604020202020204" pitchFamily="34" charset="0"/>
              </a:rPr>
              <a:t>Φορολογικά Στοιχεία</a:t>
            </a:r>
          </a:p>
          <a:p>
            <a:pPr lvl="1"/>
            <a:r>
              <a:rPr lang="el-GR" sz="2800" dirty="0">
                <a:solidFill>
                  <a:prstClr val="black">
                    <a:lumMod val="85000"/>
                    <a:lumOff val="15000"/>
                  </a:prstClr>
                </a:solidFill>
                <a:cs typeface="Arial" panose="020B0604020202020204" pitchFamily="34" charset="0"/>
              </a:rPr>
              <a:t>Αρχείο Πληθυσμού και Μετανάστευσης</a:t>
            </a:r>
          </a:p>
          <a:p>
            <a:pPr lvl="2">
              <a:buFont typeface="Arial" panose="020B0604020202020204" pitchFamily="34" charset="0"/>
              <a:buChar char="•"/>
            </a:pPr>
            <a:r>
              <a:rPr lang="el-GR" sz="2800" dirty="0">
                <a:cs typeface="Arial" panose="020B0604020202020204" pitchFamily="34" charset="0"/>
              </a:rPr>
              <a:t>Πιστοποιητικό Γέννησης</a:t>
            </a:r>
          </a:p>
          <a:p>
            <a:pPr lvl="2">
              <a:buFont typeface="Arial" panose="020B0604020202020204" pitchFamily="34" charset="0"/>
              <a:buChar char="•"/>
            </a:pPr>
            <a:r>
              <a:rPr lang="el-GR" sz="2800" dirty="0">
                <a:cs typeface="Arial" panose="020B0604020202020204" pitchFamily="34" charset="0"/>
              </a:rPr>
              <a:t>Εκλογικό Βιβλιάριο</a:t>
            </a:r>
          </a:p>
          <a:p>
            <a:pPr lvl="1" algn="just"/>
            <a:r>
              <a:rPr lang="el-GR" sz="2800" dirty="0" smtClean="0">
                <a:cs typeface="Arial" panose="020B0604020202020204" pitchFamily="34" charset="0"/>
              </a:rPr>
              <a:t>Πρόοδος </a:t>
            </a:r>
            <a:r>
              <a:rPr lang="el-GR" sz="2800" dirty="0">
                <a:cs typeface="Arial" panose="020B0604020202020204" pitchFamily="34" charset="0"/>
              </a:rPr>
              <a:t>Αιτημάτων</a:t>
            </a:r>
            <a:r>
              <a:rPr lang="el-GR" sz="2800" dirty="0" smtClean="0">
                <a:cs typeface="Arial" panose="020B0604020202020204" pitchFamily="34" charset="0"/>
              </a:rPr>
              <a:t> (1η Φάση)</a:t>
            </a:r>
          </a:p>
          <a:p>
            <a:pPr lvl="2">
              <a:buFont typeface="Arial" panose="020B0604020202020204" pitchFamily="34" charset="0"/>
              <a:buChar char="•"/>
            </a:pPr>
            <a:r>
              <a:rPr lang="el-GR" sz="2800" dirty="0" smtClean="0">
                <a:cs typeface="Arial" panose="020B0604020202020204" pitchFamily="34" charset="0"/>
              </a:rPr>
              <a:t>Βοηθήματα, Χορηγίες, Επιδόματα, Συντάξεις</a:t>
            </a:r>
            <a:r>
              <a:rPr lang="el-GR" sz="2800" dirty="0">
                <a:cs typeface="Arial" panose="020B0604020202020204" pitchFamily="34" charset="0"/>
              </a:rPr>
              <a:t>, </a:t>
            </a:r>
            <a:r>
              <a:rPr lang="el-GR" sz="2800" dirty="0" smtClean="0">
                <a:cs typeface="Arial" panose="020B0604020202020204" pitchFamily="34" charset="0"/>
              </a:rPr>
              <a:t>Πλεονασμός</a:t>
            </a:r>
            <a:endParaRPr lang="en-US" sz="2800" dirty="0" smtClean="0">
              <a:cs typeface="Arial" panose="020B0604020202020204" pitchFamily="34" charset="0"/>
            </a:endParaRPr>
          </a:p>
        </p:txBody>
      </p:sp>
    </p:spTree>
    <p:extLst>
      <p:ext uri="{BB962C8B-B14F-4D97-AF65-F5344CB8AC3E}">
        <p14:creationId xmlns:p14="http://schemas.microsoft.com/office/powerpoint/2010/main" val="4567622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7431436" cy="685800"/>
          </a:xfrm>
        </p:spPr>
        <p:txBody>
          <a:bodyPr/>
          <a:lstStyle/>
          <a:p>
            <a:r>
              <a:rPr lang="el-GR" dirty="0" smtClean="0">
                <a:solidFill>
                  <a:srgbClr val="002060"/>
                </a:solidFill>
                <a:latin typeface="Arial" panose="020B0604020202020204" pitchFamily="34" charset="0"/>
                <a:cs typeface="Arial" panose="020B0604020202020204" pitchFamily="34" charset="0"/>
              </a:rPr>
              <a:t>Νέες η-Υπηρεσίες – Υπό Εξέλιξη</a:t>
            </a:r>
            <a:endParaRPr lang="en-US" dirty="0">
              <a:solidFill>
                <a:srgbClr val="002060"/>
              </a:solidFill>
              <a:latin typeface="Arial" panose="020B0604020202020204" pitchFamily="34" charset="0"/>
              <a:cs typeface="Arial" panose="020B0604020202020204" pitchFamily="34" charset="0"/>
            </a:endParaRPr>
          </a:p>
        </p:txBody>
      </p:sp>
      <p:sp>
        <p:nvSpPr>
          <p:cNvPr id="5" name="Content Placeholder 2"/>
          <p:cNvSpPr>
            <a:spLocks noGrp="1"/>
          </p:cNvSpPr>
          <p:nvPr>
            <p:ph idx="1"/>
          </p:nvPr>
        </p:nvSpPr>
        <p:spPr>
          <a:xfrm>
            <a:off x="152400" y="1219200"/>
            <a:ext cx="9677400" cy="5257800"/>
          </a:xfrm>
        </p:spPr>
        <p:txBody>
          <a:bodyPr>
            <a:noAutofit/>
          </a:bodyPr>
          <a:lstStyle/>
          <a:p>
            <a:pPr lvl="0">
              <a:spcBef>
                <a:spcPts val="1200"/>
              </a:spcBef>
            </a:pPr>
            <a:r>
              <a:rPr lang="el-GR" sz="2800" dirty="0" smtClean="0">
                <a:cs typeface="Arial" panose="020B0604020202020204" pitchFamily="34" charset="0"/>
              </a:rPr>
              <a:t>Ακινητοποίηση Οχήματος</a:t>
            </a:r>
          </a:p>
          <a:p>
            <a:pPr lvl="0">
              <a:spcBef>
                <a:spcPts val="1200"/>
              </a:spcBef>
            </a:pPr>
            <a:r>
              <a:rPr lang="el-GR" sz="2800" dirty="0" smtClean="0">
                <a:cs typeface="Arial" panose="020B0604020202020204" pitchFamily="34" charset="0"/>
              </a:rPr>
              <a:t>Έκδοση βεβαιώσεων για επιδόματα (Τέκνου, μονογονεϊκού, σύνταξης)</a:t>
            </a:r>
          </a:p>
          <a:p>
            <a:pPr lvl="0">
              <a:spcBef>
                <a:spcPts val="1200"/>
              </a:spcBef>
            </a:pPr>
            <a:r>
              <a:rPr lang="el-GR" sz="2800" dirty="0" smtClean="0">
                <a:cs typeface="Arial" panose="020B0604020202020204" pitchFamily="34" charset="0"/>
              </a:rPr>
              <a:t> Προβολή/Αλλαγή Προσωπικών Στοιχείων σε διάφορα Τμήματα του Δημοσίου</a:t>
            </a:r>
            <a:endParaRPr lang="en-US" sz="2800" dirty="0" smtClean="0">
              <a:cs typeface="Arial" panose="020B0604020202020204" pitchFamily="34" charset="0"/>
            </a:endParaRPr>
          </a:p>
          <a:p>
            <a:pPr lvl="0">
              <a:spcBef>
                <a:spcPts val="1200"/>
              </a:spcBef>
            </a:pPr>
            <a:r>
              <a:rPr lang="el-GR" sz="2800" dirty="0" smtClean="0">
                <a:cs typeface="Arial" panose="020B0604020202020204" pitchFamily="34" charset="0"/>
              </a:rPr>
              <a:t>Εγγραφή </a:t>
            </a:r>
            <a:r>
              <a:rPr lang="el-GR" sz="2800" dirty="0">
                <a:cs typeface="Arial" panose="020B0604020202020204" pitchFamily="34" charset="0"/>
              </a:rPr>
              <a:t>Φ</a:t>
            </a:r>
            <a:r>
              <a:rPr lang="el-GR" sz="2800" dirty="0" smtClean="0">
                <a:cs typeface="Arial" panose="020B0604020202020204" pitchFamily="34" charset="0"/>
              </a:rPr>
              <a:t>ορολογουμένου για άμεσους και έμμεσους φόρους (</a:t>
            </a:r>
            <a:r>
              <a:rPr lang="en-US" sz="2800" dirty="0" smtClean="0">
                <a:cs typeface="Arial" panose="020B0604020202020204" pitchFamily="34" charset="0"/>
              </a:rPr>
              <a:t>Single Registration)</a:t>
            </a:r>
            <a:endParaRPr lang="en-US" sz="2800" dirty="0">
              <a:cs typeface="Arial" panose="020B0604020202020204" pitchFamily="34" charset="0"/>
            </a:endParaRPr>
          </a:p>
          <a:p>
            <a:pPr>
              <a:spcBef>
                <a:spcPts val="1200"/>
              </a:spcBef>
            </a:pPr>
            <a:r>
              <a:rPr lang="el-GR" sz="2800" dirty="0">
                <a:cs typeface="Arial" panose="020B0604020202020204" pitchFamily="34" charset="0"/>
              </a:rPr>
              <a:t>Προσωπική Θυρίδα για </a:t>
            </a:r>
            <a:r>
              <a:rPr lang="el-GR" sz="2800" dirty="0" smtClean="0">
                <a:cs typeface="Arial" panose="020B0604020202020204" pitchFamily="34" charset="0"/>
              </a:rPr>
              <a:t>Φύλαξη Εγγράφων/Δικαιολογητικών</a:t>
            </a:r>
          </a:p>
          <a:p>
            <a:pPr algn="just">
              <a:spcBef>
                <a:spcPts val="1200"/>
              </a:spcBef>
            </a:pPr>
            <a:endParaRPr lang="en-US" sz="2800" dirty="0">
              <a:cs typeface="Arial" panose="020B0604020202020204" pitchFamily="34" charset="0"/>
            </a:endParaRPr>
          </a:p>
        </p:txBody>
      </p:sp>
    </p:spTree>
    <p:extLst>
      <p:ext uri="{BB962C8B-B14F-4D97-AF65-F5344CB8AC3E}">
        <p14:creationId xmlns:p14="http://schemas.microsoft.com/office/powerpoint/2010/main" val="14814470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a:xfrm>
            <a:off x="228600" y="76200"/>
            <a:ext cx="5410200" cy="628650"/>
          </a:xfrm>
        </p:spPr>
        <p:txBody>
          <a:bodyPr/>
          <a:lstStyle/>
          <a:p>
            <a:pPr eaLnBrk="1" hangingPunct="1"/>
            <a:r>
              <a:rPr lang="el-GR" sz="3600" dirty="0" smtClean="0">
                <a:solidFill>
                  <a:srgbClr val="002060"/>
                </a:solidFill>
                <a:latin typeface="Arial" panose="020B0604020202020204" pitchFamily="34" charset="0"/>
                <a:ea typeface="+mn-ea"/>
                <a:cs typeface="Arial" panose="020B0604020202020204" pitchFamily="34" charset="0"/>
              </a:rPr>
              <a:t>Οφέλη</a:t>
            </a:r>
            <a:endParaRPr lang="en-US" sz="3600" dirty="0">
              <a:solidFill>
                <a:srgbClr val="002060"/>
              </a:solidFill>
              <a:latin typeface="Arial" panose="020B0604020202020204" pitchFamily="34" charset="0"/>
              <a:ea typeface="+mn-ea"/>
              <a:cs typeface="Arial" panose="020B0604020202020204" pitchFamily="34" charset="0"/>
            </a:endParaRPr>
          </a:p>
        </p:txBody>
      </p:sp>
      <p:sp>
        <p:nvSpPr>
          <p:cNvPr id="238595" name="Rectangle 3"/>
          <p:cNvSpPr>
            <a:spLocks noGrp="1" noChangeArrowheads="1"/>
          </p:cNvSpPr>
          <p:nvPr>
            <p:ph sz="quarter" idx="1"/>
          </p:nvPr>
        </p:nvSpPr>
        <p:spPr>
          <a:xfrm>
            <a:off x="457200" y="990600"/>
            <a:ext cx="8855794" cy="5562600"/>
          </a:xfrm>
        </p:spPr>
        <p:txBody>
          <a:bodyPr>
            <a:noAutofit/>
          </a:bodyPr>
          <a:lstStyle/>
          <a:p>
            <a:pPr marL="0" indent="0" algn="just">
              <a:spcBef>
                <a:spcPts val="1200"/>
              </a:spcBef>
              <a:buClr>
                <a:schemeClr val="tx1"/>
              </a:buClr>
              <a:buNone/>
            </a:pPr>
            <a:r>
              <a:rPr lang="el-GR" b="1" u="sng" dirty="0" smtClean="0">
                <a:latin typeface="Arial" panose="020B0604020202020204" pitchFamily="34" charset="0"/>
                <a:cs typeface="Arial" panose="020B0604020202020204" pitchFamily="34" charset="0"/>
              </a:rPr>
              <a:t>Για </a:t>
            </a:r>
            <a:r>
              <a:rPr lang="el-GR" b="1" u="sng" dirty="0">
                <a:latin typeface="Arial" panose="020B0604020202020204" pitchFamily="34" charset="0"/>
                <a:cs typeface="Arial" panose="020B0604020202020204" pitchFamily="34" charset="0"/>
              </a:rPr>
              <a:t>τον Πολίτη</a:t>
            </a:r>
          </a:p>
          <a:p>
            <a:pPr algn="just">
              <a:spcBef>
                <a:spcPts val="800"/>
              </a:spcBef>
              <a:buClr>
                <a:srgbClr val="7EC234"/>
              </a:buClr>
            </a:pPr>
            <a:r>
              <a:rPr lang="el-GR" dirty="0">
                <a:latin typeface="Arial" panose="020B0604020202020204" pitchFamily="34" charset="0"/>
                <a:cs typeface="Arial" panose="020B0604020202020204" pitchFamily="34" charset="0"/>
              </a:rPr>
              <a:t>Βελτίωση του χρόνου διεκπεραίωσης των αιτημάτων και ενημέρωσης του πολίτη</a:t>
            </a:r>
            <a:endParaRPr lang="en-US" dirty="0">
              <a:latin typeface="Arial" panose="020B0604020202020204" pitchFamily="34" charset="0"/>
              <a:cs typeface="Arial" panose="020B0604020202020204" pitchFamily="34" charset="0"/>
            </a:endParaRPr>
          </a:p>
          <a:p>
            <a:pPr marL="742950" lvl="1" indent="-285750" algn="just">
              <a:spcBef>
                <a:spcPts val="600"/>
              </a:spcBef>
              <a:buClr>
                <a:srgbClr val="7EC234"/>
              </a:buClr>
              <a:buFont typeface="Wingdings" panose="05000000000000000000" pitchFamily="2" charset="2"/>
              <a:buChar char="ü"/>
            </a:pPr>
            <a:r>
              <a:rPr lang="el-GR" sz="2400" dirty="0">
                <a:latin typeface="Arial" panose="020B0604020202020204" pitchFamily="34" charset="0"/>
                <a:cs typeface="Arial" panose="020B0604020202020204" pitchFamily="34" charset="0"/>
              </a:rPr>
              <a:t>Α</a:t>
            </a:r>
            <a:r>
              <a:rPr lang="el-GR" sz="2400" dirty="0" smtClean="0">
                <a:latin typeface="Arial" panose="020B0604020202020204" pitchFamily="34" charset="0"/>
                <a:cs typeface="Arial" panose="020B0604020202020204" pitchFamily="34" charset="0"/>
              </a:rPr>
              <a:t>πλοποίηση </a:t>
            </a:r>
            <a:r>
              <a:rPr lang="el-GR" sz="2400" dirty="0">
                <a:latin typeface="Arial" panose="020B0604020202020204" pitchFamily="34" charset="0"/>
                <a:cs typeface="Arial" panose="020B0604020202020204" pitchFamily="34" charset="0"/>
              </a:rPr>
              <a:t>των διαδικασιών υποβολής των αιτήσεων</a:t>
            </a:r>
            <a:endParaRPr lang="en-US" sz="2400" dirty="0">
              <a:latin typeface="Arial" panose="020B0604020202020204" pitchFamily="34" charset="0"/>
              <a:cs typeface="Arial" panose="020B0604020202020204" pitchFamily="34" charset="0"/>
            </a:endParaRPr>
          </a:p>
          <a:p>
            <a:pPr marL="742950" lvl="1" indent="-285750" algn="just">
              <a:spcBef>
                <a:spcPts val="600"/>
              </a:spcBef>
              <a:buClr>
                <a:srgbClr val="7EC234"/>
              </a:buClr>
              <a:buFont typeface="Wingdings" panose="05000000000000000000" pitchFamily="2" charset="2"/>
              <a:buChar char="ü"/>
            </a:pPr>
            <a:r>
              <a:rPr lang="el-GR" sz="2400" dirty="0">
                <a:latin typeface="Arial" panose="020B0604020202020204" pitchFamily="34" charset="0"/>
                <a:cs typeface="Arial" panose="020B0604020202020204" pitchFamily="34" charset="0"/>
              </a:rPr>
              <a:t>Αυτοματοποίηση</a:t>
            </a:r>
            <a:r>
              <a:rPr lang="en-US" sz="2400" dirty="0">
                <a:latin typeface="Arial" panose="020B0604020202020204" pitchFamily="34" charset="0"/>
                <a:cs typeface="Arial" panose="020B0604020202020204" pitchFamily="34" charset="0"/>
              </a:rPr>
              <a:t> </a:t>
            </a:r>
            <a:r>
              <a:rPr lang="el-GR" sz="2400" dirty="0">
                <a:latin typeface="Arial" panose="020B0604020202020204" pitchFamily="34" charset="0"/>
                <a:cs typeface="Arial" panose="020B0604020202020204" pitchFamily="34" charset="0"/>
              </a:rPr>
              <a:t>της συλλογής των στοιχείων που απαιτούνται.</a:t>
            </a:r>
          </a:p>
          <a:p>
            <a:pPr algn="just">
              <a:spcBef>
                <a:spcPts val="800"/>
              </a:spcBef>
              <a:buClr>
                <a:srgbClr val="7EC234"/>
              </a:buClr>
            </a:pPr>
            <a:r>
              <a:rPr lang="el-GR" dirty="0" smtClean="0">
                <a:latin typeface="Arial" panose="020B0604020202020204" pitchFamily="34" charset="0"/>
                <a:cs typeface="Arial" panose="020B0604020202020204" pitchFamily="34" charset="0"/>
              </a:rPr>
              <a:t>Απλοποιημένη </a:t>
            </a:r>
            <a:r>
              <a:rPr lang="el-GR" dirty="0">
                <a:latin typeface="Arial" panose="020B0604020202020204" pitchFamily="34" charset="0"/>
                <a:cs typeface="Arial" panose="020B0604020202020204" pitchFamily="34" charset="0"/>
              </a:rPr>
              <a:t>και ασφαλή επικοινωνία με την Κυβέρνηση</a:t>
            </a:r>
          </a:p>
          <a:p>
            <a:pPr algn="just">
              <a:spcBef>
                <a:spcPts val="800"/>
              </a:spcBef>
              <a:buClr>
                <a:srgbClr val="7EC234"/>
              </a:buClr>
            </a:pPr>
            <a:r>
              <a:rPr lang="el-GR" dirty="0">
                <a:latin typeface="Arial" panose="020B0604020202020204" pitchFamily="34" charset="0"/>
                <a:cs typeface="Arial" panose="020B0604020202020204" pitchFamily="34" charset="0"/>
              </a:rPr>
              <a:t>Εξυπηρέτηση “</a:t>
            </a:r>
            <a:r>
              <a:rPr lang="en-US" dirty="0">
                <a:latin typeface="Arial" panose="020B0604020202020204" pitchFamily="34" charset="0"/>
                <a:cs typeface="Arial" panose="020B0604020202020204" pitchFamily="34" charset="0"/>
              </a:rPr>
              <a:t>one stop</a:t>
            </a:r>
            <a:r>
              <a:rPr lang="el-GR" dirty="0" smtClean="0">
                <a:latin typeface="Arial" panose="020B0604020202020204" pitchFamily="34" charset="0"/>
                <a:cs typeface="Arial" panose="020B0604020202020204" pitchFamily="34" charset="0"/>
              </a:rPr>
              <a:t>”, 24 </a:t>
            </a:r>
            <a:r>
              <a:rPr lang="en-US" dirty="0">
                <a:latin typeface="Arial" panose="020B0604020202020204" pitchFamily="34" charset="0"/>
                <a:cs typeface="Arial" panose="020B0604020202020204" pitchFamily="34" charset="0"/>
              </a:rPr>
              <a:t>x</a:t>
            </a:r>
            <a:r>
              <a:rPr lang="el-GR" dirty="0">
                <a:latin typeface="Arial" panose="020B0604020202020204" pitchFamily="34" charset="0"/>
                <a:cs typeface="Arial" panose="020B0604020202020204" pitchFamily="34" charset="0"/>
              </a:rPr>
              <a:t> 7</a:t>
            </a:r>
            <a:endParaRPr lang="en-US" dirty="0">
              <a:latin typeface="Arial" panose="020B0604020202020204" pitchFamily="34" charset="0"/>
              <a:cs typeface="Arial" panose="020B0604020202020204" pitchFamily="34" charset="0"/>
            </a:endParaRPr>
          </a:p>
          <a:p>
            <a:pPr algn="just">
              <a:spcBef>
                <a:spcPts val="800"/>
              </a:spcBef>
              <a:buClr>
                <a:srgbClr val="7EC234"/>
              </a:buClr>
            </a:pPr>
            <a:r>
              <a:rPr lang="el-GR" dirty="0">
                <a:latin typeface="Arial" panose="020B0604020202020204" pitchFamily="34" charset="0"/>
                <a:cs typeface="Arial" panose="020B0604020202020204" pitchFamily="34" charset="0"/>
              </a:rPr>
              <a:t>Ασφαλής Πλατφόρμα η-Πληρωμών</a:t>
            </a:r>
          </a:p>
          <a:p>
            <a:pPr algn="just">
              <a:spcBef>
                <a:spcPts val="800"/>
              </a:spcBef>
              <a:buClr>
                <a:srgbClr val="7EC234"/>
              </a:buClr>
            </a:pPr>
            <a:r>
              <a:rPr lang="el-GR" dirty="0" smtClean="0">
                <a:latin typeface="Arial" panose="020B0604020202020204" pitchFamily="34" charset="0"/>
                <a:cs typeface="Arial" panose="020B0604020202020204" pitchFamily="34" charset="0"/>
              </a:rPr>
              <a:t>Ενιαίος </a:t>
            </a:r>
            <a:r>
              <a:rPr lang="el-GR" dirty="0">
                <a:latin typeface="Arial" panose="020B0604020202020204" pitchFamily="34" charset="0"/>
                <a:cs typeface="Arial" panose="020B0604020202020204" pitchFamily="34" charset="0"/>
              </a:rPr>
              <a:t>Κωδικός Πρόσβασης (</a:t>
            </a:r>
            <a:r>
              <a:rPr lang="en-US" dirty="0">
                <a:latin typeface="Arial" panose="020B0604020202020204" pitchFamily="34" charset="0"/>
                <a:cs typeface="Arial" panose="020B0604020202020204" pitchFamily="34" charset="0"/>
              </a:rPr>
              <a:t>Single Sign-on)</a:t>
            </a:r>
            <a:r>
              <a:rPr lang="el-GR" dirty="0">
                <a:latin typeface="Arial" panose="020B0604020202020204" pitchFamily="34" charset="0"/>
                <a:cs typeface="Arial" panose="020B0604020202020204" pitchFamily="34" charset="0"/>
              </a:rPr>
              <a:t> για τις ηλεκτρονικές συναλλαγές με το κράτος</a:t>
            </a:r>
          </a:p>
          <a:p>
            <a:pPr algn="just">
              <a:spcBef>
                <a:spcPts val="800"/>
              </a:spcBef>
              <a:buClr>
                <a:srgbClr val="7EC234"/>
              </a:buClr>
            </a:pPr>
            <a:r>
              <a:rPr lang="el-GR" dirty="0" smtClean="0">
                <a:latin typeface="Arial" panose="020B0604020202020204" pitchFamily="34" charset="0"/>
                <a:cs typeface="Arial" panose="020B0604020202020204" pitchFamily="34" charset="0"/>
              </a:rPr>
              <a:t>Ελαχιστοποίηση </a:t>
            </a:r>
            <a:r>
              <a:rPr lang="el-GR" dirty="0">
                <a:latin typeface="Arial" panose="020B0604020202020204" pitchFamily="34" charset="0"/>
                <a:cs typeface="Arial" panose="020B0604020202020204" pitchFamily="34" charset="0"/>
              </a:rPr>
              <a:t>της γραφειοκρατίας (</a:t>
            </a:r>
            <a:r>
              <a:rPr lang="el-GR" dirty="0" smtClean="0">
                <a:latin typeface="Arial" panose="020B0604020202020204" pitchFamily="34" charset="0"/>
                <a:cs typeface="Arial" panose="020B0604020202020204" pitchFamily="34" charset="0"/>
              </a:rPr>
              <a:t>π.χ. </a:t>
            </a:r>
            <a:r>
              <a:rPr lang="el-GR" dirty="0">
                <a:latin typeface="Arial" panose="020B0604020202020204" pitchFamily="34" charset="0"/>
                <a:cs typeface="Arial" panose="020B0604020202020204" pitchFamily="34" charset="0"/>
              </a:rPr>
              <a:t>δεν θα απαιτείται η προσκόμιση στοιχείων/πιστοποιητικών που ήδη τηρούνται από άλλα Κ</a:t>
            </a:r>
            <a:r>
              <a:rPr lang="el-GR" dirty="0" smtClean="0">
                <a:latin typeface="Arial" panose="020B0604020202020204" pitchFamily="34" charset="0"/>
                <a:cs typeface="Arial" panose="020B0604020202020204" pitchFamily="34" charset="0"/>
              </a:rPr>
              <a:t>υβερνητικά Τμήματα) </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68208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a:xfrm>
            <a:off x="228600" y="76200"/>
            <a:ext cx="5013526" cy="628650"/>
          </a:xfrm>
        </p:spPr>
        <p:txBody>
          <a:bodyPr/>
          <a:lstStyle/>
          <a:p>
            <a:pPr eaLnBrk="1" hangingPunct="1"/>
            <a:r>
              <a:rPr lang="el-GR" sz="3600" dirty="0" smtClean="0">
                <a:solidFill>
                  <a:srgbClr val="002060"/>
                </a:solidFill>
                <a:latin typeface="Arial" panose="020B0604020202020204" pitchFamily="34" charset="0"/>
                <a:ea typeface="+mn-ea"/>
                <a:cs typeface="Arial" panose="020B0604020202020204" pitchFamily="34" charset="0"/>
              </a:rPr>
              <a:t>Οφέλη</a:t>
            </a:r>
            <a:endParaRPr lang="en-US" sz="3600" dirty="0">
              <a:solidFill>
                <a:srgbClr val="002060"/>
              </a:solidFill>
              <a:latin typeface="Arial" panose="020B0604020202020204" pitchFamily="34" charset="0"/>
              <a:ea typeface="+mn-ea"/>
              <a:cs typeface="Arial" panose="020B0604020202020204" pitchFamily="34" charset="0"/>
            </a:endParaRPr>
          </a:p>
        </p:txBody>
      </p:sp>
      <p:sp>
        <p:nvSpPr>
          <p:cNvPr id="238595" name="Rectangle 3"/>
          <p:cNvSpPr>
            <a:spLocks noGrp="1" noChangeArrowheads="1"/>
          </p:cNvSpPr>
          <p:nvPr>
            <p:ph sz="quarter" idx="1"/>
          </p:nvPr>
        </p:nvSpPr>
        <p:spPr>
          <a:xfrm>
            <a:off x="381000" y="990600"/>
            <a:ext cx="9220200" cy="5410200"/>
          </a:xfrm>
        </p:spPr>
        <p:txBody>
          <a:bodyPr>
            <a:noAutofit/>
          </a:bodyPr>
          <a:lstStyle/>
          <a:p>
            <a:pPr marL="0" indent="0">
              <a:spcBef>
                <a:spcPts val="1200"/>
              </a:spcBef>
              <a:buClr>
                <a:schemeClr val="tx1"/>
              </a:buClr>
              <a:buNone/>
            </a:pPr>
            <a:r>
              <a:rPr lang="el-GR" sz="2800" b="1" u="sng" dirty="0" smtClean="0">
                <a:cs typeface="Arial" panose="020B0604020202020204" pitchFamily="34" charset="0"/>
              </a:rPr>
              <a:t>Για </a:t>
            </a:r>
            <a:r>
              <a:rPr lang="el-GR" sz="2800" b="1" u="sng" dirty="0">
                <a:cs typeface="Arial" panose="020B0604020202020204" pitchFamily="34" charset="0"/>
              </a:rPr>
              <a:t>το Δημόσιο</a:t>
            </a:r>
          </a:p>
          <a:p>
            <a:pPr hangingPunct="0">
              <a:spcBef>
                <a:spcPts val="600"/>
              </a:spcBef>
              <a:buClr>
                <a:srgbClr val="7EC234"/>
              </a:buClr>
            </a:pPr>
            <a:r>
              <a:rPr lang="el-GR" sz="2800" dirty="0">
                <a:cs typeface="Arial" panose="020B0604020202020204" pitchFamily="34" charset="0"/>
              </a:rPr>
              <a:t>Μείωση του διοικητικού κόστους της Δημόσιας </a:t>
            </a:r>
            <a:r>
              <a:rPr lang="el-GR" sz="2800" dirty="0" smtClean="0">
                <a:cs typeface="Arial" panose="020B0604020202020204" pitchFamily="34" charset="0"/>
              </a:rPr>
              <a:t>Υπηρεσίας</a:t>
            </a:r>
            <a:endParaRPr lang="el-GR" sz="2800" dirty="0">
              <a:cs typeface="Arial" panose="020B0604020202020204" pitchFamily="34" charset="0"/>
            </a:endParaRPr>
          </a:p>
          <a:p>
            <a:pPr marL="687388" lvl="1" indent="-342900" hangingPunct="0">
              <a:spcBef>
                <a:spcPts val="600"/>
              </a:spcBef>
              <a:buClr>
                <a:srgbClr val="7EC234"/>
              </a:buClr>
              <a:buFont typeface="Wingdings" panose="05000000000000000000" pitchFamily="2" charset="2"/>
              <a:buChar char="ü"/>
            </a:pPr>
            <a:r>
              <a:rPr lang="el-GR" sz="2800" dirty="0">
                <a:cs typeface="Arial" panose="020B0604020202020204" pitchFamily="34" charset="0"/>
              </a:rPr>
              <a:t>Ηλεκτρονική διεκπεραίωση αιτημάτων</a:t>
            </a:r>
          </a:p>
          <a:p>
            <a:pPr marL="687388" lvl="1" indent="-342900" hangingPunct="0">
              <a:spcBef>
                <a:spcPts val="600"/>
              </a:spcBef>
              <a:buClr>
                <a:srgbClr val="7EC234"/>
              </a:buClr>
              <a:buFont typeface="Wingdings" panose="05000000000000000000" pitchFamily="2" charset="2"/>
              <a:buChar char="ü"/>
            </a:pPr>
            <a:r>
              <a:rPr lang="el-GR" sz="2800" dirty="0">
                <a:cs typeface="Arial" panose="020B0604020202020204" pitchFamily="34" charset="0"/>
              </a:rPr>
              <a:t>Ολοκληρωμένες συναλλαγές </a:t>
            </a:r>
            <a:r>
              <a:rPr lang="el-GR" sz="2800" dirty="0" smtClean="0">
                <a:cs typeface="Arial" panose="020B0604020202020204" pitchFamily="34" charset="0"/>
              </a:rPr>
              <a:t>(συλλογή </a:t>
            </a:r>
            <a:r>
              <a:rPr lang="el-GR" sz="2800" dirty="0">
                <a:cs typeface="Arial" panose="020B0604020202020204" pitchFamily="34" charset="0"/>
              </a:rPr>
              <a:t>στοιχείων από διάφορα Τμήματα)  </a:t>
            </a:r>
          </a:p>
          <a:p>
            <a:pPr hangingPunct="0">
              <a:spcBef>
                <a:spcPts val="1200"/>
              </a:spcBef>
              <a:buClr>
                <a:srgbClr val="7EC234"/>
              </a:buClr>
            </a:pPr>
            <a:r>
              <a:rPr lang="el-GR" sz="2800" dirty="0">
                <a:cs typeface="Arial" panose="020B0604020202020204" pitchFamily="34" charset="0"/>
              </a:rPr>
              <a:t>Εύκολη και γρήγορη ανάπτυξη νέων η-υπηρεσιών με χαμηλότερο κόστος</a:t>
            </a:r>
          </a:p>
          <a:p>
            <a:pPr marL="687388" lvl="1" indent="-342900" hangingPunct="0">
              <a:spcBef>
                <a:spcPts val="600"/>
              </a:spcBef>
              <a:buClr>
                <a:srgbClr val="7EC234"/>
              </a:buClr>
              <a:buFont typeface="Wingdings" panose="05000000000000000000" pitchFamily="2" charset="2"/>
              <a:buChar char="ü"/>
            </a:pPr>
            <a:r>
              <a:rPr lang="el-GR" sz="2800" dirty="0">
                <a:cs typeface="Arial" panose="020B0604020202020204" pitchFamily="34" charset="0"/>
              </a:rPr>
              <a:t>Αξιοποίηση υφιστάμενων πληροφοριακών συστημάτων χωρίς να απαιτούνται δαπανηρές αναβαθμίσεις σε αυτά</a:t>
            </a:r>
          </a:p>
          <a:p>
            <a:pPr marL="687388" lvl="1" indent="-342900" hangingPunct="0">
              <a:spcBef>
                <a:spcPts val="600"/>
              </a:spcBef>
              <a:buClr>
                <a:srgbClr val="7EC234"/>
              </a:buClr>
              <a:buFont typeface="Wingdings" panose="05000000000000000000" pitchFamily="2" charset="2"/>
              <a:buChar char="ü"/>
            </a:pPr>
            <a:r>
              <a:rPr lang="el-GR" sz="2800" dirty="0">
                <a:cs typeface="Arial" panose="020B0604020202020204" pitchFamily="34" charset="0"/>
              </a:rPr>
              <a:t>Μείωση του κόστους ανάπτυξης </a:t>
            </a:r>
            <a:r>
              <a:rPr lang="el-GR" sz="2800" dirty="0" smtClean="0">
                <a:cs typeface="Arial" panose="020B0604020202020204" pitchFamily="34" charset="0"/>
              </a:rPr>
              <a:t>η-Υπηρεσιών</a:t>
            </a:r>
            <a:r>
              <a:rPr lang="el-GR" sz="2800" dirty="0">
                <a:cs typeface="Arial" panose="020B0604020202020204" pitchFamily="34" charset="0"/>
              </a:rPr>
              <a:t>, μέσω της αξιοποίησης των κοινών λειτουργιών της </a:t>
            </a:r>
            <a:r>
              <a:rPr lang="el-GR" sz="2800" dirty="0" smtClean="0">
                <a:cs typeface="Arial" panose="020B0604020202020204" pitchFamily="34" charset="0"/>
              </a:rPr>
              <a:t>Αριάδνης</a:t>
            </a:r>
            <a:endParaRPr lang="en-US" sz="2800" dirty="0" smtClean="0">
              <a:cs typeface="Arial" panose="020B0604020202020204" pitchFamily="34" charset="0"/>
            </a:endParaRPr>
          </a:p>
          <a:p>
            <a:pPr>
              <a:lnSpc>
                <a:spcPct val="100000"/>
              </a:lnSpc>
              <a:spcBef>
                <a:spcPts val="1200"/>
              </a:spcBef>
              <a:buClr>
                <a:srgbClr val="7EC234"/>
              </a:buClr>
              <a:buSzPct val="85000"/>
              <a:defRPr/>
            </a:pPr>
            <a:r>
              <a:rPr lang="el-GR" sz="2800" dirty="0" smtClean="0">
                <a:cs typeface="Arial" panose="020B0604020202020204" pitchFamily="34" charset="0"/>
              </a:rPr>
              <a:t>Αύξηση της αποτελεσματικότητας και παραγωγικότητας</a:t>
            </a:r>
            <a:endParaRPr lang="el-GR" sz="2800" noProof="1">
              <a:cs typeface="Arial" panose="020B0604020202020204" pitchFamily="34" charset="0"/>
            </a:endParaRPr>
          </a:p>
        </p:txBody>
      </p:sp>
    </p:spTree>
    <p:extLst>
      <p:ext uri="{BB962C8B-B14F-4D97-AF65-F5344CB8AC3E}">
        <p14:creationId xmlns:p14="http://schemas.microsoft.com/office/powerpoint/2010/main" val="12420302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8467" name="Rectangle 3"/>
          <p:cNvSpPr>
            <a:spLocks noGrp="1" noChangeArrowheads="1"/>
          </p:cNvSpPr>
          <p:nvPr>
            <p:ph sz="quarter" idx="1"/>
          </p:nvPr>
        </p:nvSpPr>
        <p:spPr>
          <a:xfrm>
            <a:off x="762000" y="1219200"/>
            <a:ext cx="8534400" cy="4786346"/>
          </a:xfrm>
        </p:spPr>
        <p:txBody>
          <a:bodyPr vert="horz" lIns="90488" tIns="44450" rIns="90488" bIns="44450" rtlCol="0">
            <a:normAutofit/>
          </a:bodyPr>
          <a:lstStyle/>
          <a:p>
            <a:pPr marL="361950" indent="-266700">
              <a:lnSpc>
                <a:spcPct val="120000"/>
              </a:lnSpc>
              <a:buClr>
                <a:srgbClr val="7EC234"/>
              </a:buClr>
            </a:pPr>
            <a:r>
              <a:rPr lang="el-GR" sz="3200" dirty="0" smtClean="0">
                <a:cs typeface="Arial" panose="020B0604020202020204" pitchFamily="34" charset="0"/>
              </a:rPr>
              <a:t>Υλοποίηση νέων ηΥπηρεσιών</a:t>
            </a:r>
            <a:endParaRPr lang="en-US" sz="3200" dirty="0">
              <a:cs typeface="Arial" panose="020B0604020202020204" pitchFamily="34" charset="0"/>
            </a:endParaRPr>
          </a:p>
          <a:p>
            <a:pPr marL="361950" indent="-266700">
              <a:lnSpc>
                <a:spcPct val="120000"/>
              </a:lnSpc>
              <a:buClr>
                <a:srgbClr val="7EC234"/>
              </a:buClr>
            </a:pPr>
            <a:r>
              <a:rPr lang="el-GR" sz="3200" dirty="0" smtClean="0">
                <a:cs typeface="Arial" panose="020B0604020202020204" pitchFamily="34" charset="0"/>
              </a:rPr>
              <a:t>Εφαρμογή </a:t>
            </a:r>
            <a:r>
              <a:rPr lang="el-GR" sz="3200" dirty="0">
                <a:cs typeface="Arial" panose="020B0604020202020204" pitchFamily="34" charset="0"/>
              </a:rPr>
              <a:t>η</a:t>
            </a:r>
            <a:r>
              <a:rPr lang="en-GB" sz="3200" dirty="0" smtClean="0">
                <a:cs typeface="Arial" panose="020B0604020202020204" pitchFamily="34" charset="0"/>
              </a:rPr>
              <a:t>-</a:t>
            </a:r>
            <a:r>
              <a:rPr lang="el-GR" sz="3200" dirty="0" smtClean="0">
                <a:cs typeface="Arial" panose="020B0604020202020204" pitchFamily="34" charset="0"/>
              </a:rPr>
              <a:t>Ταυτότητας και η-Ταυτοποίησης</a:t>
            </a:r>
            <a:endParaRPr lang="en-US" sz="3200" dirty="0">
              <a:cs typeface="Arial" panose="020B0604020202020204" pitchFamily="34" charset="0"/>
            </a:endParaRPr>
          </a:p>
          <a:p>
            <a:pPr marL="361950" indent="-266700">
              <a:lnSpc>
                <a:spcPct val="120000"/>
              </a:lnSpc>
              <a:buClr>
                <a:srgbClr val="7EC234"/>
              </a:buClr>
            </a:pPr>
            <a:r>
              <a:rPr lang="el-GR" sz="3200" dirty="0" smtClean="0">
                <a:cs typeface="Arial" panose="020B0604020202020204" pitchFamily="34" charset="0"/>
              </a:rPr>
              <a:t>Ανασχεδιασμός Αριάδνης </a:t>
            </a:r>
            <a:endParaRPr lang="en-US" sz="3200" dirty="0">
              <a:cs typeface="Arial" panose="020B0604020202020204" pitchFamily="34" charset="0"/>
            </a:endParaRPr>
          </a:p>
          <a:p>
            <a:pPr marL="579438" indent="-579438">
              <a:lnSpc>
                <a:spcPct val="120000"/>
              </a:lnSpc>
              <a:buClr>
                <a:srgbClr val="990033"/>
              </a:buClr>
              <a:buNone/>
            </a:pPr>
            <a:endParaRPr lang="en-US" sz="3200" dirty="0">
              <a:effectLst>
                <a:outerShdw blurRad="38100" dist="38100" dir="2700000" algn="tl">
                  <a:srgbClr val="000000">
                    <a:alpha val="43137"/>
                  </a:srgbClr>
                </a:outerShdw>
              </a:effectLst>
              <a:cs typeface="Arial" panose="020B0604020202020204" pitchFamily="34" charset="0"/>
            </a:endParaRPr>
          </a:p>
        </p:txBody>
      </p:sp>
      <p:sp>
        <p:nvSpPr>
          <p:cNvPr id="6" name="Title 1"/>
          <p:cNvSpPr>
            <a:spLocks noGrp="1"/>
          </p:cNvSpPr>
          <p:nvPr>
            <p:ph type="title"/>
          </p:nvPr>
        </p:nvSpPr>
        <p:spPr>
          <a:xfrm>
            <a:off x="228600" y="76200"/>
            <a:ext cx="6173231" cy="609600"/>
          </a:xfrm>
        </p:spPr>
        <p:txBody>
          <a:bodyPr/>
          <a:lstStyle/>
          <a:p>
            <a:r>
              <a:rPr lang="el-GR" dirty="0" smtClean="0">
                <a:solidFill>
                  <a:srgbClr val="002060"/>
                </a:solidFill>
                <a:latin typeface="Arial" panose="020B0604020202020204" pitchFamily="34" charset="0"/>
                <a:cs typeface="Arial" panose="020B0604020202020204" pitchFamily="34" charset="0"/>
              </a:rPr>
              <a:t>Επόμενα Βήματα…</a:t>
            </a:r>
            <a:endParaRPr lang="en-US" dirty="0">
              <a:solidFill>
                <a:srgbClr val="002060"/>
              </a:solidFill>
            </a:endParaRPr>
          </a:p>
        </p:txBody>
      </p:sp>
    </p:spTree>
    <p:extLst>
      <p:ext uri="{BB962C8B-B14F-4D97-AF65-F5344CB8AC3E}">
        <p14:creationId xmlns:p14="http://schemas.microsoft.com/office/powerpoint/2010/main" val="16291431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371600"/>
            <a:ext cx="8305800" cy="6001643"/>
          </a:xfrm>
          <a:prstGeom prst="rect">
            <a:avLst/>
          </a:prstGeom>
        </p:spPr>
        <p:txBody>
          <a:bodyPr wrap="square">
            <a:spAutoFit/>
          </a:bodyPr>
          <a:lstStyle/>
          <a:p>
            <a:pPr lvl="0"/>
            <a:r>
              <a:rPr lang="el-GR" sz="3200" dirty="0" smtClean="0">
                <a:solidFill>
                  <a:prstClr val="black"/>
                </a:solidFill>
                <a:latin typeface="Calibri" panose="020F0502020204030204" pitchFamily="34" charset="0"/>
                <a:cs typeface="Arial" panose="020B0604020202020204" pitchFamily="34" charset="0"/>
              </a:rPr>
              <a:t>Για </a:t>
            </a:r>
            <a:r>
              <a:rPr lang="el-GR" sz="3200" dirty="0">
                <a:solidFill>
                  <a:prstClr val="black"/>
                </a:solidFill>
                <a:latin typeface="Calibri" panose="020F0502020204030204" pitchFamily="34" charset="0"/>
                <a:cs typeface="Arial" panose="020B0604020202020204" pitchFamily="34" charset="0"/>
              </a:rPr>
              <a:t>να είναι δυνατή η χρησιμοποίηση των υπηρεσιών της Αριάδνης θα πρέπει να προηγηθεί εγγραφή </a:t>
            </a:r>
            <a:r>
              <a:rPr lang="el-GR" sz="3200" dirty="0" smtClean="0">
                <a:solidFill>
                  <a:prstClr val="black"/>
                </a:solidFill>
                <a:latin typeface="Calibri" panose="020F0502020204030204" pitchFamily="34" charset="0"/>
                <a:cs typeface="Arial" panose="020B0604020202020204" pitchFamily="34" charset="0"/>
              </a:rPr>
              <a:t>ως Πολίτης</a:t>
            </a:r>
            <a:r>
              <a:rPr lang="en-GB" sz="3200" dirty="0" smtClean="0">
                <a:solidFill>
                  <a:prstClr val="black"/>
                </a:solidFill>
                <a:latin typeface="Calibri" panose="020F0502020204030204" pitchFamily="34" charset="0"/>
                <a:cs typeface="Arial" panose="020B0604020202020204" pitchFamily="34" charset="0"/>
              </a:rPr>
              <a:t> </a:t>
            </a:r>
            <a:r>
              <a:rPr lang="el-GR" sz="3200" dirty="0" smtClean="0">
                <a:solidFill>
                  <a:prstClr val="black"/>
                </a:solidFill>
                <a:latin typeface="Calibri" panose="020F0502020204030204" pitchFamily="34" charset="0"/>
                <a:cs typeface="Arial" panose="020B0604020202020204" pitchFamily="34" charset="0"/>
              </a:rPr>
              <a:t>ή Οργανισμός. Η δυνατότητα εγγραφής ως Αντιπρόσωπος δεν υπάρχει σήμερα. </a:t>
            </a:r>
          </a:p>
          <a:p>
            <a:pPr lvl="0"/>
            <a:endParaRPr lang="el-GR" sz="3200" dirty="0">
              <a:solidFill>
                <a:prstClr val="black"/>
              </a:solidFill>
              <a:latin typeface="Calibri" panose="020F0502020204030204" pitchFamily="34" charset="0"/>
              <a:cs typeface="Arial" panose="020B0604020202020204" pitchFamily="34" charset="0"/>
            </a:endParaRPr>
          </a:p>
          <a:p>
            <a:pPr lvl="0"/>
            <a:r>
              <a:rPr lang="el-GR" sz="3200" dirty="0" smtClean="0">
                <a:solidFill>
                  <a:prstClr val="black"/>
                </a:solidFill>
                <a:latin typeface="Calibri" panose="020F0502020204030204" pitchFamily="34" charset="0"/>
                <a:cs typeface="Arial" panose="020B0604020202020204" pitchFamily="34" charset="0"/>
              </a:rPr>
              <a:t>Με </a:t>
            </a:r>
            <a:r>
              <a:rPr lang="el-GR" sz="3200" dirty="0">
                <a:solidFill>
                  <a:prstClr val="black"/>
                </a:solidFill>
                <a:latin typeface="Calibri" panose="020F0502020204030204" pitchFamily="34" charset="0"/>
                <a:cs typeface="Arial" panose="020B0604020202020204" pitchFamily="34" charset="0"/>
              </a:rPr>
              <a:t>την εγγραφή δημιουργείται ένα Προφίλ </a:t>
            </a:r>
            <a:r>
              <a:rPr lang="el-GR" sz="3200" dirty="0" smtClean="0">
                <a:solidFill>
                  <a:prstClr val="black"/>
                </a:solidFill>
                <a:latin typeface="Calibri" panose="020F0502020204030204" pitchFamily="34" charset="0"/>
                <a:cs typeface="Arial" panose="020B0604020202020204" pitchFamily="34" charset="0"/>
              </a:rPr>
              <a:t>Χρήστη </a:t>
            </a:r>
            <a:r>
              <a:rPr lang="el-GR" sz="3200" dirty="0">
                <a:solidFill>
                  <a:prstClr val="black"/>
                </a:solidFill>
                <a:latin typeface="Calibri" panose="020F0502020204030204" pitchFamily="34" charset="0"/>
                <a:cs typeface="Arial" panose="020B0604020202020204" pitchFamily="34" charset="0"/>
              </a:rPr>
              <a:t>και τότε είναι δυνατή η υποβολή στοιχείων στις διάφορες </a:t>
            </a:r>
            <a:r>
              <a:rPr lang="el-GR" sz="3200" dirty="0" smtClean="0">
                <a:solidFill>
                  <a:prstClr val="black"/>
                </a:solidFill>
                <a:latin typeface="Calibri" panose="020F0502020204030204" pitchFamily="34" charset="0"/>
                <a:cs typeface="Arial" panose="020B0604020202020204" pitchFamily="34" charset="0"/>
              </a:rPr>
              <a:t>υπηρεσίες.</a:t>
            </a:r>
            <a:r>
              <a:rPr lang="el-GR" sz="3200" dirty="0" smtClean="0">
                <a:latin typeface="Calibri" panose="020F0502020204030204" pitchFamily="34" charset="0"/>
                <a:cs typeface="Arial" panose="020B0604020202020204" pitchFamily="34" charset="0"/>
              </a:rPr>
              <a:t>. </a:t>
            </a:r>
            <a:r>
              <a:rPr lang="el-GR" sz="3200" dirty="0" smtClean="0">
                <a:latin typeface="Calibri" panose="020F0502020204030204" pitchFamily="34" charset="0"/>
              </a:rPr>
              <a:t>Με την εγγραφή δημιουργείται ένα Προφίλ χρήστη και τότε είναι δυνατή η υποβολή στοιχείων στις διάφορες υπηρεσίες.</a:t>
            </a:r>
            <a:endParaRPr lang="el-GR" sz="3200" dirty="0">
              <a:latin typeface="Calibri" panose="020F0502020204030204" pitchFamily="34" charset="0"/>
            </a:endParaRPr>
          </a:p>
        </p:txBody>
      </p:sp>
      <p:sp>
        <p:nvSpPr>
          <p:cNvPr id="3" name="TextBox 2"/>
          <p:cNvSpPr txBox="1"/>
          <p:nvPr/>
        </p:nvSpPr>
        <p:spPr>
          <a:xfrm>
            <a:off x="228600" y="152400"/>
            <a:ext cx="3777646" cy="707886"/>
          </a:xfrm>
          <a:prstGeom prst="rect">
            <a:avLst/>
          </a:prstGeom>
          <a:noFill/>
        </p:spPr>
        <p:txBody>
          <a:bodyPr wrap="square" rtlCol="0">
            <a:spAutoFit/>
          </a:bodyPr>
          <a:lstStyle/>
          <a:p>
            <a:r>
              <a:rPr lang="el-GR" sz="4000" b="1" dirty="0" smtClean="0">
                <a:solidFill>
                  <a:srgbClr val="002060"/>
                </a:solidFill>
                <a:latin typeface="Arial" panose="020B0604020202020204" pitchFamily="34" charset="0"/>
                <a:cs typeface="Arial" panose="020B0604020202020204" pitchFamily="34" charset="0"/>
              </a:rPr>
              <a:t>ΕΓΓΡΑΦΗ</a:t>
            </a:r>
            <a:endParaRPr lang="en-US" sz="40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41207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90600" y="228600"/>
            <a:ext cx="8001000" cy="6420018"/>
          </a:xfrm>
          <a:prstGeom prst="rect">
            <a:avLst/>
          </a:prstGeom>
        </p:spPr>
      </p:pic>
    </p:spTree>
    <p:extLst>
      <p:ext uri="{BB962C8B-B14F-4D97-AF65-F5344CB8AC3E}">
        <p14:creationId xmlns:p14="http://schemas.microsoft.com/office/powerpoint/2010/main" val="42690262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493" r="11162"/>
          <a:stretch/>
        </p:blipFill>
        <p:spPr bwMode="auto">
          <a:xfrm>
            <a:off x="19050" y="9525"/>
            <a:ext cx="9886950" cy="6979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21196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326" y="228600"/>
            <a:ext cx="8915400" cy="549498"/>
          </a:xfrm>
        </p:spPr>
        <p:txBody>
          <a:bodyPr>
            <a:normAutofit fontScale="90000"/>
          </a:bodyPr>
          <a:lstStyle/>
          <a:p>
            <a:r>
              <a:rPr lang="el-GR" sz="2400" dirty="0">
                <a:solidFill>
                  <a:srgbClr val="002060"/>
                </a:solidFill>
                <a:latin typeface="Arial" panose="020B0604020202020204" pitchFamily="34" charset="0"/>
                <a:cs typeface="Arial" panose="020B0604020202020204" pitchFamily="34" charset="0"/>
              </a:rPr>
              <a:t>Βήματα για δημιουργία ΠΡΟΦΙΛ σαν ΠΟΛΙΤΗΣ στο ΑΡΙΑΔΝΗ</a:t>
            </a:r>
            <a:endParaRPr lang="en-US" sz="2400" dirty="0">
              <a:solidFill>
                <a:srgbClr val="002060"/>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D18737D0-1F07-487A-BC82-FDF5B924E95B}" type="slidenum">
              <a:rPr lang="en-US" smtClean="0"/>
              <a:pPr/>
              <a:t>21</a:t>
            </a:fld>
            <a:endParaRPr lang="en-US" dirty="0"/>
          </a:p>
        </p:txBody>
      </p:sp>
      <p:sp>
        <p:nvSpPr>
          <p:cNvPr id="6" name="Date Placeholder 5"/>
          <p:cNvSpPr>
            <a:spLocks noGrp="1"/>
          </p:cNvSpPr>
          <p:nvPr>
            <p:ph type="dt" sz="half" idx="10"/>
          </p:nvPr>
        </p:nvSpPr>
        <p:spPr/>
        <p:txBody>
          <a:bodyPr/>
          <a:lstStyle/>
          <a:p>
            <a:r>
              <a:rPr lang="en-US" dirty="0" smtClean="0"/>
              <a:t>ΚΕΠΑ - 24/10/2017</a:t>
            </a: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54" r="2310"/>
          <a:stretch/>
        </p:blipFill>
        <p:spPr bwMode="auto">
          <a:xfrm>
            <a:off x="152400" y="1295400"/>
            <a:ext cx="9677400" cy="158704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77955" y="3215077"/>
            <a:ext cx="4042838" cy="461665"/>
          </a:xfrm>
          <a:prstGeom prst="rect">
            <a:avLst/>
          </a:prstGeom>
        </p:spPr>
        <p:txBody>
          <a:bodyPr wrap="none">
            <a:spAutoFit/>
          </a:bodyPr>
          <a:lstStyle/>
          <a:p>
            <a:r>
              <a:rPr lang="el-GR" sz="2400" b="1" u="sng" dirty="0">
                <a:solidFill>
                  <a:srgbClr val="00B0F0"/>
                </a:solidFill>
                <a:latin typeface="Calibri"/>
                <a:ea typeface="Calibri"/>
                <a:cs typeface="Times New Roman"/>
              </a:rPr>
              <a:t>Βήμα 1: ΔΗΜΙΟΥΡΓΙΑ ΠΡΟΦΙΛ</a:t>
            </a:r>
            <a:endParaRPr lang="en-US" sz="2400" u="sng" dirty="0">
              <a:solidFill>
                <a:srgbClr val="00B0F0"/>
              </a:solidFill>
            </a:endParaRPr>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3792"/>
          <a:stretch/>
        </p:blipFill>
        <p:spPr bwMode="auto">
          <a:xfrm>
            <a:off x="177955" y="3939482"/>
            <a:ext cx="9499445" cy="154691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456494" y="5733256"/>
            <a:ext cx="4177939" cy="369332"/>
          </a:xfrm>
          <a:prstGeom prst="rect">
            <a:avLst/>
          </a:prstGeom>
        </p:spPr>
        <p:txBody>
          <a:bodyPr wrap="none">
            <a:spAutoFit/>
          </a:bodyPr>
          <a:lstStyle/>
          <a:p>
            <a:r>
              <a:rPr lang="el-GR" b="1" u="sng" dirty="0">
                <a:solidFill>
                  <a:srgbClr val="00B0F0"/>
                </a:solidFill>
                <a:latin typeface="Calibri"/>
              </a:rPr>
              <a:t>Επίσκεψη στο </a:t>
            </a:r>
            <a:r>
              <a:rPr lang="en-US" b="1" u="sng" dirty="0">
                <a:solidFill>
                  <a:srgbClr val="00B0F0"/>
                </a:solidFill>
                <a:latin typeface="Calibri"/>
              </a:rPr>
              <a:t>http://www.ariadni.gov.cy </a:t>
            </a:r>
            <a:endParaRPr lang="en-US" u="sng" dirty="0">
              <a:solidFill>
                <a:srgbClr val="00B0F0"/>
              </a:solidFill>
            </a:endParaRPr>
          </a:p>
        </p:txBody>
      </p:sp>
    </p:spTree>
    <p:extLst>
      <p:ext uri="{BB962C8B-B14F-4D97-AF65-F5344CB8AC3E}">
        <p14:creationId xmlns:p14="http://schemas.microsoft.com/office/powerpoint/2010/main" val="26222340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9906000" cy="443136"/>
          </a:xfrm>
        </p:spPr>
        <p:txBody>
          <a:bodyPr>
            <a:noAutofit/>
          </a:bodyPr>
          <a:lstStyle/>
          <a:p>
            <a:r>
              <a:rPr lang="el-GR" sz="2200" dirty="0" smtClean="0">
                <a:solidFill>
                  <a:srgbClr val="002060"/>
                </a:solidFill>
                <a:latin typeface="Arial" panose="020B0604020202020204" pitchFamily="34" charset="0"/>
                <a:cs typeface="Arial" panose="020B0604020202020204" pitchFamily="34" charset="0"/>
              </a:rPr>
              <a:t>Από </a:t>
            </a:r>
            <a:r>
              <a:rPr lang="el-GR" sz="2200" dirty="0">
                <a:solidFill>
                  <a:srgbClr val="002060"/>
                </a:solidFill>
                <a:latin typeface="Arial" panose="020B0604020202020204" pitchFamily="34" charset="0"/>
                <a:cs typeface="Arial" panose="020B0604020202020204" pitchFamily="34" charset="0"/>
              </a:rPr>
              <a:t>την κυρίως οθόνη να επιλεγεί το «Εγγραφή ως Πολίτης» </a:t>
            </a:r>
            <a:endParaRPr lang="en-US" sz="2200" dirty="0">
              <a:solidFill>
                <a:srgbClr val="002060"/>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D18737D0-1F07-487A-BC82-FDF5B924E95B}" type="slidenum">
              <a:rPr lang="en-US" smtClean="0"/>
              <a:pPr/>
              <a:t>22</a:t>
            </a:fld>
            <a:endParaRPr lang="en-US" dirty="0"/>
          </a:p>
        </p:txBody>
      </p:sp>
      <p:sp>
        <p:nvSpPr>
          <p:cNvPr id="6" name="Date Placeholder 5"/>
          <p:cNvSpPr>
            <a:spLocks noGrp="1"/>
          </p:cNvSpPr>
          <p:nvPr>
            <p:ph type="dt" sz="half" idx="10"/>
          </p:nvPr>
        </p:nvSpPr>
        <p:spPr/>
        <p:txBody>
          <a:bodyPr/>
          <a:lstStyle/>
          <a:p>
            <a:r>
              <a:rPr lang="en-US" dirty="0" smtClean="0"/>
              <a:t>ΚΕΠΑ - 24/10/2017</a:t>
            </a:r>
            <a:endParaRPr lang="en-US"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0" y="931605"/>
            <a:ext cx="9220200" cy="5814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1828800" y="5638800"/>
            <a:ext cx="2286000" cy="838200"/>
          </a:xfrm>
          <a:prstGeom prst="ellipse">
            <a:avLst/>
          </a:prstGeom>
          <a:no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7071150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smtClean="0"/>
              <a:t>ΚΕΠΑ - 24/10/2017</a:t>
            </a:r>
            <a:endParaRPr lang="en-US" dirty="0"/>
          </a:p>
        </p:txBody>
      </p:sp>
      <p:sp>
        <p:nvSpPr>
          <p:cNvPr id="5" name="Slide Number Placeholder 4"/>
          <p:cNvSpPr>
            <a:spLocks noGrp="1"/>
          </p:cNvSpPr>
          <p:nvPr>
            <p:ph type="sldNum" sz="quarter" idx="12"/>
          </p:nvPr>
        </p:nvSpPr>
        <p:spPr/>
        <p:txBody>
          <a:bodyPr/>
          <a:lstStyle/>
          <a:p>
            <a:fld id="{D18737D0-1F07-487A-BC82-FDF5B924E95B}" type="slidenum">
              <a:rPr lang="en-US" smtClean="0"/>
              <a:pPr/>
              <a:t>23</a:t>
            </a:fld>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03981" y="1070248"/>
            <a:ext cx="8696550" cy="4263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06506" y="5334000"/>
            <a:ext cx="9205023" cy="1015663"/>
          </a:xfrm>
          <a:prstGeom prst="rect">
            <a:avLst/>
          </a:prstGeom>
        </p:spPr>
        <p:txBody>
          <a:bodyPr wrap="square">
            <a:spAutoFit/>
          </a:bodyPr>
          <a:lstStyle/>
          <a:p>
            <a:r>
              <a:rPr lang="el-GR" sz="2000" b="1" u="sng" dirty="0">
                <a:solidFill>
                  <a:srgbClr val="00B0F0"/>
                </a:solidFill>
                <a:latin typeface="Calibri"/>
              </a:rPr>
              <a:t>Βήμα 1.1</a:t>
            </a:r>
            <a:r>
              <a:rPr lang="el-GR" sz="2000" b="1" dirty="0">
                <a:solidFill>
                  <a:srgbClr val="00B0F0"/>
                </a:solidFill>
                <a:latin typeface="Calibri"/>
              </a:rPr>
              <a:t> : </a:t>
            </a:r>
            <a:endParaRPr lang="el-GR" sz="2000" b="1" dirty="0" smtClean="0">
              <a:solidFill>
                <a:srgbClr val="00B0F0"/>
              </a:solidFill>
              <a:latin typeface="Calibri"/>
            </a:endParaRPr>
          </a:p>
          <a:p>
            <a:r>
              <a:rPr lang="el-GR" sz="2000" b="1" dirty="0" smtClean="0">
                <a:solidFill>
                  <a:srgbClr val="00B0F0"/>
                </a:solidFill>
                <a:latin typeface="Calibri"/>
              </a:rPr>
              <a:t>Στο </a:t>
            </a:r>
            <a:r>
              <a:rPr lang="el-GR" sz="2000" b="1" dirty="0">
                <a:solidFill>
                  <a:srgbClr val="00B0F0"/>
                </a:solidFill>
                <a:latin typeface="Calibri"/>
              </a:rPr>
              <a:t>κενό πεδίο, να γραφτεί αυτό που φαίνεται στο παραθυράκι και </a:t>
            </a:r>
            <a:r>
              <a:rPr lang="el-GR" sz="2000" b="1" dirty="0" smtClean="0">
                <a:solidFill>
                  <a:srgbClr val="00B0F0"/>
                </a:solidFill>
                <a:latin typeface="Calibri"/>
              </a:rPr>
              <a:t>να</a:t>
            </a:r>
          </a:p>
          <a:p>
            <a:r>
              <a:rPr lang="el-GR" sz="2000" b="1" dirty="0" smtClean="0">
                <a:solidFill>
                  <a:srgbClr val="00B0F0"/>
                </a:solidFill>
                <a:latin typeface="Calibri"/>
              </a:rPr>
              <a:t>επιλεγεί </a:t>
            </a:r>
            <a:r>
              <a:rPr lang="el-GR" sz="2000" b="1" dirty="0">
                <a:solidFill>
                  <a:srgbClr val="00B0F0"/>
                </a:solidFill>
                <a:latin typeface="Calibri"/>
              </a:rPr>
              <a:t>το κουμπί «Συνέχεια» </a:t>
            </a:r>
            <a:endParaRPr lang="en-US" sz="2000" dirty="0">
              <a:solidFill>
                <a:srgbClr val="00B0F0"/>
              </a:solidFill>
            </a:endParaRPr>
          </a:p>
        </p:txBody>
      </p:sp>
    </p:spTree>
    <p:extLst>
      <p:ext uri="{BB962C8B-B14F-4D97-AF65-F5344CB8AC3E}">
        <p14:creationId xmlns:p14="http://schemas.microsoft.com/office/powerpoint/2010/main" val="36953410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18737D0-1F07-487A-BC82-FDF5B924E95B}" type="slidenum">
              <a:rPr lang="en-US" smtClean="0"/>
              <a:pPr/>
              <a:t>24</a:t>
            </a:fld>
            <a:endParaRPr lang="en-US" dirty="0"/>
          </a:p>
        </p:txBody>
      </p:sp>
      <p:sp>
        <p:nvSpPr>
          <p:cNvPr id="6" name="Date Placeholder 5"/>
          <p:cNvSpPr>
            <a:spLocks noGrp="1"/>
          </p:cNvSpPr>
          <p:nvPr>
            <p:ph type="dt" sz="half" idx="10"/>
          </p:nvPr>
        </p:nvSpPr>
        <p:spPr/>
        <p:txBody>
          <a:bodyPr/>
          <a:lstStyle/>
          <a:p>
            <a:r>
              <a:rPr lang="en-US" dirty="0" smtClean="0"/>
              <a:t>ΚΕΠΑ - 24/10/2017</a:t>
            </a:r>
            <a:endParaRPr lang="en-US" dirty="0"/>
          </a:p>
        </p:txBody>
      </p:sp>
      <p:sp>
        <p:nvSpPr>
          <p:cNvPr id="4" name="Rectangle 3"/>
          <p:cNvSpPr/>
          <p:nvPr/>
        </p:nvSpPr>
        <p:spPr>
          <a:xfrm>
            <a:off x="609600" y="5948313"/>
            <a:ext cx="9439049" cy="369332"/>
          </a:xfrm>
          <a:prstGeom prst="rect">
            <a:avLst/>
          </a:prstGeom>
        </p:spPr>
        <p:txBody>
          <a:bodyPr wrap="square">
            <a:spAutoFit/>
          </a:bodyPr>
          <a:lstStyle/>
          <a:p>
            <a:r>
              <a:rPr lang="el-GR" b="1" u="sng" dirty="0">
                <a:solidFill>
                  <a:srgbClr val="00B0F0"/>
                </a:solidFill>
                <a:latin typeface="Calibri"/>
              </a:rPr>
              <a:t>Βήμα 1.2 </a:t>
            </a:r>
            <a:r>
              <a:rPr lang="el-GR" b="1" dirty="0">
                <a:solidFill>
                  <a:srgbClr val="00B0F0"/>
                </a:solidFill>
                <a:latin typeface="Calibri"/>
              </a:rPr>
              <a:t>: Αφού συμπληρωθούν τα πεδία της οθόνης να επιλεγεί το κουμπί «Συνέχεια» </a:t>
            </a:r>
            <a:endParaRPr lang="en-US" dirty="0">
              <a:solidFill>
                <a:srgbClr val="00B0F0"/>
              </a:solidFill>
            </a:endParaRPr>
          </a:p>
        </p:txBody>
      </p:sp>
      <p:pic>
        <p:nvPicPr>
          <p:cNvPr id="3" name="Content Placeholder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1219200"/>
            <a:ext cx="82296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Arrow Connector 7"/>
          <p:cNvCxnSpPr/>
          <p:nvPr/>
        </p:nvCxnSpPr>
        <p:spPr>
          <a:xfrm flipH="1">
            <a:off x="2438400" y="3962400"/>
            <a:ext cx="2133600" cy="304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648200" y="3563034"/>
            <a:ext cx="2438296" cy="584775"/>
          </a:xfrm>
          <a:prstGeom prst="rect">
            <a:avLst/>
          </a:prstGeom>
          <a:noFill/>
        </p:spPr>
        <p:txBody>
          <a:bodyPr wrap="none" rtlCol="0">
            <a:spAutoFit/>
          </a:bodyPr>
          <a:lstStyle/>
          <a:p>
            <a:r>
              <a:rPr lang="el-GR" sz="1600" dirty="0" smtClean="0">
                <a:solidFill>
                  <a:srgbClr val="FF0000"/>
                </a:solidFill>
                <a:latin typeface="+mj-lt"/>
              </a:rPr>
              <a:t>Γράφω στο κουτί ακριβώς</a:t>
            </a:r>
          </a:p>
          <a:p>
            <a:r>
              <a:rPr lang="el-GR" sz="1600" dirty="0" smtClean="0">
                <a:solidFill>
                  <a:srgbClr val="FF0000"/>
                </a:solidFill>
                <a:latin typeface="+mj-lt"/>
              </a:rPr>
              <a:t>ό,τι βλέπω από πάνω</a:t>
            </a:r>
            <a:endParaRPr lang="en-US" sz="1600" dirty="0">
              <a:solidFill>
                <a:srgbClr val="FF0000"/>
              </a:solidFill>
              <a:latin typeface="+mj-lt"/>
            </a:endParaRPr>
          </a:p>
        </p:txBody>
      </p:sp>
    </p:spTree>
    <p:extLst>
      <p:ext uri="{BB962C8B-B14F-4D97-AF65-F5344CB8AC3E}">
        <p14:creationId xmlns:p14="http://schemas.microsoft.com/office/powerpoint/2010/main" val="31503114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smtClean="0"/>
              <a:t>ΚΕΠΑ - 24/10/2017</a:t>
            </a:r>
            <a:endParaRPr lang="en-US" dirty="0"/>
          </a:p>
        </p:txBody>
      </p:sp>
      <p:sp>
        <p:nvSpPr>
          <p:cNvPr id="5" name="Slide Number Placeholder 4"/>
          <p:cNvSpPr>
            <a:spLocks noGrp="1"/>
          </p:cNvSpPr>
          <p:nvPr>
            <p:ph type="sldNum" sz="quarter" idx="12"/>
          </p:nvPr>
        </p:nvSpPr>
        <p:spPr/>
        <p:txBody>
          <a:bodyPr/>
          <a:lstStyle/>
          <a:p>
            <a:fld id="{D18737D0-1F07-487A-BC82-FDF5B924E95B}" type="slidenum">
              <a:rPr lang="en-US" smtClean="0"/>
              <a:pPr/>
              <a:t>25</a:t>
            </a:fld>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990600"/>
            <a:ext cx="8740059"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08246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smtClean="0"/>
              <a:t>ΚΕΠΑ - 24/10/2017</a:t>
            </a:r>
            <a:endParaRPr lang="en-US" dirty="0"/>
          </a:p>
        </p:txBody>
      </p:sp>
      <p:sp>
        <p:nvSpPr>
          <p:cNvPr id="5" name="Slide Number Placeholder 4"/>
          <p:cNvSpPr>
            <a:spLocks noGrp="1"/>
          </p:cNvSpPr>
          <p:nvPr>
            <p:ph type="sldNum" sz="quarter" idx="12"/>
          </p:nvPr>
        </p:nvSpPr>
        <p:spPr/>
        <p:txBody>
          <a:bodyPr/>
          <a:lstStyle/>
          <a:p>
            <a:fld id="{D18737D0-1F07-487A-BC82-FDF5B924E95B}" type="slidenum">
              <a:rPr lang="en-US" smtClean="0"/>
              <a:pPr/>
              <a:t>26</a:t>
            </a:fld>
            <a:endParaRPr lang="en-US" dirty="0"/>
          </a:p>
        </p:txBody>
      </p:sp>
      <p:sp>
        <p:nvSpPr>
          <p:cNvPr id="4" name="Content Placeholder 3"/>
          <p:cNvSpPr>
            <a:spLocks noGrp="1"/>
          </p:cNvSpPr>
          <p:nvPr>
            <p:ph idx="1"/>
          </p:nvPr>
        </p:nvSpPr>
        <p:spPr>
          <a:xfrm>
            <a:off x="499246" y="274645"/>
            <a:ext cx="8915400" cy="5602627"/>
          </a:xfrm>
        </p:spPr>
        <p:txBody>
          <a:bodyPr>
            <a:normAutofit/>
          </a:bodyPr>
          <a:lstStyle/>
          <a:p>
            <a:pPr marL="109728" indent="0">
              <a:buNone/>
            </a:pPr>
            <a:r>
              <a:rPr lang="el-GR" sz="2000" b="1" u="sng" dirty="0">
                <a:solidFill>
                  <a:srgbClr val="002060"/>
                </a:solidFill>
                <a:effectLst>
                  <a:outerShdw blurRad="38100" dist="38100" dir="2700000" algn="tl">
                    <a:srgbClr val="000000">
                      <a:alpha val="43137"/>
                    </a:srgbClr>
                  </a:outerShdw>
                </a:effectLst>
              </a:rPr>
              <a:t>Βήμα 1.3</a:t>
            </a:r>
            <a:r>
              <a:rPr lang="el-GR" sz="2000" b="1" dirty="0">
                <a:solidFill>
                  <a:srgbClr val="002060"/>
                </a:solidFill>
                <a:effectLst>
                  <a:outerShdw blurRad="38100" dist="38100" dir="2700000" algn="tl">
                    <a:srgbClr val="000000">
                      <a:alpha val="43137"/>
                    </a:srgbClr>
                  </a:outerShdw>
                </a:effectLst>
              </a:rPr>
              <a:t> : </a:t>
            </a:r>
            <a:r>
              <a:rPr lang="el-GR" sz="2000" b="1" dirty="0" smtClean="0">
                <a:solidFill>
                  <a:srgbClr val="002060"/>
                </a:solidFill>
                <a:effectLst>
                  <a:outerShdw blurRad="38100" dist="38100" dir="2700000" algn="tl">
                    <a:srgbClr val="000000">
                      <a:alpha val="43137"/>
                    </a:srgbClr>
                  </a:outerShdw>
                </a:effectLst>
              </a:rPr>
              <a:t>Αφού συμπληρωθούν </a:t>
            </a:r>
            <a:r>
              <a:rPr lang="el-GR" sz="2000" b="1" dirty="0">
                <a:solidFill>
                  <a:srgbClr val="002060"/>
                </a:solidFill>
                <a:effectLst>
                  <a:outerShdw blurRad="38100" dist="38100" dir="2700000" algn="tl">
                    <a:srgbClr val="000000">
                      <a:alpha val="43137"/>
                    </a:srgbClr>
                  </a:outerShdw>
                </a:effectLst>
              </a:rPr>
              <a:t>τα πεδία </a:t>
            </a:r>
            <a:r>
              <a:rPr lang="el-GR" sz="2000" b="1" dirty="0" smtClean="0">
                <a:solidFill>
                  <a:srgbClr val="002060"/>
                </a:solidFill>
                <a:effectLst>
                  <a:outerShdw blurRad="38100" dist="38100" dir="2700000" algn="tl">
                    <a:srgbClr val="000000">
                      <a:alpha val="43137"/>
                    </a:srgbClr>
                  </a:outerShdw>
                </a:effectLst>
              </a:rPr>
              <a:t>να επιλεγεί </a:t>
            </a:r>
            <a:r>
              <a:rPr lang="el-GR" sz="2000" b="1" dirty="0">
                <a:solidFill>
                  <a:srgbClr val="002060"/>
                </a:solidFill>
                <a:effectLst>
                  <a:outerShdw blurRad="38100" dist="38100" dir="2700000" algn="tl">
                    <a:srgbClr val="000000">
                      <a:alpha val="43137"/>
                    </a:srgbClr>
                  </a:outerShdw>
                </a:effectLst>
              </a:rPr>
              <a:t>το </a:t>
            </a:r>
            <a:r>
              <a:rPr lang="el-GR" sz="2000" b="1" dirty="0" smtClean="0">
                <a:solidFill>
                  <a:srgbClr val="002060"/>
                </a:solidFill>
                <a:effectLst>
                  <a:outerShdw blurRad="38100" dist="38100" dir="2700000" algn="tl">
                    <a:srgbClr val="000000">
                      <a:alpha val="43137"/>
                    </a:srgbClr>
                  </a:outerShdw>
                </a:effectLst>
              </a:rPr>
              <a:t>κουμπί </a:t>
            </a:r>
            <a:r>
              <a:rPr lang="el-GR" sz="2000" b="1" dirty="0">
                <a:solidFill>
                  <a:srgbClr val="002060"/>
                </a:solidFill>
                <a:effectLst>
                  <a:outerShdw blurRad="38100" dist="38100" dir="2700000" algn="tl">
                    <a:srgbClr val="000000">
                      <a:alpha val="43137"/>
                    </a:srgbClr>
                  </a:outerShdw>
                </a:effectLst>
              </a:rPr>
              <a:t>«Δημιουργία Προφίλ» </a:t>
            </a:r>
            <a:endParaRPr lang="el-GR" sz="2000" b="1" dirty="0" smtClean="0">
              <a:solidFill>
                <a:srgbClr val="002060"/>
              </a:solidFill>
              <a:effectLst>
                <a:outerShdw blurRad="38100" dist="38100" dir="2700000" algn="tl">
                  <a:srgbClr val="000000">
                    <a:alpha val="43137"/>
                  </a:srgbClr>
                </a:outerShdw>
              </a:effectLst>
            </a:endParaRPr>
          </a:p>
          <a:p>
            <a:endParaRPr lang="el-GR" sz="2000" b="1" dirty="0"/>
          </a:p>
          <a:p>
            <a:endParaRPr lang="en-US" sz="20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9666205"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34971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smtClean="0"/>
              <a:t>ΚΕΠΑ - 24/10/2017</a:t>
            </a:r>
            <a:endParaRPr lang="en-US" dirty="0"/>
          </a:p>
        </p:txBody>
      </p:sp>
      <p:sp>
        <p:nvSpPr>
          <p:cNvPr id="5" name="Slide Number Placeholder 4"/>
          <p:cNvSpPr>
            <a:spLocks noGrp="1"/>
          </p:cNvSpPr>
          <p:nvPr>
            <p:ph type="sldNum" sz="quarter" idx="12"/>
          </p:nvPr>
        </p:nvSpPr>
        <p:spPr/>
        <p:txBody>
          <a:bodyPr/>
          <a:lstStyle/>
          <a:p>
            <a:fld id="{D18737D0-1F07-487A-BC82-FDF5B924E95B}" type="slidenum">
              <a:rPr lang="en-US" smtClean="0"/>
              <a:pPr/>
              <a:t>27</a:t>
            </a:fld>
            <a:endParaRPr lang="en-US" dirty="0"/>
          </a:p>
        </p:txBody>
      </p:sp>
      <p:sp>
        <p:nvSpPr>
          <p:cNvPr id="4" name="Content Placeholder 3"/>
          <p:cNvSpPr>
            <a:spLocks noGrp="1"/>
          </p:cNvSpPr>
          <p:nvPr>
            <p:ph idx="1"/>
          </p:nvPr>
        </p:nvSpPr>
        <p:spPr>
          <a:xfrm>
            <a:off x="381000" y="304800"/>
            <a:ext cx="9174512" cy="5602627"/>
          </a:xfrm>
        </p:spPr>
        <p:txBody>
          <a:bodyPr>
            <a:normAutofit/>
          </a:bodyPr>
          <a:lstStyle/>
          <a:p>
            <a:pPr marL="109728" indent="0">
              <a:buNone/>
            </a:pPr>
            <a:r>
              <a:rPr lang="el-GR" sz="2000" b="1" u="sng" dirty="0">
                <a:solidFill>
                  <a:srgbClr val="002060"/>
                </a:solidFill>
                <a:effectLst>
                  <a:outerShdw blurRad="38100" dist="38100" dir="2700000" algn="tl">
                    <a:srgbClr val="000000">
                      <a:alpha val="43137"/>
                    </a:srgbClr>
                  </a:outerShdw>
                </a:effectLst>
              </a:rPr>
              <a:t>Βήμα 2</a:t>
            </a:r>
            <a:r>
              <a:rPr lang="el-GR" sz="2000" b="1" dirty="0">
                <a:solidFill>
                  <a:srgbClr val="002060"/>
                </a:solidFill>
                <a:effectLst>
                  <a:outerShdw blurRad="38100" dist="38100" dir="2700000" algn="tl">
                    <a:srgbClr val="000000">
                      <a:alpha val="43137"/>
                    </a:srgbClr>
                  </a:outerShdw>
                </a:effectLst>
              </a:rPr>
              <a:t>: </a:t>
            </a:r>
            <a:r>
              <a:rPr lang="el-GR" sz="2000" b="1" dirty="0" smtClean="0">
                <a:solidFill>
                  <a:srgbClr val="002060"/>
                </a:solidFill>
                <a:effectLst>
                  <a:outerShdw blurRad="38100" dist="38100" dir="2700000" algn="tl">
                    <a:srgbClr val="000000">
                      <a:alpha val="43137"/>
                    </a:srgbClr>
                  </a:outerShdw>
                </a:effectLst>
              </a:rPr>
              <a:t>ΕΝΕΡΓΟΠΟΙΗΣΗ </a:t>
            </a:r>
            <a:r>
              <a:rPr lang="el-GR" sz="2000" b="1" dirty="0">
                <a:solidFill>
                  <a:srgbClr val="002060"/>
                </a:solidFill>
                <a:effectLst>
                  <a:outerShdw blurRad="38100" dist="38100" dir="2700000" algn="tl">
                    <a:srgbClr val="000000">
                      <a:alpha val="43137"/>
                    </a:srgbClr>
                  </a:outerShdw>
                </a:effectLst>
              </a:rPr>
              <a:t>ΠΡΟΦΙΛ </a:t>
            </a:r>
            <a:endParaRPr lang="el-GR" sz="2000" b="1" dirty="0" smtClean="0">
              <a:solidFill>
                <a:srgbClr val="002060"/>
              </a:solidFill>
              <a:effectLst>
                <a:outerShdw blurRad="38100" dist="38100" dir="2700000" algn="tl">
                  <a:srgbClr val="000000">
                    <a:alpha val="43137"/>
                  </a:srgbClr>
                </a:outerShdw>
              </a:effectLst>
            </a:endParaRPr>
          </a:p>
          <a:p>
            <a:pPr marL="109728" indent="0">
              <a:buNone/>
            </a:pPr>
            <a:endParaRPr lang="el-GR" sz="2000" b="1" dirty="0"/>
          </a:p>
          <a:p>
            <a:pPr marL="109728" indent="0">
              <a:buNone/>
            </a:pPr>
            <a:endParaRPr lang="en-US" sz="20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416" y="980729"/>
            <a:ext cx="8843169" cy="136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31416" y="2708921"/>
            <a:ext cx="9145984" cy="1015663"/>
          </a:xfrm>
          <a:prstGeom prst="rect">
            <a:avLst/>
          </a:prstGeom>
        </p:spPr>
        <p:txBody>
          <a:bodyPr wrap="square">
            <a:spAutoFit/>
          </a:bodyPr>
          <a:lstStyle/>
          <a:p>
            <a:r>
              <a:rPr lang="el-GR" sz="2000" b="1" dirty="0">
                <a:solidFill>
                  <a:srgbClr val="00B0F0"/>
                </a:solidFill>
              </a:rPr>
              <a:t>Αφού δημιουργηθεί το ΠΡΟΦΙΛ σαν ΠΟΛΙΤΗΣ, τότε, ο πολίτης θα παραλάβει επιβεβαιωτικό </a:t>
            </a:r>
            <a:r>
              <a:rPr lang="el-GR" sz="2000" b="1" dirty="0" smtClean="0">
                <a:solidFill>
                  <a:srgbClr val="00B0F0"/>
                </a:solidFill>
              </a:rPr>
              <a:t>e-mail </a:t>
            </a:r>
            <a:r>
              <a:rPr lang="el-GR" sz="2000" b="1" dirty="0">
                <a:solidFill>
                  <a:srgbClr val="00B0F0"/>
                </a:solidFill>
              </a:rPr>
              <a:t>(από το Σύστημα </a:t>
            </a:r>
            <a:r>
              <a:rPr lang="el-GR" sz="2000" b="1" dirty="0" smtClean="0">
                <a:solidFill>
                  <a:srgbClr val="00B0F0"/>
                </a:solidFill>
              </a:rPr>
              <a:t>ΑΡΙΑΔΝΗ – όπως φαίνεται στην επόμενη σελίδα) </a:t>
            </a:r>
            <a:r>
              <a:rPr lang="el-GR" sz="2000" b="1" dirty="0">
                <a:solidFill>
                  <a:srgbClr val="00B0F0"/>
                </a:solidFill>
              </a:rPr>
              <a:t>στο </a:t>
            </a:r>
            <a:r>
              <a:rPr lang="el-GR" sz="2000" b="1" dirty="0" smtClean="0">
                <a:solidFill>
                  <a:srgbClr val="00B0F0"/>
                </a:solidFill>
              </a:rPr>
              <a:t>e-mail </a:t>
            </a:r>
            <a:r>
              <a:rPr lang="el-GR" sz="2000" b="1" dirty="0">
                <a:solidFill>
                  <a:srgbClr val="00B0F0"/>
                </a:solidFill>
              </a:rPr>
              <a:t>που καθόρισε ο ίδιος κατά τη δημιουργία του Προφίλ του. </a:t>
            </a:r>
            <a:endParaRPr lang="en-US" sz="2000" b="1" dirty="0">
              <a:solidFill>
                <a:srgbClr val="00B0F0"/>
              </a:solidFill>
            </a:endParaRPr>
          </a:p>
        </p:txBody>
      </p:sp>
      <p:sp>
        <p:nvSpPr>
          <p:cNvPr id="7" name="Rectangle 6"/>
          <p:cNvSpPr/>
          <p:nvPr/>
        </p:nvSpPr>
        <p:spPr>
          <a:xfrm>
            <a:off x="501696" y="4180800"/>
            <a:ext cx="9053816" cy="1631216"/>
          </a:xfrm>
          <a:prstGeom prst="rect">
            <a:avLst/>
          </a:prstGeom>
          <a:ln>
            <a:solidFill>
              <a:srgbClr val="00B0F0"/>
            </a:solidFill>
          </a:ln>
        </p:spPr>
        <p:txBody>
          <a:bodyPr wrap="square">
            <a:spAutoFit/>
          </a:bodyPr>
          <a:lstStyle/>
          <a:p>
            <a:r>
              <a:rPr lang="el-GR" sz="2000" b="1" dirty="0" smtClean="0">
                <a:solidFill>
                  <a:srgbClr val="00B0F0"/>
                </a:solidFill>
              </a:rPr>
              <a:t>Με τη λήψη του e-</a:t>
            </a:r>
            <a:r>
              <a:rPr lang="el-GR" sz="2000" b="1" dirty="0" err="1" smtClean="0">
                <a:solidFill>
                  <a:srgbClr val="00B0F0"/>
                </a:solidFill>
              </a:rPr>
              <a:t>mail</a:t>
            </a:r>
            <a:r>
              <a:rPr lang="el-GR" sz="2000" b="1" dirty="0" smtClean="0">
                <a:solidFill>
                  <a:srgbClr val="00B0F0"/>
                </a:solidFill>
              </a:rPr>
              <a:t>, </a:t>
            </a:r>
            <a:r>
              <a:rPr lang="el-GR" sz="2000" b="1" dirty="0">
                <a:solidFill>
                  <a:srgbClr val="00B0F0"/>
                </a:solidFill>
              </a:rPr>
              <a:t>ο πολίτης θα </a:t>
            </a:r>
            <a:r>
              <a:rPr lang="el-GR" sz="2000" b="1" dirty="0" smtClean="0">
                <a:solidFill>
                  <a:srgbClr val="00B0F0"/>
                </a:solidFill>
              </a:rPr>
              <a:t>πρέπει: </a:t>
            </a:r>
            <a:endParaRPr lang="el-GR" sz="2000" dirty="0">
              <a:solidFill>
                <a:srgbClr val="00B0F0"/>
              </a:solidFill>
            </a:endParaRPr>
          </a:p>
          <a:p>
            <a:r>
              <a:rPr lang="el-GR" sz="2000" b="1" dirty="0">
                <a:solidFill>
                  <a:srgbClr val="00B0F0"/>
                </a:solidFill>
              </a:rPr>
              <a:t>1. </a:t>
            </a:r>
            <a:r>
              <a:rPr lang="el-GR" sz="2000" b="1" dirty="0" smtClean="0">
                <a:solidFill>
                  <a:srgbClr val="00B0F0"/>
                </a:solidFill>
              </a:rPr>
              <a:t>Να κάνει </a:t>
            </a:r>
            <a:r>
              <a:rPr lang="en-US" sz="2000" b="1" dirty="0">
                <a:solidFill>
                  <a:srgbClr val="00B0F0"/>
                </a:solidFill>
              </a:rPr>
              <a:t>click </a:t>
            </a:r>
            <a:r>
              <a:rPr lang="el-GR" sz="2000" b="1" dirty="0">
                <a:solidFill>
                  <a:srgbClr val="00B0F0"/>
                </a:solidFill>
              </a:rPr>
              <a:t>στην επιλογή </a:t>
            </a:r>
            <a:r>
              <a:rPr lang="el-GR" sz="2000" b="1" dirty="0" smtClean="0">
                <a:solidFill>
                  <a:srgbClr val="00B0F0"/>
                </a:solidFill>
              </a:rPr>
              <a:t>για ενεργοποίηση του προφίλ του</a:t>
            </a:r>
            <a:r>
              <a:rPr lang="en-US" sz="2000" b="1" dirty="0" smtClean="0">
                <a:solidFill>
                  <a:srgbClr val="00B0F0"/>
                </a:solidFill>
              </a:rPr>
              <a:t> </a:t>
            </a:r>
            <a:endParaRPr lang="en-US" sz="2000" dirty="0">
              <a:solidFill>
                <a:srgbClr val="00B0F0"/>
              </a:solidFill>
            </a:endParaRPr>
          </a:p>
          <a:p>
            <a:pPr marL="266700" indent="-266700"/>
            <a:r>
              <a:rPr lang="el-GR" sz="2000" b="1" dirty="0">
                <a:solidFill>
                  <a:srgbClr val="00B0F0"/>
                </a:solidFill>
              </a:rPr>
              <a:t>2. Να εκτυπώσει το υπό αναφορά </a:t>
            </a:r>
            <a:r>
              <a:rPr lang="el-GR" sz="2000" b="1" dirty="0" smtClean="0">
                <a:solidFill>
                  <a:srgbClr val="00B0F0"/>
                </a:solidFill>
              </a:rPr>
              <a:t>e-</a:t>
            </a:r>
            <a:r>
              <a:rPr lang="el-GR" sz="2000" b="1" dirty="0" err="1" smtClean="0">
                <a:solidFill>
                  <a:srgbClr val="00B0F0"/>
                </a:solidFill>
              </a:rPr>
              <a:t>mail</a:t>
            </a:r>
            <a:r>
              <a:rPr lang="el-GR" sz="2000" b="1" dirty="0" smtClean="0">
                <a:solidFill>
                  <a:srgbClr val="00B0F0"/>
                </a:solidFill>
              </a:rPr>
              <a:t>, </a:t>
            </a:r>
            <a:r>
              <a:rPr lang="el-GR" sz="2000" b="1" dirty="0">
                <a:solidFill>
                  <a:srgbClr val="00B0F0"/>
                </a:solidFill>
              </a:rPr>
              <a:t>λόγω του ότι </a:t>
            </a:r>
            <a:r>
              <a:rPr lang="el-GR" sz="2000" b="1" dirty="0" smtClean="0">
                <a:solidFill>
                  <a:srgbClr val="00B0F0"/>
                </a:solidFill>
              </a:rPr>
              <a:t>σε αυτό αναγράφεται </a:t>
            </a:r>
            <a:r>
              <a:rPr lang="el-GR" sz="2000" b="1" dirty="0">
                <a:solidFill>
                  <a:srgbClr val="00B0F0"/>
                </a:solidFill>
              </a:rPr>
              <a:t>ένας μοναδικός 16ψήφιος αριθμός ο οποίος αντιπροσωπεύει το </a:t>
            </a:r>
            <a:r>
              <a:rPr lang="el-GR" sz="2000" b="1" dirty="0" smtClean="0">
                <a:solidFill>
                  <a:srgbClr val="00B0F0"/>
                </a:solidFill>
              </a:rPr>
              <a:t>συγκεκριμένο Προφίλ. </a:t>
            </a:r>
            <a:endParaRPr lang="el-GR" sz="2000" dirty="0">
              <a:solidFill>
                <a:srgbClr val="00B0F0"/>
              </a:solidFill>
            </a:endParaRPr>
          </a:p>
        </p:txBody>
      </p:sp>
    </p:spTree>
    <p:extLst>
      <p:ext uri="{BB962C8B-B14F-4D97-AF65-F5344CB8AC3E}">
        <p14:creationId xmlns:p14="http://schemas.microsoft.com/office/powerpoint/2010/main" val="37000552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smtClean="0">
                <a:solidFill>
                  <a:prstClr val="white">
                    <a:tint val="75000"/>
                  </a:prstClr>
                </a:solidFill>
              </a:rPr>
              <a:t>ΚΕΠΑ - 24/10/2017</a:t>
            </a:r>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D18737D0-1F07-487A-BC82-FDF5B924E95B}" type="slidenum">
              <a:rPr lang="en-US" smtClean="0">
                <a:solidFill>
                  <a:prstClr val="white">
                    <a:tint val="75000"/>
                  </a:prstClr>
                </a:solidFill>
              </a:rPr>
              <a:pPr/>
              <a:t>28</a:t>
            </a:fld>
            <a:endParaRPr lang="en-US" dirty="0">
              <a:solidFill>
                <a:prstClr val="white">
                  <a:tint val="75000"/>
                </a:prstClr>
              </a:solidFill>
            </a:endParaRPr>
          </a:p>
        </p:txBody>
      </p:sp>
      <p:sp>
        <p:nvSpPr>
          <p:cNvPr id="11" name="Content Placeholder 10"/>
          <p:cNvSpPr>
            <a:spLocks noGrp="1"/>
          </p:cNvSpPr>
          <p:nvPr>
            <p:ph idx="1"/>
          </p:nvPr>
        </p:nvSpPr>
        <p:spPr>
          <a:xfrm>
            <a:off x="657592" y="228605"/>
            <a:ext cx="8915400" cy="609596"/>
          </a:xfrm>
        </p:spPr>
        <p:txBody>
          <a:bodyPr/>
          <a:lstStyle/>
          <a:p>
            <a:pPr marL="109728" indent="0">
              <a:buNone/>
            </a:pPr>
            <a:r>
              <a:rPr lang="en-US" sz="24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E-mail </a:t>
            </a:r>
            <a:r>
              <a:rPr lang="el-GR" sz="24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από Αριάδνη</a:t>
            </a:r>
            <a:endParaRPr lang="en-US" sz="24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09728" indent="0">
              <a:buNone/>
            </a:pP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447800"/>
            <a:ext cx="9677400" cy="3124200"/>
          </a:xfrm>
          <a:prstGeom prst="rect">
            <a:avLst/>
          </a:prstGeom>
        </p:spPr>
      </p:pic>
      <p:sp>
        <p:nvSpPr>
          <p:cNvPr id="8" name="TextBox 7"/>
          <p:cNvSpPr txBox="1"/>
          <p:nvPr/>
        </p:nvSpPr>
        <p:spPr>
          <a:xfrm>
            <a:off x="0" y="5391086"/>
            <a:ext cx="9829800" cy="523220"/>
          </a:xfrm>
          <a:prstGeom prst="rect">
            <a:avLst/>
          </a:prstGeom>
          <a:noFill/>
        </p:spPr>
        <p:txBody>
          <a:bodyPr wrap="square" rtlCol="0">
            <a:spAutoFit/>
          </a:bodyPr>
          <a:lstStyle/>
          <a:p>
            <a:pPr algn="ctr"/>
            <a:r>
              <a:rPr lang="el-GR" sz="2800" dirty="0" smtClean="0">
                <a:solidFill>
                  <a:srgbClr val="FF0000"/>
                </a:solidFill>
              </a:rPr>
              <a:t>Ο χρόνος ενεργοποίησης</a:t>
            </a:r>
            <a:r>
              <a:rPr lang="en-GB" sz="2800" dirty="0" smtClean="0">
                <a:solidFill>
                  <a:srgbClr val="FF0000"/>
                </a:solidFill>
              </a:rPr>
              <a:t> </a:t>
            </a:r>
            <a:r>
              <a:rPr lang="el-GR" sz="2800" dirty="0" smtClean="0">
                <a:solidFill>
                  <a:srgbClr val="FF0000"/>
                </a:solidFill>
              </a:rPr>
              <a:t>του Προφίλ είναι </a:t>
            </a:r>
            <a:r>
              <a:rPr lang="el-GR" sz="2800" dirty="0">
                <a:solidFill>
                  <a:srgbClr val="FF0000"/>
                </a:solidFill>
              </a:rPr>
              <a:t>μόνο 15 λεπτά</a:t>
            </a:r>
            <a:endParaRPr lang="en-US" sz="2800" dirty="0">
              <a:solidFill>
                <a:srgbClr val="FF0000"/>
              </a:solidFill>
            </a:endParaRPr>
          </a:p>
        </p:txBody>
      </p:sp>
      <p:cxnSp>
        <p:nvCxnSpPr>
          <p:cNvPr id="9" name="Straight Arrow Connector 8"/>
          <p:cNvCxnSpPr>
            <a:endCxn id="8" idx="0"/>
          </p:cNvCxnSpPr>
          <p:nvPr/>
        </p:nvCxnSpPr>
        <p:spPr>
          <a:xfrm flipH="1">
            <a:off x="4914900" y="4548743"/>
            <a:ext cx="2705100" cy="8423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Oval 13"/>
          <p:cNvSpPr/>
          <p:nvPr/>
        </p:nvSpPr>
        <p:spPr>
          <a:xfrm>
            <a:off x="4094000" y="3649251"/>
            <a:ext cx="1794199" cy="432048"/>
          </a:xfrm>
          <a:prstGeom prst="ellipse">
            <a:avLst/>
          </a:prstGeom>
          <a:noFill/>
          <a:ln w="28575"/>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prstClr val="black"/>
              </a:solidFill>
            </a:endParaRPr>
          </a:p>
        </p:txBody>
      </p:sp>
    </p:spTree>
    <p:extLst>
      <p:ext uri="{BB962C8B-B14F-4D97-AF65-F5344CB8AC3E}">
        <p14:creationId xmlns:p14="http://schemas.microsoft.com/office/powerpoint/2010/main" val="25939663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6931" r="4647"/>
          <a:stretch/>
        </p:blipFill>
        <p:spPr bwMode="auto">
          <a:xfrm>
            <a:off x="76200" y="1158662"/>
            <a:ext cx="9804270" cy="517010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r>
              <a:rPr lang="en-US" dirty="0" smtClean="0">
                <a:solidFill>
                  <a:prstClr val="white">
                    <a:tint val="75000"/>
                  </a:prstClr>
                </a:solidFill>
              </a:rPr>
              <a:t>ΚΕΠΑ - 24/10/2017</a:t>
            </a:r>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D18737D0-1F07-487A-BC82-FDF5B924E95B}" type="slidenum">
              <a:rPr lang="en-US" smtClean="0">
                <a:solidFill>
                  <a:prstClr val="white">
                    <a:tint val="75000"/>
                  </a:prstClr>
                </a:solidFill>
              </a:rPr>
              <a:pPr/>
              <a:t>29</a:t>
            </a:fld>
            <a:endParaRPr lang="en-US" dirty="0">
              <a:solidFill>
                <a:prstClr val="white">
                  <a:tint val="75000"/>
                </a:prstClr>
              </a:solidFill>
            </a:endParaRPr>
          </a:p>
        </p:txBody>
      </p:sp>
      <p:sp>
        <p:nvSpPr>
          <p:cNvPr id="12" name="Oval 11"/>
          <p:cNvSpPr/>
          <p:nvPr/>
        </p:nvSpPr>
        <p:spPr>
          <a:xfrm>
            <a:off x="838200" y="3429000"/>
            <a:ext cx="2133600" cy="533400"/>
          </a:xfrm>
          <a:prstGeom prst="ellipse">
            <a:avLst/>
          </a:prstGeom>
          <a:noFill/>
          <a:ln w="28575"/>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prstClr val="black"/>
              </a:solidFill>
            </a:endParaRPr>
          </a:p>
        </p:txBody>
      </p:sp>
      <p:sp>
        <p:nvSpPr>
          <p:cNvPr id="13" name="Oval 12"/>
          <p:cNvSpPr/>
          <p:nvPr/>
        </p:nvSpPr>
        <p:spPr>
          <a:xfrm>
            <a:off x="838200" y="4048125"/>
            <a:ext cx="1794199" cy="447675"/>
          </a:xfrm>
          <a:prstGeom prst="ellipse">
            <a:avLst/>
          </a:prstGeom>
          <a:noFill/>
          <a:ln w="28575"/>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prstClr val="black"/>
              </a:solidFill>
            </a:endParaRPr>
          </a:p>
        </p:txBody>
      </p:sp>
      <p:sp>
        <p:nvSpPr>
          <p:cNvPr id="11" name="Content Placeholder 10"/>
          <p:cNvSpPr>
            <a:spLocks noGrp="1"/>
          </p:cNvSpPr>
          <p:nvPr>
            <p:ph idx="1"/>
          </p:nvPr>
        </p:nvSpPr>
        <p:spPr>
          <a:xfrm>
            <a:off x="657592" y="228605"/>
            <a:ext cx="8915400" cy="609596"/>
          </a:xfrm>
        </p:spPr>
        <p:txBody>
          <a:bodyPr/>
          <a:lstStyle/>
          <a:p>
            <a:pPr marL="109728" indent="0">
              <a:buNone/>
            </a:pPr>
            <a:r>
              <a:rPr lang="en-US" sz="24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E-mail </a:t>
            </a:r>
            <a:r>
              <a:rPr lang="el-GR" sz="24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από Αριάδνη</a:t>
            </a:r>
            <a:endParaRPr lang="en-US" sz="24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09728" indent="0">
              <a:buNone/>
            </a:pPr>
            <a:endParaRPr lang="en-US" dirty="0"/>
          </a:p>
        </p:txBody>
      </p:sp>
    </p:spTree>
    <p:extLst>
      <p:ext uri="{BB962C8B-B14F-4D97-AF65-F5344CB8AC3E}">
        <p14:creationId xmlns:p14="http://schemas.microsoft.com/office/powerpoint/2010/main" val="9924447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52400"/>
            <a:ext cx="10058400" cy="7078600"/>
          </a:xfrm>
          <a:prstGeom prst="rect">
            <a:avLst/>
          </a:prstGeom>
        </p:spPr>
      </p:pic>
    </p:spTree>
    <p:extLst>
      <p:ext uri="{BB962C8B-B14F-4D97-AF65-F5344CB8AC3E}">
        <p14:creationId xmlns:p14="http://schemas.microsoft.com/office/powerpoint/2010/main" val="3485945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smtClean="0"/>
              <a:t>ΚΕΠΑ - 24/10/2017</a:t>
            </a:r>
            <a:endParaRPr lang="en-US" dirty="0"/>
          </a:p>
        </p:txBody>
      </p:sp>
      <p:sp>
        <p:nvSpPr>
          <p:cNvPr id="5" name="Slide Number Placeholder 4"/>
          <p:cNvSpPr>
            <a:spLocks noGrp="1"/>
          </p:cNvSpPr>
          <p:nvPr>
            <p:ph type="sldNum" sz="quarter" idx="12"/>
          </p:nvPr>
        </p:nvSpPr>
        <p:spPr/>
        <p:txBody>
          <a:bodyPr/>
          <a:lstStyle/>
          <a:p>
            <a:fld id="{D18737D0-1F07-487A-BC82-FDF5B924E95B}" type="slidenum">
              <a:rPr lang="en-US" smtClean="0"/>
              <a:pPr/>
              <a:t>30</a:t>
            </a:fld>
            <a:endParaRPr lang="en-US" dirty="0"/>
          </a:p>
        </p:txBody>
      </p:sp>
      <p:sp>
        <p:nvSpPr>
          <p:cNvPr id="4" name="Content Placeholder 3"/>
          <p:cNvSpPr>
            <a:spLocks noGrp="1"/>
          </p:cNvSpPr>
          <p:nvPr>
            <p:ph idx="1"/>
          </p:nvPr>
        </p:nvSpPr>
        <p:spPr>
          <a:xfrm>
            <a:off x="304800" y="304800"/>
            <a:ext cx="9220200" cy="5674635"/>
          </a:xfrm>
        </p:spPr>
        <p:txBody>
          <a:bodyPr>
            <a:normAutofit/>
          </a:bodyPr>
          <a:lstStyle/>
          <a:p>
            <a:pPr marL="109728" indent="0">
              <a:buNone/>
            </a:pPr>
            <a:r>
              <a:rPr lang="el-GR" sz="2000" b="1" u="sng"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Βήμα 3</a:t>
            </a:r>
            <a:r>
              <a:rPr lang="el-GR" sz="2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ΕΓΚΡΙΣΗ ΑΠΟ ΚΥΒΕΡΝΗΤΙΚΟ ΓΡΑΦΕΙΟ</a:t>
            </a:r>
            <a:r>
              <a:rPr lang="el-GR" sz="2000" b="1" dirty="0"/>
              <a:t> </a:t>
            </a:r>
            <a:endParaRPr lang="el-GR" sz="2000" b="1" dirty="0" smtClean="0"/>
          </a:p>
          <a:p>
            <a:pPr marL="109728" indent="0">
              <a:buNone/>
            </a:pPr>
            <a:endParaRPr lang="el-GR" sz="2000" b="1" dirty="0"/>
          </a:p>
          <a:p>
            <a:pPr marL="109728" indent="0">
              <a:buNone/>
            </a:pPr>
            <a:endParaRPr lang="en-US" sz="20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988" y="990600"/>
            <a:ext cx="8930892" cy="1381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50489" y="2438400"/>
            <a:ext cx="9049005" cy="4419600"/>
          </a:xfrm>
          <a:prstGeom prst="rect">
            <a:avLst/>
          </a:prstGeom>
        </p:spPr>
        <p:txBody>
          <a:bodyPr wrap="square">
            <a:noAutofit/>
          </a:bodyPr>
          <a:lstStyle/>
          <a:p>
            <a:r>
              <a:rPr lang="el-GR" sz="2800" b="1" dirty="0" smtClean="0">
                <a:solidFill>
                  <a:srgbClr val="00B0F0"/>
                </a:solidFill>
                <a:latin typeface="Calibri" panose="020F0502020204030204" pitchFamily="34" charset="0"/>
              </a:rPr>
              <a:t>Για </a:t>
            </a:r>
            <a:r>
              <a:rPr lang="el-GR" sz="2800" b="1" dirty="0">
                <a:solidFill>
                  <a:srgbClr val="00B0F0"/>
                </a:solidFill>
                <a:latin typeface="Calibri" panose="020F0502020204030204" pitchFamily="34" charset="0"/>
              </a:rPr>
              <a:t>να </a:t>
            </a:r>
            <a:r>
              <a:rPr lang="el-GR" sz="2800" b="1" dirty="0" smtClean="0">
                <a:solidFill>
                  <a:srgbClr val="00B0F0"/>
                </a:solidFill>
                <a:latin typeface="Calibri" panose="020F0502020204030204" pitchFamily="34" charset="0"/>
              </a:rPr>
              <a:t>πιστοποιηθεί </a:t>
            </a:r>
            <a:r>
              <a:rPr lang="el-GR" sz="2800" b="1" dirty="0">
                <a:solidFill>
                  <a:srgbClr val="00B0F0"/>
                </a:solidFill>
                <a:latin typeface="Calibri" panose="020F0502020204030204" pitchFamily="34" charset="0"/>
              </a:rPr>
              <a:t>και </a:t>
            </a:r>
            <a:r>
              <a:rPr lang="el-GR" sz="2800" b="1" dirty="0" err="1" smtClean="0">
                <a:solidFill>
                  <a:srgbClr val="00B0F0"/>
                </a:solidFill>
                <a:latin typeface="Calibri" panose="020F0502020204030204" pitchFamily="34" charset="0"/>
              </a:rPr>
              <a:t>ταυτοποιηθεί</a:t>
            </a:r>
            <a:r>
              <a:rPr lang="el-GR" sz="2800" b="1" dirty="0" smtClean="0">
                <a:solidFill>
                  <a:srgbClr val="00B0F0"/>
                </a:solidFill>
                <a:latin typeface="Calibri" panose="020F0502020204030204" pitchFamily="34" charset="0"/>
              </a:rPr>
              <a:t> </a:t>
            </a:r>
            <a:r>
              <a:rPr lang="el-GR" sz="2800" b="1" dirty="0">
                <a:solidFill>
                  <a:srgbClr val="00B0F0"/>
                </a:solidFill>
                <a:latin typeface="Calibri" panose="020F0502020204030204" pitchFamily="34" charset="0"/>
              </a:rPr>
              <a:t>το Προφίλ σας </a:t>
            </a:r>
            <a:r>
              <a:rPr lang="el-GR" sz="2800" dirty="0" smtClean="0">
                <a:solidFill>
                  <a:srgbClr val="00B0F0"/>
                </a:solidFill>
                <a:latin typeface="Calibri" panose="020F0502020204030204" pitchFamily="34" charset="0"/>
              </a:rPr>
              <a:t>έτσι, ώστε </a:t>
            </a:r>
            <a:r>
              <a:rPr lang="el-GR" sz="2800" dirty="0">
                <a:solidFill>
                  <a:srgbClr val="00B0F0"/>
                </a:solidFill>
                <a:latin typeface="Calibri" panose="020F0502020204030204" pitchFamily="34" charset="0"/>
              </a:rPr>
              <a:t>να </a:t>
            </a:r>
            <a:r>
              <a:rPr lang="el-GR" sz="2800" dirty="0" smtClean="0">
                <a:solidFill>
                  <a:srgbClr val="00B0F0"/>
                </a:solidFill>
                <a:latin typeface="Calibri" panose="020F0502020204030204" pitchFamily="34" charset="0"/>
              </a:rPr>
              <a:t>είστε σε θέση </a:t>
            </a:r>
            <a:r>
              <a:rPr lang="el-GR" sz="2800" dirty="0">
                <a:solidFill>
                  <a:srgbClr val="00B0F0"/>
                </a:solidFill>
                <a:latin typeface="Calibri" panose="020F0502020204030204" pitchFamily="34" charset="0"/>
              </a:rPr>
              <a:t>να </a:t>
            </a:r>
            <a:r>
              <a:rPr lang="el-GR" sz="2800" dirty="0" smtClean="0">
                <a:solidFill>
                  <a:srgbClr val="00B0F0"/>
                </a:solidFill>
                <a:latin typeface="Calibri" panose="020F0502020204030204" pitchFamily="34" charset="0"/>
              </a:rPr>
              <a:t>χρησιμοποιείτε </a:t>
            </a:r>
            <a:r>
              <a:rPr lang="el-GR" sz="2800" dirty="0">
                <a:solidFill>
                  <a:srgbClr val="00B0F0"/>
                </a:solidFill>
                <a:latin typeface="Calibri" panose="020F0502020204030204" pitchFamily="34" charset="0"/>
              </a:rPr>
              <a:t>τις εξειδικευμένες ηλεκτρονικές Υπηρεσίες </a:t>
            </a:r>
            <a:r>
              <a:rPr lang="el-GR" sz="2800" dirty="0" smtClean="0">
                <a:solidFill>
                  <a:srgbClr val="00B0F0"/>
                </a:solidFill>
                <a:latin typeface="Calibri" panose="020F0502020204030204" pitchFamily="34" charset="0"/>
              </a:rPr>
              <a:t>της Πύλης ΑΡΙΑΔΝΗ θα πρέπει</a:t>
            </a:r>
            <a:r>
              <a:rPr lang="el-GR" sz="2800" b="1" dirty="0" smtClean="0">
                <a:solidFill>
                  <a:srgbClr val="00B0F0"/>
                </a:solidFill>
                <a:latin typeface="Calibri" panose="020F0502020204030204" pitchFamily="34" charset="0"/>
              </a:rPr>
              <a:t>: </a:t>
            </a:r>
          </a:p>
          <a:p>
            <a:endParaRPr lang="el-GR" sz="2800" dirty="0">
              <a:solidFill>
                <a:srgbClr val="00B0F0"/>
              </a:solidFill>
              <a:latin typeface="Calibri" panose="020F0502020204030204" pitchFamily="34" charset="0"/>
            </a:endParaRPr>
          </a:p>
          <a:p>
            <a:r>
              <a:rPr lang="el-GR" sz="2800" dirty="0">
                <a:solidFill>
                  <a:srgbClr val="00B0F0"/>
                </a:solidFill>
                <a:latin typeface="Calibri" panose="020F0502020204030204" pitchFamily="34" charset="0"/>
              </a:rPr>
              <a:t>Να επισκεφτείτε ένα Κέντρο Εξυπηρέτησης του Πολίτη ή ένα Επαρχιακό Ταχυδρομείο, </a:t>
            </a:r>
            <a:r>
              <a:rPr lang="el-GR" sz="2800" dirty="0" smtClean="0">
                <a:solidFill>
                  <a:srgbClr val="00B0F0"/>
                </a:solidFill>
                <a:latin typeface="Calibri" panose="020F0502020204030204" pitchFamily="34" charset="0"/>
              </a:rPr>
              <a:t>και να έχετε </a:t>
            </a:r>
            <a:r>
              <a:rPr lang="el-GR" sz="2800" dirty="0">
                <a:solidFill>
                  <a:srgbClr val="00B0F0"/>
                </a:solidFill>
                <a:latin typeface="Calibri" panose="020F0502020204030204" pitchFamily="34" charset="0"/>
              </a:rPr>
              <a:t>μαζί σας: </a:t>
            </a:r>
          </a:p>
          <a:p>
            <a:pPr marL="342900" indent="-342900">
              <a:buFont typeface="+mj-lt"/>
              <a:buAutoNum type="arabicParenR"/>
            </a:pPr>
            <a:r>
              <a:rPr lang="el-GR" sz="2800" dirty="0" smtClean="0">
                <a:solidFill>
                  <a:srgbClr val="00B0F0"/>
                </a:solidFill>
                <a:latin typeface="Calibri" panose="020F0502020204030204" pitchFamily="34" charset="0"/>
              </a:rPr>
              <a:t>την πολιτική σας ταυτότητα και</a:t>
            </a:r>
          </a:p>
          <a:p>
            <a:pPr marL="342900" indent="-342900">
              <a:buFont typeface="+mj-lt"/>
              <a:buAutoNum type="arabicParenR"/>
            </a:pPr>
            <a:r>
              <a:rPr lang="el-GR" sz="2800" dirty="0" smtClean="0">
                <a:solidFill>
                  <a:srgbClr val="00B0F0"/>
                </a:solidFill>
                <a:latin typeface="Calibri" panose="020F0502020204030204" pitchFamily="34" charset="0"/>
              </a:rPr>
              <a:t>τον </a:t>
            </a:r>
            <a:r>
              <a:rPr lang="el-GR" sz="2800" dirty="0">
                <a:solidFill>
                  <a:srgbClr val="00B0F0"/>
                </a:solidFill>
                <a:latin typeface="Calibri" panose="020F0502020204030204" pitchFamily="34" charset="0"/>
              </a:rPr>
              <a:t>μοναδικό αριθμό που </a:t>
            </a:r>
            <a:r>
              <a:rPr lang="el-GR" sz="2800" dirty="0" smtClean="0">
                <a:solidFill>
                  <a:srgbClr val="00B0F0"/>
                </a:solidFill>
                <a:latin typeface="Calibri" panose="020F0502020204030204" pitchFamily="34" charset="0"/>
              </a:rPr>
              <a:t>αναγράφεται </a:t>
            </a:r>
            <a:r>
              <a:rPr lang="el-GR" sz="2800" dirty="0">
                <a:solidFill>
                  <a:srgbClr val="00B0F0"/>
                </a:solidFill>
                <a:latin typeface="Calibri" panose="020F0502020204030204" pitchFamily="34" charset="0"/>
              </a:rPr>
              <a:t>στο </a:t>
            </a:r>
            <a:r>
              <a:rPr lang="el-GR" sz="2800" dirty="0" smtClean="0">
                <a:solidFill>
                  <a:srgbClr val="00B0F0"/>
                </a:solidFill>
                <a:latin typeface="Calibri" panose="020F0502020204030204" pitchFamily="34" charset="0"/>
              </a:rPr>
              <a:t>e-mail </a:t>
            </a:r>
            <a:r>
              <a:rPr lang="el-GR" sz="2800" dirty="0">
                <a:solidFill>
                  <a:srgbClr val="00B0F0"/>
                </a:solidFill>
                <a:latin typeface="Calibri" panose="020F0502020204030204" pitchFamily="34" charset="0"/>
              </a:rPr>
              <a:t>που παραλάβατε από </a:t>
            </a:r>
            <a:r>
              <a:rPr lang="el-GR" sz="2800" dirty="0" smtClean="0">
                <a:solidFill>
                  <a:srgbClr val="00B0F0"/>
                </a:solidFill>
                <a:latin typeface="Calibri" panose="020F0502020204030204" pitchFamily="34" charset="0"/>
              </a:rPr>
              <a:t>την </a:t>
            </a:r>
            <a:r>
              <a:rPr lang="el-GR" sz="2800" dirty="0">
                <a:solidFill>
                  <a:srgbClr val="00B0F0"/>
                </a:solidFill>
                <a:latin typeface="Calibri" panose="020F0502020204030204" pitchFamily="34" charset="0"/>
              </a:rPr>
              <a:t>ΑΡΙΑΔΝΗ (</a:t>
            </a:r>
            <a:r>
              <a:rPr lang="el-GR" sz="2800" i="1" dirty="0">
                <a:solidFill>
                  <a:srgbClr val="00B0F0"/>
                </a:solidFill>
                <a:latin typeface="Calibri" panose="020F0502020204030204" pitchFamily="34" charset="0"/>
              </a:rPr>
              <a:t>όπως φαίνεται και στο βήμα 2 πιο πάνω</a:t>
            </a:r>
            <a:r>
              <a:rPr lang="el-GR" sz="2800" dirty="0">
                <a:solidFill>
                  <a:srgbClr val="00B0F0"/>
                </a:solidFill>
                <a:latin typeface="Calibri" panose="020F0502020204030204" pitchFamily="34" charset="0"/>
              </a:rPr>
              <a:t>). </a:t>
            </a:r>
          </a:p>
        </p:txBody>
      </p:sp>
    </p:spTree>
    <p:extLst>
      <p:ext uri="{BB962C8B-B14F-4D97-AF65-F5344CB8AC3E}">
        <p14:creationId xmlns:p14="http://schemas.microsoft.com/office/powerpoint/2010/main" val="31783566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7543800" cy="685802"/>
          </a:xfrm>
        </p:spPr>
        <p:txBody>
          <a:bodyPr>
            <a:noAutofit/>
          </a:bodyPr>
          <a:lstStyle/>
          <a:p>
            <a:r>
              <a:rPr lang="el-GR" dirty="0" smtClean="0">
                <a:solidFill>
                  <a:srgbClr val="002060"/>
                </a:solidFill>
                <a:latin typeface="Arial" panose="020B0604020202020204" pitchFamily="34" charset="0"/>
                <a:cs typeface="Arial" panose="020B0604020202020204" pitchFamily="34" charset="0"/>
              </a:rPr>
              <a:t>ΕΓΓΡΑΦΗ ΣΕ η-ΥΠΗΡΕΣΙΕΣ</a:t>
            </a:r>
            <a:endParaRPr lang="en-US" dirty="0">
              <a:solidFill>
                <a:srgbClr val="00206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33400" y="1143001"/>
            <a:ext cx="9067800" cy="1828797"/>
          </a:xfrm>
        </p:spPr>
        <p:txBody>
          <a:bodyPr/>
          <a:lstStyle/>
          <a:p>
            <a:pPr marL="0" indent="0">
              <a:buNone/>
            </a:pPr>
            <a:r>
              <a:rPr lang="el-GR" dirty="0">
                <a:latin typeface="Arial" panose="020B0604020202020204" pitchFamily="34" charset="0"/>
                <a:cs typeface="Arial" panose="020B0604020202020204" pitchFamily="34" charset="0"/>
              </a:rPr>
              <a:t>Για να </a:t>
            </a:r>
            <a:r>
              <a:rPr lang="el-GR" dirty="0" smtClean="0">
                <a:latin typeface="Arial" panose="020B0604020202020204" pitchFamily="34" charset="0"/>
                <a:cs typeface="Arial" panose="020B0604020202020204" pitchFamily="34" charset="0"/>
              </a:rPr>
              <a:t>έχετε </a:t>
            </a:r>
            <a:r>
              <a:rPr lang="el-GR" dirty="0">
                <a:latin typeface="Arial" panose="020B0604020202020204" pitchFamily="34" charset="0"/>
                <a:cs typeface="Arial" panose="020B0604020202020204" pitchFamily="34" charset="0"/>
              </a:rPr>
              <a:t>πρόσβαση στα φορολογικά σας </a:t>
            </a:r>
            <a:r>
              <a:rPr lang="el-GR" dirty="0" smtClean="0">
                <a:latin typeface="Arial" panose="020B0604020202020204" pitchFamily="34" charset="0"/>
                <a:cs typeface="Arial" panose="020B0604020202020204" pitchFamily="34" charset="0"/>
              </a:rPr>
              <a:t>στοιχεία, καθώς και στις βεβαιώσεις των Υπηρεσιών Κοινωνικών Ασφαλίσεων  </a:t>
            </a:r>
            <a:r>
              <a:rPr lang="el-GR" dirty="0">
                <a:latin typeface="Arial" panose="020B0604020202020204" pitchFamily="34" charset="0"/>
                <a:cs typeface="Arial" panose="020B0604020202020204" pitchFamily="34" charset="0"/>
              </a:rPr>
              <a:t>θα πρέπει να κάνετε επιπλέον εγγραφή </a:t>
            </a:r>
            <a:r>
              <a:rPr lang="el-GR" u="sng" dirty="0">
                <a:latin typeface="Arial" panose="020B0604020202020204" pitchFamily="34" charset="0"/>
                <a:cs typeface="Arial" panose="020B0604020202020204" pitchFamily="34" charset="0"/>
              </a:rPr>
              <a:t>μία μόνο φορά</a:t>
            </a:r>
            <a:r>
              <a:rPr lang="el-GR" dirty="0">
                <a:latin typeface="Arial" panose="020B0604020202020204" pitchFamily="34" charset="0"/>
                <a:cs typeface="Arial" panose="020B0604020202020204" pitchFamily="34" charset="0"/>
              </a:rPr>
              <a:t> στις </a:t>
            </a:r>
            <a:r>
              <a:rPr lang="el-GR" dirty="0" smtClean="0">
                <a:latin typeface="Arial" panose="020B0604020202020204" pitchFamily="34" charset="0"/>
                <a:cs typeface="Arial" panose="020B0604020202020204" pitchFamily="34" charset="0"/>
              </a:rPr>
              <a:t>αντίστοιχες </a:t>
            </a:r>
            <a:r>
              <a:rPr lang="el-GR" dirty="0">
                <a:latin typeface="Arial" panose="020B0604020202020204" pitchFamily="34" charset="0"/>
                <a:cs typeface="Arial" panose="020B0604020202020204" pitchFamily="34" charset="0"/>
              </a:rPr>
              <a:t>Η</a:t>
            </a:r>
            <a:r>
              <a:rPr lang="el-GR" dirty="0" smtClean="0">
                <a:latin typeface="Arial" panose="020B0604020202020204" pitchFamily="34" charset="0"/>
                <a:cs typeface="Arial" panose="020B0604020202020204" pitchFamily="34" charset="0"/>
              </a:rPr>
              <a:t>λεκτρονικές Υπηρεσίες. </a:t>
            </a:r>
            <a:endParaRPr lang="el-GR" dirty="0">
              <a:latin typeface="Arial" panose="020B0604020202020204" pitchFamily="34" charset="0"/>
              <a:cs typeface="Arial" panose="020B0604020202020204" pitchFamily="34" charset="0"/>
            </a:endParaRPr>
          </a:p>
          <a:p>
            <a:pPr marL="0" indent="0">
              <a:buNone/>
            </a:pP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586" y="2667000"/>
            <a:ext cx="9128614"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15143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7086600" cy="625313"/>
          </a:xfrm>
        </p:spPr>
        <p:txBody>
          <a:bodyPr>
            <a:noAutofit/>
          </a:bodyPr>
          <a:lstStyle/>
          <a:p>
            <a:r>
              <a:rPr lang="el-GR" dirty="0">
                <a:solidFill>
                  <a:srgbClr val="002060"/>
                </a:solidFill>
                <a:latin typeface="Arial" panose="020B0604020202020204" pitchFamily="34" charset="0"/>
                <a:cs typeface="Arial" panose="020B0604020202020204" pitchFamily="34" charset="0"/>
              </a:rPr>
              <a:t>ΕΓΓΡΑΦΗ ΣΕ </a:t>
            </a:r>
            <a:r>
              <a:rPr lang="el-GR" dirty="0" smtClean="0">
                <a:solidFill>
                  <a:srgbClr val="002060"/>
                </a:solidFill>
                <a:latin typeface="Arial" panose="020B0604020202020204" pitchFamily="34" charset="0"/>
                <a:cs typeface="Arial" panose="020B0604020202020204" pitchFamily="34" charset="0"/>
              </a:rPr>
              <a:t>η-ΥΠΗΡΕΣΙΕΣ</a:t>
            </a:r>
            <a:endParaRPr lang="en-US" dirty="0">
              <a:solidFill>
                <a:srgbClr val="00206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33400" y="1371600"/>
            <a:ext cx="8915400" cy="4572000"/>
          </a:xfrm>
        </p:spPr>
        <p:txBody>
          <a:bodyPr>
            <a:noAutofit/>
          </a:bodyPr>
          <a:lstStyle/>
          <a:p>
            <a:r>
              <a:rPr lang="el-GR" sz="2800" dirty="0" smtClean="0">
                <a:latin typeface="Arial" panose="020B0604020202020204" pitchFamily="34" charset="0"/>
                <a:cs typeface="Arial" panose="020B0604020202020204" pitchFamily="34" charset="0"/>
              </a:rPr>
              <a:t>Η εγγραφή στις Υπηρεσίες είναι απαραίτητη για σκοπούς </a:t>
            </a:r>
            <a:r>
              <a:rPr lang="el-GR" sz="2800" dirty="0">
                <a:latin typeface="Arial" panose="020B0604020202020204" pitchFamily="34" charset="0"/>
                <a:cs typeface="Arial" panose="020B0604020202020204" pitchFamily="34" charset="0"/>
              </a:rPr>
              <a:t>ενεργοποίησης των ηλεκτρονικών υπηρεσιών του Τμήματος Φορολογίας </a:t>
            </a:r>
            <a:r>
              <a:rPr lang="el-GR" sz="2800" dirty="0" smtClean="0">
                <a:latin typeface="Arial" panose="020B0604020202020204" pitchFamily="34" charset="0"/>
                <a:cs typeface="Arial" panose="020B0604020202020204" pitchFamily="34" charset="0"/>
              </a:rPr>
              <a:t>και Κοινωνικών Ασφαλίσεων και γίνεται </a:t>
            </a:r>
            <a:r>
              <a:rPr lang="el-GR" sz="2800" dirty="0">
                <a:latin typeface="Arial" panose="020B0604020202020204" pitchFamily="34" charset="0"/>
                <a:cs typeface="Arial" panose="020B0604020202020204" pitchFamily="34" charset="0"/>
              </a:rPr>
              <a:t>μόνο μία φορά. </a:t>
            </a:r>
            <a:r>
              <a:rPr lang="el-GR" sz="2800" dirty="0" smtClean="0">
                <a:latin typeface="Arial" panose="020B0604020202020204" pitchFamily="34" charset="0"/>
                <a:cs typeface="Arial" panose="020B0604020202020204" pitchFamily="34" charset="0"/>
              </a:rPr>
              <a:t>Χρειάζεται να καταχωρήσετε </a:t>
            </a:r>
            <a:r>
              <a:rPr lang="el-GR" sz="2800" dirty="0">
                <a:latin typeface="Arial" panose="020B0604020202020204" pitchFamily="34" charset="0"/>
                <a:cs typeface="Arial" panose="020B0604020202020204" pitchFamily="34" charset="0"/>
              </a:rPr>
              <a:t>τον ΑΚΑ και τον </a:t>
            </a:r>
            <a:r>
              <a:rPr lang="el-GR" sz="2800" dirty="0" smtClean="0">
                <a:latin typeface="Arial" panose="020B0604020202020204" pitchFamily="34" charset="0"/>
                <a:cs typeface="Arial" panose="020B0604020202020204" pitchFamily="34" charset="0"/>
              </a:rPr>
              <a:t>ΑΦΤ σας.</a:t>
            </a:r>
            <a:r>
              <a:rPr lang="el-GR" sz="2800" dirty="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r>
              <a:rPr lang="el-GR" sz="2800" dirty="0">
                <a:latin typeface="Arial" panose="020B0604020202020204" pitchFamily="34" charset="0"/>
                <a:cs typeface="Arial" panose="020B0604020202020204" pitchFamily="34" charset="0"/>
              </a:rPr>
              <a:t>Την επόμενη φορά που θα συνδεθείτε στην «Αριάδνη» θα καταχωρήσετε μόνο τους κωδικούς πρόσβασής σας, </a:t>
            </a:r>
            <a:r>
              <a:rPr lang="el-GR" sz="2800" dirty="0" smtClean="0">
                <a:latin typeface="Arial" panose="020B0604020202020204" pitchFamily="34" charset="0"/>
                <a:cs typeface="Arial" panose="020B0604020202020204" pitchFamily="34" charset="0"/>
              </a:rPr>
              <a:t>θα </a:t>
            </a:r>
            <a:r>
              <a:rPr lang="el-GR" sz="2800" dirty="0">
                <a:latin typeface="Arial" panose="020B0604020202020204" pitchFamily="34" charset="0"/>
                <a:cs typeface="Arial" panose="020B0604020202020204" pitchFamily="34" charset="0"/>
              </a:rPr>
              <a:t>επιλέξετε «Κατάλογος η-Υπηρεσιών» </a:t>
            </a:r>
            <a:r>
              <a:rPr lang="el-GR" sz="2800" dirty="0" smtClean="0">
                <a:latin typeface="Arial" panose="020B0604020202020204" pitchFamily="34" charset="0"/>
                <a:cs typeface="Arial" panose="020B0604020202020204" pitchFamily="34" charset="0"/>
              </a:rPr>
              <a:t>και, ακολούθως, την υπηρεσία στην οποία θέλετε να έχετε πρόσβαση.</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48665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7675299" cy="685800"/>
          </a:xfrm>
        </p:spPr>
        <p:txBody>
          <a:bodyPr>
            <a:normAutofit fontScale="90000"/>
          </a:bodyPr>
          <a:lstStyle/>
          <a:p>
            <a:r>
              <a:rPr lang="el-GR" dirty="0" smtClean="0">
                <a:solidFill>
                  <a:srgbClr val="002060"/>
                </a:solidFill>
                <a:latin typeface="Arial" panose="020B0604020202020204" pitchFamily="34" charset="0"/>
                <a:cs typeface="Arial" panose="020B0604020202020204" pitchFamily="34" charset="0"/>
              </a:rPr>
              <a:t>Πληροφόρηση Διαδικασιών Δημοσίου</a:t>
            </a:r>
            <a:endParaRPr lang="en-US" dirty="0">
              <a:solidFill>
                <a:srgbClr val="00206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2"/>
          <a:srcRect l="22761" t="24534" r="23582" b="34893"/>
          <a:stretch/>
        </p:blipFill>
        <p:spPr>
          <a:xfrm>
            <a:off x="111568" y="1142999"/>
            <a:ext cx="9794432" cy="5495713"/>
          </a:xfrm>
          <a:prstGeom prst="rect">
            <a:avLst/>
          </a:prstGeom>
        </p:spPr>
      </p:pic>
    </p:spTree>
    <p:extLst>
      <p:ext uri="{BB962C8B-B14F-4D97-AF65-F5344CB8AC3E}">
        <p14:creationId xmlns:p14="http://schemas.microsoft.com/office/powerpoint/2010/main" val="39527656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7848600" cy="685802"/>
          </a:xfrm>
        </p:spPr>
        <p:txBody>
          <a:bodyPr>
            <a:normAutofit fontScale="90000"/>
          </a:bodyPr>
          <a:lstStyle/>
          <a:p>
            <a:r>
              <a:rPr lang="el-GR" dirty="0">
                <a:solidFill>
                  <a:srgbClr val="002060"/>
                </a:solidFill>
                <a:latin typeface="Arial" panose="020B0604020202020204" pitchFamily="34" charset="0"/>
                <a:cs typeface="Arial" panose="020B0604020202020204" pitchFamily="34" charset="0"/>
              </a:rPr>
              <a:t>Πληροφόρηση Διαδικασιών Δημοσίου</a:t>
            </a:r>
            <a:endParaRPr lang="en-US" dirty="0">
              <a:solidFill>
                <a:srgbClr val="002060"/>
              </a:solidFill>
            </a:endParaRPr>
          </a:p>
        </p:txBody>
      </p:sp>
      <p:sp>
        <p:nvSpPr>
          <p:cNvPr id="3" name="Content Placeholder 2"/>
          <p:cNvSpPr>
            <a:spLocks noGrp="1"/>
          </p:cNvSpPr>
          <p:nvPr>
            <p:ph idx="1"/>
          </p:nvPr>
        </p:nvSpPr>
        <p:spPr>
          <a:xfrm>
            <a:off x="381000" y="990600"/>
            <a:ext cx="9220200" cy="5791200"/>
          </a:xfrm>
        </p:spPr>
        <p:txBody>
          <a:bodyPr>
            <a:noAutofit/>
          </a:bodyPr>
          <a:lstStyle/>
          <a:p>
            <a:pPr marL="0" indent="0">
              <a:buNone/>
            </a:pPr>
            <a:r>
              <a:rPr lang="el-GR" sz="2800" dirty="0" smtClean="0">
                <a:cs typeface="Arial" panose="020B0604020202020204" pitchFamily="34" charset="0"/>
              </a:rPr>
              <a:t>Στη σύνθετη αναζήτηση της κάθε κατηγορίας υπάρχει </a:t>
            </a:r>
            <a:r>
              <a:rPr lang="el-GR" sz="2800" dirty="0">
                <a:cs typeface="Arial" panose="020B0604020202020204" pitchFamily="34" charset="0"/>
              </a:rPr>
              <a:t>ταξινομημένη η πιο κάτω πληροφόρηση:</a:t>
            </a:r>
            <a:endParaRPr lang="en-US" sz="2800" dirty="0">
              <a:cs typeface="Arial" panose="020B0604020202020204" pitchFamily="34" charset="0"/>
            </a:endParaRPr>
          </a:p>
          <a:p>
            <a:pPr lvl="0"/>
            <a:r>
              <a:rPr lang="el-GR" sz="2800" dirty="0">
                <a:cs typeface="Arial" panose="020B0604020202020204" pitchFamily="34" charset="0"/>
              </a:rPr>
              <a:t>Γενικές Πληροφορίες</a:t>
            </a:r>
            <a:endParaRPr lang="en-US" sz="2800" dirty="0">
              <a:cs typeface="Arial" panose="020B0604020202020204" pitchFamily="34" charset="0"/>
            </a:endParaRPr>
          </a:p>
          <a:p>
            <a:pPr lvl="0"/>
            <a:r>
              <a:rPr lang="el-GR" sz="2800" dirty="0">
                <a:cs typeface="Arial" panose="020B0604020202020204" pitchFamily="34" charset="0"/>
              </a:rPr>
              <a:t>Προϋποθέσεις</a:t>
            </a:r>
            <a:endParaRPr lang="en-US" sz="2800" dirty="0">
              <a:cs typeface="Arial" panose="020B0604020202020204" pitchFamily="34" charset="0"/>
            </a:endParaRPr>
          </a:p>
          <a:p>
            <a:pPr lvl="0"/>
            <a:r>
              <a:rPr lang="el-GR" sz="2800" dirty="0">
                <a:cs typeface="Arial" panose="020B0604020202020204" pitchFamily="34" charset="0"/>
              </a:rPr>
              <a:t>Δικαιολογητικά/Πιστοποιητικά/Έντυπα</a:t>
            </a:r>
            <a:endParaRPr lang="en-US" sz="2800" dirty="0">
              <a:cs typeface="Arial" panose="020B0604020202020204" pitchFamily="34" charset="0"/>
            </a:endParaRPr>
          </a:p>
          <a:p>
            <a:pPr lvl="0"/>
            <a:r>
              <a:rPr lang="el-GR" sz="2800" dirty="0">
                <a:cs typeface="Arial" panose="020B0604020202020204" pitchFamily="34" charset="0"/>
              </a:rPr>
              <a:t>Ειδικές Περιπτώσεις</a:t>
            </a:r>
            <a:endParaRPr lang="en-US" sz="2800" dirty="0">
              <a:cs typeface="Arial" panose="020B0604020202020204" pitchFamily="34" charset="0"/>
            </a:endParaRPr>
          </a:p>
          <a:p>
            <a:pPr lvl="0"/>
            <a:r>
              <a:rPr lang="el-GR" sz="2800" dirty="0">
                <a:cs typeface="Arial" panose="020B0604020202020204" pitchFamily="34" charset="0"/>
              </a:rPr>
              <a:t>Αποτέλεσμα Διαδικασίας</a:t>
            </a:r>
            <a:endParaRPr lang="en-US" sz="2800" dirty="0">
              <a:cs typeface="Arial" panose="020B0604020202020204" pitchFamily="34" charset="0"/>
            </a:endParaRPr>
          </a:p>
          <a:p>
            <a:pPr lvl="0"/>
            <a:r>
              <a:rPr lang="el-GR" sz="2800" dirty="0">
                <a:cs typeface="Arial" panose="020B0604020202020204" pitchFamily="34" charset="0"/>
              </a:rPr>
              <a:t>Υποβολή - Διάρκεια</a:t>
            </a:r>
            <a:endParaRPr lang="en-US" sz="2800" dirty="0">
              <a:cs typeface="Arial" panose="020B0604020202020204" pitchFamily="34" charset="0"/>
            </a:endParaRPr>
          </a:p>
          <a:p>
            <a:pPr lvl="0"/>
            <a:r>
              <a:rPr lang="el-GR" sz="2800" dirty="0">
                <a:cs typeface="Arial" panose="020B0604020202020204" pitchFamily="34" charset="0"/>
              </a:rPr>
              <a:t>Διεκπεραίωση Διαδικασίας</a:t>
            </a:r>
            <a:endParaRPr lang="en-US" sz="2800" dirty="0">
              <a:cs typeface="Arial" panose="020B0604020202020204" pitchFamily="34" charset="0"/>
            </a:endParaRPr>
          </a:p>
          <a:p>
            <a:pPr lvl="0"/>
            <a:r>
              <a:rPr lang="el-GR" sz="2800" dirty="0">
                <a:cs typeface="Arial" panose="020B0604020202020204" pitchFamily="34" charset="0"/>
              </a:rPr>
              <a:t>Νομοθεσία</a:t>
            </a:r>
            <a:endParaRPr lang="en-US" sz="2800" dirty="0">
              <a:cs typeface="Arial" panose="020B0604020202020204" pitchFamily="34" charset="0"/>
            </a:endParaRPr>
          </a:p>
          <a:p>
            <a:endParaRPr lang="en-US" sz="2800" dirty="0"/>
          </a:p>
        </p:txBody>
      </p:sp>
    </p:spTree>
    <p:extLst>
      <p:ext uri="{BB962C8B-B14F-4D97-AF65-F5344CB8AC3E}">
        <p14:creationId xmlns:p14="http://schemas.microsoft.com/office/powerpoint/2010/main" val="28890878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2916" t="8889" r="23333" b="54558"/>
          <a:stretch/>
        </p:blipFill>
        <p:spPr>
          <a:xfrm>
            <a:off x="9944" y="9525"/>
            <a:ext cx="8458200" cy="4772021"/>
          </a:xfrm>
          <a:prstGeom prst="rect">
            <a:avLst/>
          </a:prstGeom>
        </p:spPr>
      </p:pic>
      <p:pic>
        <p:nvPicPr>
          <p:cNvPr id="4" name="Picture 3"/>
          <p:cNvPicPr>
            <a:picLocks noChangeAspect="1"/>
          </p:cNvPicPr>
          <p:nvPr/>
        </p:nvPicPr>
        <p:blipFill rotWithShape="1">
          <a:blip r:embed="rId2"/>
          <a:srcRect l="22369" t="53308" r="59180" b="13693"/>
          <a:stretch/>
        </p:blipFill>
        <p:spPr>
          <a:xfrm>
            <a:off x="6685711" y="2871697"/>
            <a:ext cx="3220289" cy="3986303"/>
          </a:xfrm>
          <a:prstGeom prst="rect">
            <a:avLst/>
          </a:prstGeom>
        </p:spPr>
      </p:pic>
    </p:spTree>
    <p:extLst>
      <p:ext uri="{BB962C8B-B14F-4D97-AF65-F5344CB8AC3E}">
        <p14:creationId xmlns:p14="http://schemas.microsoft.com/office/powerpoint/2010/main" val="30154957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76200"/>
            <a:ext cx="6688292" cy="762000"/>
          </a:xfrm>
        </p:spPr>
        <p:txBody>
          <a:bodyPr>
            <a:noAutofit/>
          </a:bodyPr>
          <a:lstStyle/>
          <a:p>
            <a:r>
              <a:rPr lang="en-US" sz="3600" dirty="0">
                <a:solidFill>
                  <a:srgbClr val="002060"/>
                </a:solidFill>
                <a:latin typeface="Arial" panose="020B0604020202020204" pitchFamily="34" charset="0"/>
                <a:cs typeface="Arial" panose="020B0604020202020204" pitchFamily="34" charset="0"/>
              </a:rPr>
              <a:t/>
            </a:r>
            <a:br>
              <a:rPr lang="en-US" sz="3600" dirty="0">
                <a:solidFill>
                  <a:srgbClr val="002060"/>
                </a:solidFill>
                <a:latin typeface="Arial" panose="020B0604020202020204" pitchFamily="34" charset="0"/>
                <a:cs typeface="Arial" panose="020B0604020202020204" pitchFamily="34" charset="0"/>
              </a:rPr>
            </a:br>
            <a:r>
              <a:rPr lang="el-GR" sz="3600" dirty="0">
                <a:solidFill>
                  <a:srgbClr val="002060"/>
                </a:solidFill>
                <a:latin typeface="Arial" panose="020B0604020202020204" pitchFamily="34" charset="0"/>
                <a:cs typeface="Arial" panose="020B0604020202020204" pitchFamily="34" charset="0"/>
              </a:rPr>
              <a:t> </a:t>
            </a:r>
            <a:r>
              <a:rPr lang="en-US" sz="3600" dirty="0" smtClean="0">
                <a:solidFill>
                  <a:srgbClr val="002060"/>
                </a:solidFill>
                <a:latin typeface="Arial" panose="020B0604020202020204" pitchFamily="34" charset="0"/>
                <a:cs typeface="Arial" panose="020B0604020202020204" pitchFamily="34" charset="0"/>
              </a:rPr>
              <a:t/>
            </a:r>
            <a:br>
              <a:rPr lang="en-US" sz="3600" dirty="0" smtClean="0">
                <a:solidFill>
                  <a:srgbClr val="002060"/>
                </a:solidFill>
                <a:latin typeface="Arial" panose="020B0604020202020204" pitchFamily="34" charset="0"/>
                <a:cs typeface="Arial" panose="020B0604020202020204" pitchFamily="34" charset="0"/>
              </a:rPr>
            </a:br>
            <a:r>
              <a:rPr lang="en-US" sz="3600" dirty="0">
                <a:solidFill>
                  <a:srgbClr val="002060"/>
                </a:solidFill>
                <a:latin typeface="Arial" panose="020B0604020202020204" pitchFamily="34" charset="0"/>
                <a:cs typeface="Arial" panose="020B0604020202020204" pitchFamily="34" charset="0"/>
              </a:rPr>
              <a:t/>
            </a:r>
            <a:br>
              <a:rPr lang="en-US" sz="3600" dirty="0">
                <a:solidFill>
                  <a:srgbClr val="002060"/>
                </a:solidFill>
                <a:latin typeface="Arial" panose="020B0604020202020204" pitchFamily="34" charset="0"/>
                <a:cs typeface="Arial" panose="020B0604020202020204" pitchFamily="34" charset="0"/>
              </a:rPr>
            </a:br>
            <a:r>
              <a:rPr lang="el-GR" sz="36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Κάν’</a:t>
            </a:r>
            <a:r>
              <a:rPr lang="en-US" sz="36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l-GR" sz="36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το Ηλεκτρονικά</a:t>
            </a:r>
            <a:endParaRPr lang="en-US" sz="36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Rectangle 3"/>
          <p:cNvSpPr/>
          <p:nvPr/>
        </p:nvSpPr>
        <p:spPr>
          <a:xfrm>
            <a:off x="864420" y="1524000"/>
            <a:ext cx="8584380" cy="3505200"/>
          </a:xfrm>
          <a:prstGeom prst="rect">
            <a:avLst/>
          </a:prstGeom>
        </p:spPr>
        <p:txBody>
          <a:bodyPr wrap="square">
            <a:noAutofit/>
          </a:bodyPr>
          <a:lstStyle/>
          <a:p>
            <a:r>
              <a:rPr lang="el-GR" sz="3200" dirty="0" smtClean="0">
                <a:solidFill>
                  <a:schemeClr val="bg1"/>
                </a:solidFill>
                <a:latin typeface="Calibri" panose="020F0502020204030204" pitchFamily="34" charset="0"/>
                <a:cs typeface="Arial" panose="020B0604020202020204" pitchFamily="34" charset="0"/>
              </a:rPr>
              <a:t>Κάθε </a:t>
            </a:r>
            <a:r>
              <a:rPr lang="el-GR" sz="3200" dirty="0">
                <a:solidFill>
                  <a:schemeClr val="bg1"/>
                </a:solidFill>
                <a:latin typeface="Calibri" panose="020F0502020204030204" pitchFamily="34" charset="0"/>
                <a:cs typeface="Arial" panose="020B0604020202020204" pitchFamily="34" charset="0"/>
              </a:rPr>
              <a:t>ιδιώτης, επιχειρηματίας, δημόσιος υπάλληλος, συνταξιούχος, </a:t>
            </a:r>
            <a:r>
              <a:rPr lang="el-GR" sz="3200" dirty="0" smtClean="0">
                <a:solidFill>
                  <a:schemeClr val="bg1"/>
                </a:solidFill>
                <a:latin typeface="Calibri" panose="020F0502020204030204" pitchFamily="34" charset="0"/>
                <a:cs typeface="Arial" panose="020B0604020202020204" pitchFamily="34" charset="0"/>
              </a:rPr>
              <a:t>φοιτητής </a:t>
            </a:r>
            <a:r>
              <a:rPr lang="el-GR" sz="3200" dirty="0">
                <a:solidFill>
                  <a:schemeClr val="bg1"/>
                </a:solidFill>
                <a:latin typeface="Calibri" panose="020F0502020204030204" pitchFamily="34" charset="0"/>
                <a:cs typeface="Arial" panose="020B0604020202020204" pitchFamily="34" charset="0"/>
              </a:rPr>
              <a:t>και κάθε πολίτης της Δημοκρατίας ή επισκέπτης μπορεί να διεκπεραιώνει τις συναλλαγές του με τις </a:t>
            </a:r>
            <a:r>
              <a:rPr lang="el-GR" sz="3200" dirty="0" smtClean="0">
                <a:solidFill>
                  <a:schemeClr val="bg1"/>
                </a:solidFill>
                <a:latin typeface="Calibri" panose="020F0502020204030204" pitchFamily="34" charset="0"/>
                <a:cs typeface="Arial" panose="020B0604020202020204" pitchFamily="34" charset="0"/>
              </a:rPr>
              <a:t>Δημόσιες </a:t>
            </a:r>
            <a:r>
              <a:rPr lang="el-GR" sz="3200" dirty="0">
                <a:solidFill>
                  <a:schemeClr val="bg1"/>
                </a:solidFill>
                <a:latin typeface="Calibri" panose="020F0502020204030204" pitchFamily="34" charset="0"/>
                <a:cs typeface="Arial" panose="020B0604020202020204" pitchFamily="34" charset="0"/>
              </a:rPr>
              <a:t>Υ</a:t>
            </a:r>
            <a:r>
              <a:rPr lang="el-GR" sz="3200" dirty="0" smtClean="0">
                <a:solidFill>
                  <a:schemeClr val="bg1"/>
                </a:solidFill>
                <a:latin typeface="Calibri" panose="020F0502020204030204" pitchFamily="34" charset="0"/>
                <a:cs typeface="Arial" panose="020B0604020202020204" pitchFamily="34" charset="0"/>
              </a:rPr>
              <a:t>πηρεσίες </a:t>
            </a:r>
            <a:r>
              <a:rPr lang="el-GR" sz="3200" dirty="0">
                <a:solidFill>
                  <a:schemeClr val="bg1"/>
                </a:solidFill>
                <a:latin typeface="Calibri" panose="020F0502020204030204" pitchFamily="34" charset="0"/>
                <a:cs typeface="Arial" panose="020B0604020202020204" pitchFamily="34" charset="0"/>
              </a:rPr>
              <a:t>από όπου κι αν βρίσκεται, σε οποιαδήποτε χρονική στιγμή από τον υπολογιστή του. Γρήγορα, απλά, με ασφάλεια! </a:t>
            </a:r>
            <a:endParaRPr lang="en-US" sz="3200" dirty="0">
              <a:solidFill>
                <a:schemeClr val="bg1"/>
              </a:solidFill>
              <a:latin typeface="Calibri" panose="020F0502020204030204" pitchFamily="34" charset="0"/>
              <a:cs typeface="Arial" panose="020B0604020202020204" pitchFamily="34" charset="0"/>
            </a:endParaRPr>
          </a:p>
        </p:txBody>
      </p:sp>
      <p:sp>
        <p:nvSpPr>
          <p:cNvPr id="3" name="Rectangle 2"/>
          <p:cNvSpPr/>
          <p:nvPr/>
        </p:nvSpPr>
        <p:spPr>
          <a:xfrm>
            <a:off x="864420" y="5530334"/>
            <a:ext cx="8355780" cy="584775"/>
          </a:xfrm>
          <a:prstGeom prst="rect">
            <a:avLst/>
          </a:prstGeom>
        </p:spPr>
        <p:txBody>
          <a:bodyPr wrap="square">
            <a:spAutoFit/>
          </a:bodyPr>
          <a:lstStyle/>
          <a:p>
            <a:pPr algn="ctr"/>
            <a:r>
              <a:rPr lang="en-US" sz="3200" b="1" u="sng" dirty="0">
                <a:hlinkClick r:id="rId2"/>
              </a:rPr>
              <a:t>http</a:t>
            </a:r>
            <a:r>
              <a:rPr lang="el-GR" sz="3200" b="1" u="sng" dirty="0">
                <a:hlinkClick r:id="rId2"/>
              </a:rPr>
              <a:t>://</a:t>
            </a:r>
            <a:r>
              <a:rPr lang="en-US" sz="3200" b="1" u="sng" dirty="0">
                <a:hlinkClick r:id="rId2"/>
              </a:rPr>
              <a:t>www</a:t>
            </a:r>
            <a:r>
              <a:rPr lang="el-GR" sz="3200" b="1" u="sng" dirty="0">
                <a:hlinkClick r:id="rId2"/>
              </a:rPr>
              <a:t>.</a:t>
            </a:r>
            <a:r>
              <a:rPr lang="en-US" sz="3200" b="1" u="sng" dirty="0" err="1">
                <a:hlinkClick r:id="rId2"/>
              </a:rPr>
              <a:t>kepa</a:t>
            </a:r>
            <a:r>
              <a:rPr lang="el-GR" sz="3200" b="1" u="sng" dirty="0">
                <a:hlinkClick r:id="rId2"/>
              </a:rPr>
              <a:t>.</a:t>
            </a:r>
            <a:r>
              <a:rPr lang="en-US" sz="3200" b="1" u="sng" dirty="0" err="1">
                <a:hlinkClick r:id="rId2"/>
              </a:rPr>
              <a:t>gov</a:t>
            </a:r>
            <a:r>
              <a:rPr lang="el-GR" sz="3200" b="1" u="sng" dirty="0">
                <a:hlinkClick r:id="rId2"/>
              </a:rPr>
              <a:t>.</a:t>
            </a:r>
            <a:r>
              <a:rPr lang="en-US" sz="3200" b="1" u="sng" dirty="0">
                <a:hlinkClick r:id="rId2"/>
              </a:rPr>
              <a:t>cy</a:t>
            </a:r>
            <a:r>
              <a:rPr lang="el-GR" sz="3200" b="1" u="sng" dirty="0">
                <a:hlinkClick r:id="rId2"/>
              </a:rPr>
              <a:t>/</a:t>
            </a:r>
            <a:r>
              <a:rPr lang="en-US" sz="3200" b="1" u="sng" dirty="0">
                <a:hlinkClick r:id="rId2"/>
              </a:rPr>
              <a:t>egov</a:t>
            </a:r>
            <a:endParaRPr lang="en-US" sz="3200" b="1" dirty="0"/>
          </a:p>
        </p:txBody>
      </p:sp>
    </p:spTree>
    <p:extLst>
      <p:ext uri="{BB962C8B-B14F-4D97-AF65-F5344CB8AC3E}">
        <p14:creationId xmlns:p14="http://schemas.microsoft.com/office/powerpoint/2010/main" val="14094349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0999" y="978977"/>
            <a:ext cx="9556401" cy="5877424"/>
          </a:xfrm>
          <a:prstGeom prst="rect">
            <a:avLst/>
          </a:prstGeom>
        </p:spPr>
      </p:pic>
      <p:sp>
        <p:nvSpPr>
          <p:cNvPr id="5" name="Title 1"/>
          <p:cNvSpPr txBox="1">
            <a:spLocks/>
          </p:cNvSpPr>
          <p:nvPr/>
        </p:nvSpPr>
        <p:spPr>
          <a:xfrm>
            <a:off x="228600" y="228600"/>
            <a:ext cx="6688292" cy="762000"/>
          </a:xfrm>
          <a:prstGeom prst="rect">
            <a:avLst/>
          </a:prstGeom>
        </p:spPr>
        <p:txBody>
          <a:bodyPr>
            <a:noAutofit/>
          </a:bodyPr>
          <a:lstStyle>
            <a:lvl1pPr algn="l" defTabSz="914400" rtl="0" eaLnBrk="1" latinLnBrk="0" hangingPunct="1">
              <a:lnSpc>
                <a:spcPct val="90000"/>
              </a:lnSpc>
              <a:spcBef>
                <a:spcPct val="0"/>
              </a:spcBef>
              <a:buNone/>
              <a:defRPr sz="3200" kern="1200" spc="100" baseline="0">
                <a:solidFill>
                  <a:schemeClr val="bg1"/>
                </a:solidFill>
                <a:latin typeface="Calibri" panose="020F0502020204030204" pitchFamily="34" charset="0"/>
                <a:ea typeface="+mj-ea"/>
                <a:cs typeface="+mj-cs"/>
              </a:defRPr>
            </a:lvl1pPr>
          </a:lstStyle>
          <a:p>
            <a:r>
              <a:rPr lang="el-GR" sz="36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Κάν’</a:t>
            </a:r>
            <a:r>
              <a:rPr lang="en-US" sz="36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l-GR" sz="36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το Ηλεκτρονικά</a:t>
            </a:r>
            <a:endParaRPr lang="en-US" sz="36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21475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8600" y="76200"/>
            <a:ext cx="8839200" cy="613573"/>
          </a:xfrm>
        </p:spPr>
        <p:txBody>
          <a:bodyPr>
            <a:noAutofit/>
          </a:bodyPr>
          <a:lstStyle/>
          <a:p>
            <a:r>
              <a:rPr lang="en-US" sz="3200" dirty="0">
                <a:solidFill>
                  <a:srgbClr val="002060"/>
                </a:solidFill>
                <a:latin typeface="Arial" panose="020B0604020202020204" pitchFamily="34" charset="0"/>
                <a:cs typeface="Arial" panose="020B0604020202020204" pitchFamily="34" charset="0"/>
              </a:rPr>
              <a:t/>
            </a:r>
            <a:br>
              <a:rPr lang="en-US" sz="3200" dirty="0">
                <a:solidFill>
                  <a:srgbClr val="002060"/>
                </a:solidFill>
                <a:latin typeface="Arial" panose="020B0604020202020204" pitchFamily="34" charset="0"/>
                <a:cs typeface="Arial" panose="020B0604020202020204" pitchFamily="34" charset="0"/>
              </a:rPr>
            </a:br>
            <a:r>
              <a:rPr lang="el-GR"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Διαδικτυακή Υπηρεσία «Ενημέρωσέ με»</a:t>
            </a:r>
            <a:endParaRPr lang="en-US" sz="32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Subtitle 3"/>
          <p:cNvSpPr>
            <a:spLocks noGrp="1"/>
          </p:cNvSpPr>
          <p:nvPr>
            <p:ph type="subTitle" idx="1"/>
          </p:nvPr>
        </p:nvSpPr>
        <p:spPr>
          <a:xfrm>
            <a:off x="228600" y="1371600"/>
            <a:ext cx="9448800" cy="2895600"/>
          </a:xfrm>
        </p:spPr>
        <p:txBody>
          <a:bodyPr>
            <a:noAutofit/>
          </a:bodyPr>
          <a:lstStyle/>
          <a:p>
            <a:r>
              <a:rPr lang="el-GR" sz="3200" b="1" cap="none" dirty="0" smtClean="0">
                <a:solidFill>
                  <a:schemeClr val="bg1"/>
                </a:solidFill>
                <a:latin typeface="Arial" panose="020B0604020202020204" pitchFamily="34" charset="0"/>
                <a:cs typeface="Arial" panose="020B0604020202020204" pitchFamily="34" charset="0"/>
              </a:rPr>
              <a:t>ΤΟ ΚΕΝΤΡΟ ΠΑΡΑΓΩΓΙΚΟΤΗΤΑΣ ΔΙΝΕΙ ΤΗ ΔΥΝΑΤΟΤΗΤΑ ΣΕ ΚΑΘΕ ΠΟΛΙΤΗ ΝΑ ΕΝΗΜΕΡΩΝΕΤΑΙ ΠΑΝΩ ΣΕ ΘΕΜΑΤΑ ΤΟΥ ΔΙΚΟΥ ΤΟΥ ΕΝΔΙΑΦΕΡΟΝΤΟΣ. </a:t>
            </a:r>
          </a:p>
          <a:p>
            <a:pPr algn="just"/>
            <a:endParaRPr lang="el-GR" sz="3200" b="1" cap="none" dirty="0">
              <a:solidFill>
                <a:schemeClr val="bg1"/>
              </a:solidFill>
              <a:latin typeface="Arial" panose="020B0604020202020204" pitchFamily="34" charset="0"/>
              <a:cs typeface="Arial" panose="020B0604020202020204" pitchFamily="34" charset="0"/>
            </a:endParaRPr>
          </a:p>
          <a:p>
            <a:r>
              <a:rPr lang="el-GR" sz="3200" b="1" cap="none" dirty="0" smtClean="0">
                <a:solidFill>
                  <a:schemeClr val="bg1"/>
                </a:solidFill>
                <a:latin typeface="Arial" panose="020B0604020202020204" pitchFamily="34" charset="0"/>
                <a:cs typeface="Arial" panose="020B0604020202020204" pitchFamily="34" charset="0"/>
              </a:rPr>
              <a:t>ΑΠΑΙΤΕΙΤΑΙ ΕΓΓΡΑΦΗ ΣΤΟ ΣΥΣΤΗΜΑ ΜΕΣΩ ΤΗΣ ΙΣΤΟΣΕΛΙΔΑΣ: </a:t>
            </a:r>
            <a:endParaRPr lang="en-US" sz="3200" b="1" cap="none" dirty="0" smtClean="0">
              <a:solidFill>
                <a:schemeClr val="bg1"/>
              </a:solidFill>
              <a:latin typeface="Arial" panose="020B0604020202020204" pitchFamily="34" charset="0"/>
              <a:cs typeface="Arial" panose="020B0604020202020204" pitchFamily="34" charset="0"/>
            </a:endParaRPr>
          </a:p>
          <a:p>
            <a:pPr algn="just"/>
            <a:endParaRPr lang="en-US" sz="3200" dirty="0">
              <a:solidFill>
                <a:schemeClr val="bg1"/>
              </a:solidFill>
            </a:endParaRPr>
          </a:p>
        </p:txBody>
      </p:sp>
      <p:sp>
        <p:nvSpPr>
          <p:cNvPr id="5" name="Rectangle 4"/>
          <p:cNvSpPr/>
          <p:nvPr/>
        </p:nvSpPr>
        <p:spPr>
          <a:xfrm>
            <a:off x="1754645" y="4800600"/>
            <a:ext cx="6396710" cy="646331"/>
          </a:xfrm>
          <a:prstGeom prst="rect">
            <a:avLst/>
          </a:prstGeom>
        </p:spPr>
        <p:txBody>
          <a:bodyPr wrap="square">
            <a:spAutoFit/>
          </a:bodyPr>
          <a:lstStyle/>
          <a:p>
            <a:r>
              <a:rPr lang="en-US" sz="3600" b="1" u="sng" dirty="0" smtClean="0">
                <a:solidFill>
                  <a:srgbClr val="7EC234"/>
                </a:solidFill>
                <a:hlinkClick r:id="rId2"/>
              </a:rPr>
              <a:t>http</a:t>
            </a:r>
            <a:r>
              <a:rPr lang="el-GR" sz="3600" b="1" u="sng" dirty="0">
                <a:solidFill>
                  <a:srgbClr val="7EC234"/>
                </a:solidFill>
                <a:hlinkClick r:id="rId2"/>
              </a:rPr>
              <a:t>://</a:t>
            </a:r>
            <a:r>
              <a:rPr lang="en-US" sz="3600" b="1" u="sng" dirty="0">
                <a:solidFill>
                  <a:srgbClr val="7EC234"/>
                </a:solidFill>
              </a:rPr>
              <a:t>www</a:t>
            </a:r>
            <a:r>
              <a:rPr lang="el-GR" sz="3600" b="1" u="sng" dirty="0">
                <a:solidFill>
                  <a:srgbClr val="7EC234"/>
                </a:solidFill>
              </a:rPr>
              <a:t>.</a:t>
            </a:r>
            <a:r>
              <a:rPr lang="en-US" sz="3600" b="1" u="sng" dirty="0">
                <a:solidFill>
                  <a:srgbClr val="7EC234"/>
                </a:solidFill>
              </a:rPr>
              <a:t>kepa</a:t>
            </a:r>
            <a:r>
              <a:rPr lang="el-GR" sz="3600" b="1" u="sng" dirty="0">
                <a:solidFill>
                  <a:srgbClr val="7EC234"/>
                </a:solidFill>
              </a:rPr>
              <a:t>.</a:t>
            </a:r>
            <a:r>
              <a:rPr lang="en-US" sz="3600" b="1" u="sng" dirty="0">
                <a:solidFill>
                  <a:srgbClr val="7EC234"/>
                </a:solidFill>
              </a:rPr>
              <a:t>gov</a:t>
            </a:r>
            <a:r>
              <a:rPr lang="el-GR" sz="3600" b="1" u="sng" dirty="0">
                <a:solidFill>
                  <a:srgbClr val="7EC234"/>
                </a:solidFill>
              </a:rPr>
              <a:t>.</a:t>
            </a:r>
            <a:r>
              <a:rPr lang="en-US" sz="3600" b="1" u="sng" dirty="0">
                <a:solidFill>
                  <a:srgbClr val="7EC234"/>
                </a:solidFill>
              </a:rPr>
              <a:t>cy</a:t>
            </a:r>
            <a:r>
              <a:rPr lang="el-GR" sz="3600" b="1" u="sng" dirty="0">
                <a:solidFill>
                  <a:srgbClr val="7EC234"/>
                </a:solidFill>
              </a:rPr>
              <a:t>/</a:t>
            </a:r>
            <a:r>
              <a:rPr lang="en-GB" sz="3600" b="1" u="sng" dirty="0" err="1">
                <a:solidFill>
                  <a:srgbClr val="7EC234"/>
                </a:solidFill>
              </a:rPr>
              <a:t>em</a:t>
            </a:r>
            <a:endParaRPr lang="en-US" sz="3600" b="1" dirty="0">
              <a:solidFill>
                <a:srgbClr val="7EC234"/>
              </a:solidFill>
            </a:endParaRPr>
          </a:p>
        </p:txBody>
      </p:sp>
    </p:spTree>
    <p:extLst>
      <p:ext uri="{BB962C8B-B14F-4D97-AF65-F5344CB8AC3E}">
        <p14:creationId xmlns:p14="http://schemas.microsoft.com/office/powerpoint/2010/main" val="17712126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1524000"/>
            <a:ext cx="9906000" cy="2895600"/>
          </a:xfrm>
        </p:spPr>
        <p:txBody>
          <a:bodyPr>
            <a:normAutofit/>
          </a:bodyPr>
          <a:lstStyle/>
          <a:p>
            <a:r>
              <a:rPr lang="el-GR" sz="2800" b="1" dirty="0" smtClean="0">
                <a:latin typeface="Arial" panose="020B0604020202020204" pitchFamily="34" charset="0"/>
                <a:cs typeface="Arial" panose="020B0604020202020204" pitchFamily="34" charset="0"/>
              </a:rPr>
              <a:t>Επιλέγετε «Εγγραφή» και</a:t>
            </a:r>
            <a:br>
              <a:rPr lang="el-GR" sz="2800" b="1" dirty="0" smtClean="0">
                <a:latin typeface="Arial" panose="020B0604020202020204" pitchFamily="34" charset="0"/>
                <a:cs typeface="Arial" panose="020B0604020202020204" pitchFamily="34" charset="0"/>
              </a:rPr>
            </a:br>
            <a:r>
              <a:rPr lang="el-GR" sz="2800" b="1" dirty="0" smtClean="0">
                <a:latin typeface="Arial" panose="020B0604020202020204" pitchFamily="34" charset="0"/>
                <a:cs typeface="Arial" panose="020B0604020202020204" pitchFamily="34" charset="0"/>
              </a:rPr>
              <a:t>καταχωρείτε τα προσωπικά σας στοιχεία δίνοντας όνομα Χρήστη και Κωδικό Πρόσβασης.</a:t>
            </a:r>
            <a:br>
              <a:rPr lang="el-GR" sz="2800" b="1" dirty="0" smtClean="0">
                <a:latin typeface="Arial" panose="020B0604020202020204" pitchFamily="34" charset="0"/>
                <a:cs typeface="Arial" panose="020B0604020202020204" pitchFamily="34" charset="0"/>
              </a:rPr>
            </a:br>
            <a:r>
              <a:rPr lang="el-GR" sz="2800" b="1" dirty="0" smtClean="0">
                <a:latin typeface="Arial" panose="020B0604020202020204" pitchFamily="34" charset="0"/>
                <a:cs typeface="Arial" panose="020B0604020202020204" pitchFamily="34" charset="0"/>
              </a:rPr>
              <a:t> </a:t>
            </a:r>
            <a:br>
              <a:rPr lang="el-GR" sz="2800" b="1" dirty="0" smtClean="0">
                <a:latin typeface="Arial" panose="020B0604020202020204" pitchFamily="34" charset="0"/>
                <a:cs typeface="Arial" panose="020B0604020202020204" pitchFamily="34" charset="0"/>
              </a:rPr>
            </a:br>
            <a:r>
              <a:rPr lang="el-GR" sz="2800" b="1" dirty="0" smtClean="0">
                <a:latin typeface="Arial" panose="020B0604020202020204" pitchFamily="34" charset="0"/>
                <a:cs typeface="Arial" panose="020B0604020202020204" pitchFamily="34" charset="0"/>
              </a:rPr>
              <a:t>Θα σας σταλεί μήνυμα ενεργοποίησης λογαριασμού στο </a:t>
            </a:r>
            <a:r>
              <a:rPr lang="en-GB" sz="2800" b="1" dirty="0" smtClean="0">
                <a:latin typeface="Arial" panose="020B0604020202020204" pitchFamily="34" charset="0"/>
                <a:cs typeface="Arial" panose="020B0604020202020204" pitchFamily="34" charset="0"/>
              </a:rPr>
              <a:t>e</a:t>
            </a:r>
            <a:r>
              <a:rPr lang="el-GR" sz="2800" b="1" dirty="0" smtClean="0">
                <a:latin typeface="Arial" panose="020B0604020202020204" pitchFamily="34" charset="0"/>
                <a:cs typeface="Arial" panose="020B0604020202020204" pitchFamily="34" charset="0"/>
              </a:rPr>
              <a:t>-</a:t>
            </a:r>
            <a:r>
              <a:rPr lang="en-GB" sz="2800" b="1" dirty="0" smtClean="0">
                <a:latin typeface="Arial" panose="020B0604020202020204" pitchFamily="34" charset="0"/>
                <a:cs typeface="Arial" panose="020B0604020202020204" pitchFamily="34" charset="0"/>
              </a:rPr>
              <a:t>mail </a:t>
            </a:r>
            <a:r>
              <a:rPr lang="el-GR" sz="2800" b="1" dirty="0" smtClean="0">
                <a:latin typeface="Arial" panose="020B0604020202020204" pitchFamily="34" charset="0"/>
                <a:cs typeface="Arial" panose="020B0604020202020204" pitchFamily="34" charset="0"/>
              </a:rPr>
              <a:t>σας. </a:t>
            </a:r>
            <a:endParaRPr lang="en-US" sz="2800" b="1" dirty="0">
              <a:latin typeface="Arial" panose="020B0604020202020204" pitchFamily="34" charset="0"/>
              <a:cs typeface="Arial" panose="020B0604020202020204" pitchFamily="34" charset="0"/>
            </a:endParaRPr>
          </a:p>
        </p:txBody>
      </p:sp>
      <p:sp>
        <p:nvSpPr>
          <p:cNvPr id="3" name="TextBox 2"/>
          <p:cNvSpPr txBox="1"/>
          <p:nvPr/>
        </p:nvSpPr>
        <p:spPr>
          <a:xfrm>
            <a:off x="304800" y="76200"/>
            <a:ext cx="5945148" cy="707886"/>
          </a:xfrm>
          <a:prstGeom prst="rect">
            <a:avLst/>
          </a:prstGeom>
          <a:noFill/>
        </p:spPr>
        <p:txBody>
          <a:bodyPr wrap="square" rtlCol="0">
            <a:spAutoFit/>
          </a:bodyPr>
          <a:lstStyle/>
          <a:p>
            <a:r>
              <a:rPr lang="el-GR" sz="40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ΕΓΓΡΑΦΗ</a:t>
            </a:r>
            <a:endPar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96451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65688"/>
            <a:ext cx="9887311" cy="6035112"/>
          </a:xfrm>
          <a:prstGeom prst="rect">
            <a:avLst/>
          </a:prstGeom>
        </p:spPr>
      </p:pic>
    </p:spTree>
    <p:extLst>
      <p:ext uri="{BB962C8B-B14F-4D97-AF65-F5344CB8AC3E}">
        <p14:creationId xmlns:p14="http://schemas.microsoft.com/office/powerpoint/2010/main" val="30734998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57743" y="1219200"/>
            <a:ext cx="8915400" cy="1219200"/>
          </a:xfrm>
        </p:spPr>
        <p:txBody>
          <a:bodyPr>
            <a:noAutofit/>
          </a:bodyPr>
          <a:lstStyle/>
          <a:p>
            <a:r>
              <a:rPr lang="el-GR" sz="2800" b="1" dirty="0" smtClean="0">
                <a:latin typeface="Arial" panose="020B0604020202020204" pitchFamily="34" charset="0"/>
                <a:cs typeface="Arial" panose="020B0604020202020204" pitchFamily="34" charset="0"/>
              </a:rPr>
              <a:t/>
            </a:r>
            <a:br>
              <a:rPr lang="el-GR" sz="2800" b="1" dirty="0" smtClean="0">
                <a:latin typeface="Arial" panose="020B0604020202020204" pitchFamily="34" charset="0"/>
                <a:cs typeface="Arial" panose="020B0604020202020204" pitchFamily="34" charset="0"/>
              </a:rPr>
            </a:br>
            <a:r>
              <a:rPr lang="el-GR" sz="2800" b="1" dirty="0">
                <a:latin typeface="Arial" panose="020B0604020202020204" pitchFamily="34" charset="0"/>
                <a:cs typeface="Arial" panose="020B0604020202020204" pitchFamily="34" charset="0"/>
              </a:rPr>
              <a:t/>
            </a:r>
            <a:br>
              <a:rPr lang="el-GR" sz="2800" b="1" dirty="0">
                <a:latin typeface="Arial" panose="020B0604020202020204" pitchFamily="34" charset="0"/>
                <a:cs typeface="Arial" panose="020B0604020202020204" pitchFamily="34" charset="0"/>
              </a:rPr>
            </a:br>
            <a:r>
              <a:rPr lang="el-GR" sz="2800" b="1" dirty="0" smtClean="0">
                <a:latin typeface="Arial" panose="020B0604020202020204" pitchFamily="34" charset="0"/>
                <a:cs typeface="Arial" panose="020B0604020202020204" pitchFamily="34" charset="0"/>
              </a:rPr>
              <a:t/>
            </a:r>
            <a:br>
              <a:rPr lang="el-GR" sz="2800" b="1" dirty="0" smtClean="0">
                <a:latin typeface="Arial" panose="020B0604020202020204" pitchFamily="34" charset="0"/>
                <a:cs typeface="Arial" panose="020B0604020202020204" pitchFamily="34" charset="0"/>
              </a:rPr>
            </a:br>
            <a:r>
              <a:rPr lang="el-GR" sz="2800" b="1" dirty="0" smtClean="0">
                <a:latin typeface="Arial" panose="020B0604020202020204" pitchFamily="34" charset="0"/>
                <a:cs typeface="Arial" panose="020B0604020202020204" pitchFamily="34" charset="0"/>
              </a:rPr>
              <a:t/>
            </a:r>
            <a:br>
              <a:rPr lang="el-GR" sz="2800" b="1" dirty="0" smtClean="0">
                <a:latin typeface="Arial" panose="020B0604020202020204" pitchFamily="34" charset="0"/>
                <a:cs typeface="Arial" panose="020B0604020202020204" pitchFamily="34" charset="0"/>
              </a:rPr>
            </a:br>
            <a:r>
              <a:rPr lang="el-GR" sz="2800" b="1" dirty="0">
                <a:latin typeface="Arial" panose="020B0604020202020204" pitchFamily="34" charset="0"/>
                <a:cs typeface="Arial" panose="020B0604020202020204" pitchFamily="34" charset="0"/>
              </a:rPr>
              <a:t/>
            </a:r>
            <a:br>
              <a:rPr lang="el-GR" sz="2800" b="1" dirty="0">
                <a:latin typeface="Arial" panose="020B0604020202020204" pitchFamily="34" charset="0"/>
                <a:cs typeface="Arial" panose="020B0604020202020204" pitchFamily="34" charset="0"/>
              </a:rPr>
            </a:br>
            <a:r>
              <a:rPr lang="el-GR" sz="2800" b="1" dirty="0" smtClean="0">
                <a:latin typeface="Arial" panose="020B0604020202020204" pitchFamily="34" charset="0"/>
                <a:cs typeface="Arial" panose="020B0604020202020204" pitchFamily="34" charset="0"/>
              </a:rPr>
              <a:t/>
            </a:r>
            <a:br>
              <a:rPr lang="el-GR" sz="2800" b="1" dirty="0" smtClean="0">
                <a:latin typeface="Arial" panose="020B0604020202020204" pitchFamily="34" charset="0"/>
                <a:cs typeface="Arial" panose="020B0604020202020204" pitchFamily="34" charset="0"/>
              </a:rPr>
            </a:br>
            <a:r>
              <a:rPr lang="el-GR" sz="2800" b="1" dirty="0">
                <a:latin typeface="Arial" panose="020B0604020202020204" pitchFamily="34" charset="0"/>
                <a:cs typeface="Arial" panose="020B0604020202020204" pitchFamily="34" charset="0"/>
              </a:rPr>
              <a:t/>
            </a:r>
            <a:br>
              <a:rPr lang="el-GR" sz="2800" b="1" dirty="0">
                <a:latin typeface="Arial" panose="020B0604020202020204" pitchFamily="34" charset="0"/>
                <a:cs typeface="Arial" panose="020B0604020202020204" pitchFamily="34" charset="0"/>
              </a:rPr>
            </a:br>
            <a:r>
              <a:rPr lang="el-GR" sz="2400" b="1" dirty="0">
                <a:latin typeface="Arial" panose="020B0604020202020204" pitchFamily="34" charset="0"/>
                <a:cs typeface="Arial" panose="020B0604020202020204" pitchFamily="34" charset="0"/>
              </a:rPr>
              <a:t>Όταν ενεργοποιήσετε τον λογαριασμό σας μέσω </a:t>
            </a:r>
            <a:r>
              <a:rPr lang="el-GR" sz="2400" b="1" dirty="0" smtClean="0">
                <a:latin typeface="Arial" panose="020B0604020202020204" pitchFamily="34" charset="0"/>
                <a:cs typeface="Arial" panose="020B0604020202020204" pitchFamily="34" charset="0"/>
              </a:rPr>
              <a:t>του </a:t>
            </a:r>
            <a:r>
              <a:rPr lang="en-GB" sz="2400" b="1" dirty="0" smtClean="0">
                <a:latin typeface="Arial" panose="020B0604020202020204" pitchFamily="34" charset="0"/>
                <a:cs typeface="Arial" panose="020B0604020202020204" pitchFamily="34" charset="0"/>
              </a:rPr>
              <a:t>email </a:t>
            </a:r>
            <a:r>
              <a:rPr lang="el-GR" sz="2400" b="1" dirty="0">
                <a:latin typeface="Arial" panose="020B0604020202020204" pitchFamily="34" charset="0"/>
                <a:cs typeface="Arial" panose="020B0604020202020204" pitchFamily="34" charset="0"/>
              </a:rPr>
              <a:t>που θα σας αποσταλεί, θα μπορέσετε να επιλέξετε τους τομείς ενδιαφέροντος σας.</a:t>
            </a:r>
            <a:r>
              <a:rPr lang="el-GR" sz="2800" b="1" dirty="0">
                <a:latin typeface="Arial" panose="020B0604020202020204" pitchFamily="34" charset="0"/>
                <a:cs typeface="Arial" panose="020B0604020202020204" pitchFamily="34" charset="0"/>
              </a:rPr>
              <a:t/>
            </a:r>
            <a:br>
              <a:rPr lang="el-GR" sz="2800" b="1" dirty="0">
                <a:latin typeface="Arial" panose="020B0604020202020204" pitchFamily="34" charset="0"/>
                <a:cs typeface="Arial" panose="020B0604020202020204" pitchFamily="34" charset="0"/>
              </a:rPr>
            </a:br>
            <a:endParaRPr lang="en-US" sz="2800" b="1" dirty="0">
              <a:latin typeface="Arial" panose="020B0604020202020204" pitchFamily="34" charset="0"/>
              <a:cs typeface="Arial" panose="020B0604020202020204" pitchFamily="34" charset="0"/>
            </a:endParaRPr>
          </a:p>
        </p:txBody>
      </p:sp>
      <p:pic>
        <p:nvPicPr>
          <p:cNvPr id="4" name="Picture 3" descr="Screen Clipping"/>
          <p:cNvPicPr>
            <a:picLocks noChangeAspect="1"/>
          </p:cNvPicPr>
          <p:nvPr/>
        </p:nvPicPr>
        <p:blipFill rotWithShape="1">
          <a:blip r:embed="rId2">
            <a:extLst>
              <a:ext uri="{28A0092B-C50C-407E-A947-70E740481C1C}">
                <a14:useLocalDpi xmlns:a14="http://schemas.microsoft.com/office/drawing/2010/main" val="0"/>
              </a:ext>
            </a:extLst>
          </a:blip>
          <a:srcRect t="4391"/>
          <a:stretch/>
        </p:blipFill>
        <p:spPr>
          <a:xfrm>
            <a:off x="457200" y="2133600"/>
            <a:ext cx="9067800" cy="4650374"/>
          </a:xfrm>
          <a:prstGeom prst="rect">
            <a:avLst/>
          </a:prstGeom>
        </p:spPr>
      </p:pic>
      <p:sp>
        <p:nvSpPr>
          <p:cNvPr id="5" name="Title 2"/>
          <p:cNvSpPr txBox="1">
            <a:spLocks/>
          </p:cNvSpPr>
          <p:nvPr/>
        </p:nvSpPr>
        <p:spPr>
          <a:xfrm>
            <a:off x="304800" y="304800"/>
            <a:ext cx="8839200" cy="613573"/>
          </a:xfrm>
          <a:prstGeom prst="rect">
            <a:avLst/>
          </a:prstGeom>
        </p:spPr>
        <p:txBody>
          <a:bodyPr>
            <a:noAutofit/>
          </a:bodyPr>
          <a:lstStyle>
            <a:lvl1pPr algn="l" defTabSz="914400" rtl="0" eaLnBrk="1" latinLnBrk="0" hangingPunct="1">
              <a:lnSpc>
                <a:spcPct val="90000"/>
              </a:lnSpc>
              <a:spcBef>
                <a:spcPct val="0"/>
              </a:spcBef>
              <a:buNone/>
              <a:defRPr sz="3200" kern="1200" spc="100" baseline="0">
                <a:solidFill>
                  <a:schemeClr val="bg1"/>
                </a:solidFill>
                <a:latin typeface="Calibri" panose="020F0502020204030204" pitchFamily="34" charset="0"/>
                <a:ea typeface="+mj-ea"/>
                <a:cs typeface="+mj-cs"/>
              </a:defRPr>
            </a:lvl1pPr>
          </a:lstStyle>
          <a:p>
            <a:r>
              <a:rPr lang="el-GR"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Διαδικτυακή Υπηρεσία «Ενημέρωσέ με»</a:t>
            </a:r>
            <a:endParaRPr lang="en-US"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18490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400"/>
            <a:ext cx="8915400" cy="1143000"/>
          </a:xfrm>
        </p:spPr>
        <p:txBody>
          <a:bodyPr>
            <a:normAutofit fontScale="90000"/>
          </a:bodyPr>
          <a:lstStyle/>
          <a:p>
            <a:r>
              <a:rPr lang="el-GR" sz="2800" dirty="0"/>
              <a:t>Ο κάθε χρήστης λαμβάνει στο ηλεκτρονικό </a:t>
            </a:r>
            <a:r>
              <a:rPr lang="el-GR" sz="2800" dirty="0" smtClean="0"/>
              <a:t>ταχυδρομείο του </a:t>
            </a:r>
            <a:r>
              <a:rPr lang="el-GR" sz="2800" dirty="0"/>
              <a:t>ειδοποίηση όταν υπάρχει νεότερη ενημέρωση πάνω </a:t>
            </a:r>
            <a:r>
              <a:rPr lang="el-GR" sz="2800" dirty="0" smtClean="0"/>
              <a:t>στα θέματα, για τα οποία </a:t>
            </a:r>
            <a:r>
              <a:rPr lang="el-GR" sz="2800" dirty="0"/>
              <a:t>έχει επιδείξει ενδιαφέρον.</a:t>
            </a:r>
            <a:endParaRPr lang="en-US" sz="28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800" y="990600"/>
            <a:ext cx="6781800" cy="4196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2"/>
          <p:cNvSpPr txBox="1">
            <a:spLocks/>
          </p:cNvSpPr>
          <p:nvPr/>
        </p:nvSpPr>
        <p:spPr>
          <a:xfrm>
            <a:off x="228600" y="148427"/>
            <a:ext cx="8839200" cy="61357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kern="1200" spc="100" baseline="0">
                <a:solidFill>
                  <a:schemeClr val="bg1">
                    <a:lumMod val="85000"/>
                    <a:lumOff val="15000"/>
                  </a:schemeClr>
                </a:solidFill>
                <a:effectLst>
                  <a:outerShdw blurRad="38100" dist="38100" dir="2700000" algn="tl">
                    <a:srgbClr val="000000">
                      <a:alpha val="43137"/>
                    </a:srgbClr>
                  </a:outerShdw>
                </a:effectLst>
                <a:latin typeface="Calibri" panose="020F0502020204030204" pitchFamily="34" charset="0"/>
                <a:ea typeface="+mj-ea"/>
                <a:cs typeface="+mj-cs"/>
              </a:defRPr>
            </a:lvl1pPr>
          </a:lstStyle>
          <a:p>
            <a:r>
              <a:rPr lang="en-US" dirty="0" smtClean="0">
                <a:solidFill>
                  <a:srgbClr val="002060"/>
                </a:solidFill>
                <a:latin typeface="Arial" panose="020B0604020202020204" pitchFamily="34" charset="0"/>
                <a:cs typeface="Arial" panose="020B0604020202020204" pitchFamily="34" charset="0"/>
              </a:rPr>
              <a:t/>
            </a:r>
            <a:br>
              <a:rPr lang="en-US" dirty="0" smtClean="0">
                <a:solidFill>
                  <a:srgbClr val="002060"/>
                </a:solidFill>
                <a:latin typeface="Arial" panose="020B0604020202020204" pitchFamily="34" charset="0"/>
                <a:cs typeface="Arial" panose="020B0604020202020204" pitchFamily="34" charset="0"/>
              </a:rPr>
            </a:br>
            <a:r>
              <a:rPr lang="el-GR" dirty="0" smtClean="0">
                <a:solidFill>
                  <a:srgbClr val="002060"/>
                </a:solidFill>
                <a:latin typeface="Arial" panose="020B0604020202020204" pitchFamily="34" charset="0"/>
                <a:cs typeface="Arial" panose="020B0604020202020204" pitchFamily="34" charset="0"/>
              </a:rPr>
              <a:t>Διαδικτυακή Υπηρεσία «Ενημέρωσέ με»</a:t>
            </a:r>
            <a:endParaRPr lang="en-US"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7015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28600" y="228600"/>
            <a:ext cx="7431436" cy="1142999"/>
          </a:xfrm>
          <a:prstGeom prst="rect">
            <a:avLst/>
          </a:prstGeom>
        </p:spPr>
        <p:txBody>
          <a:bodyPr/>
          <a:lstStyle>
            <a:lvl1pPr algn="l" defTabSz="914400" rtl="0" eaLnBrk="1" latinLnBrk="0" hangingPunct="1">
              <a:lnSpc>
                <a:spcPct val="90000"/>
              </a:lnSpc>
              <a:spcBef>
                <a:spcPct val="0"/>
              </a:spcBef>
              <a:buNone/>
              <a:defRPr sz="3200" kern="1200" spc="100" baseline="0">
                <a:solidFill>
                  <a:schemeClr val="bg1"/>
                </a:solidFill>
                <a:latin typeface="Calibri" panose="020F0502020204030204" pitchFamily="34" charset="0"/>
                <a:ea typeface="+mj-ea"/>
                <a:cs typeface="+mj-cs"/>
              </a:defRPr>
            </a:lvl1pPr>
          </a:lstStyle>
          <a:p>
            <a:r>
              <a:rPr lang="el-GR" sz="36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Φορολογικά</a:t>
            </a:r>
            <a:r>
              <a:rPr lang="en-US" sz="3600" dirty="0" smtClean="0">
                <a:solidFill>
                  <a:srgbClr val="002060"/>
                </a:solidFill>
                <a:latin typeface="Arial" panose="020B0604020202020204" pitchFamily="34" charset="0"/>
                <a:cs typeface="Arial" panose="020B0604020202020204" pitchFamily="34" charset="0"/>
              </a:rPr>
              <a:t/>
            </a:r>
            <a:br>
              <a:rPr lang="en-US" sz="3600" dirty="0" smtClean="0">
                <a:solidFill>
                  <a:srgbClr val="002060"/>
                </a:solidFill>
                <a:latin typeface="Arial" panose="020B0604020202020204" pitchFamily="34" charset="0"/>
                <a:cs typeface="Arial" panose="020B0604020202020204" pitchFamily="34" charset="0"/>
              </a:rPr>
            </a:br>
            <a:endParaRPr lang="en-US" sz="3600" dirty="0">
              <a:solidFill>
                <a:srgbClr val="002060"/>
              </a:solidFill>
              <a:latin typeface="Arial" panose="020B0604020202020204" pitchFamily="34" charset="0"/>
              <a:cs typeface="Arial" panose="020B0604020202020204"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143000"/>
            <a:ext cx="7010400" cy="549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79129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457200"/>
            <a:ext cx="5315918" cy="762000"/>
          </a:xfrm>
        </p:spPr>
        <p:txBody>
          <a:bodyPr>
            <a:normAutofit fontScale="90000"/>
          </a:bodyPr>
          <a:lstStyle/>
          <a:p>
            <a:r>
              <a:rPr lang="en-GB" u="sng" dirty="0" smtClean="0"/>
              <a:t/>
            </a:r>
            <a:br>
              <a:rPr lang="en-GB" u="sng" dirty="0" smtClean="0"/>
            </a:br>
            <a:r>
              <a:rPr lang="en-GB" u="sng" dirty="0"/>
              <a:t/>
            </a:r>
            <a:br>
              <a:rPr lang="en-GB" u="sng" dirty="0"/>
            </a:br>
            <a:r>
              <a:rPr lang="en-GB" u="sng" dirty="0" smtClean="0"/>
              <a:t/>
            </a:r>
            <a:br>
              <a:rPr lang="en-GB" u="sng" dirty="0" smtClean="0"/>
            </a:br>
            <a:r>
              <a:rPr lang="en-GB" u="sng" dirty="0"/>
              <a:t/>
            </a:r>
            <a:br>
              <a:rPr lang="en-GB" u="sng" dirty="0"/>
            </a:br>
            <a:r>
              <a:rPr lang="en-GB" u="sng" dirty="0" smtClean="0"/>
              <a:t/>
            </a:r>
            <a:br>
              <a:rPr lang="en-GB" u="sng" dirty="0" smtClean="0"/>
            </a:br>
            <a:r>
              <a:rPr lang="el-GR" sz="4000" dirty="0" smtClean="0">
                <a:solidFill>
                  <a:srgbClr val="002060"/>
                </a:solidFill>
                <a:latin typeface="Arial" panose="020B0604020202020204" pitchFamily="34" charset="0"/>
                <a:cs typeface="Arial" panose="020B0604020202020204" pitchFamily="34" charset="0"/>
              </a:rPr>
              <a:t>Υπηρεσία </a:t>
            </a:r>
            <a:r>
              <a:rPr lang="en-US" sz="4000" dirty="0">
                <a:solidFill>
                  <a:srgbClr val="002060"/>
                </a:solidFill>
                <a:latin typeface="Arial" panose="020B0604020202020204" pitchFamily="34" charset="0"/>
                <a:cs typeface="Arial" panose="020B0604020202020204" pitchFamily="34" charset="0"/>
              </a:rPr>
              <a:t>TAXISnet</a:t>
            </a:r>
            <a:r>
              <a:rPr lang="en-US" dirty="0"/>
              <a:t/>
            </a:r>
            <a:br>
              <a:rPr lang="en-US" dirty="0"/>
            </a:br>
            <a:endParaRPr lang="en-US" dirty="0"/>
          </a:p>
        </p:txBody>
      </p:sp>
      <p:sp>
        <p:nvSpPr>
          <p:cNvPr id="4" name="Content Placeholder 3"/>
          <p:cNvSpPr>
            <a:spLocks noGrp="1"/>
          </p:cNvSpPr>
          <p:nvPr>
            <p:ph idx="1"/>
          </p:nvPr>
        </p:nvSpPr>
        <p:spPr>
          <a:xfrm>
            <a:off x="457200" y="1219200"/>
            <a:ext cx="8991600" cy="5029199"/>
          </a:xfrm>
        </p:spPr>
        <p:txBody>
          <a:bodyPr>
            <a:normAutofit/>
          </a:bodyPr>
          <a:lstStyle/>
          <a:p>
            <a:pPr marL="0" indent="0">
              <a:buNone/>
            </a:pPr>
            <a:r>
              <a:rPr lang="el-GR" sz="2200" dirty="0" smtClean="0">
                <a:latin typeface="Arial" panose="020B0604020202020204" pitchFamily="34" charset="0"/>
                <a:cs typeface="Arial" panose="020B0604020202020204" pitchFamily="34" charset="0"/>
              </a:rPr>
              <a:t>Το </a:t>
            </a:r>
            <a:r>
              <a:rPr lang="en-US" sz="2200" dirty="0">
                <a:latin typeface="Arial" panose="020B0604020202020204" pitchFamily="34" charset="0"/>
                <a:cs typeface="Arial" panose="020B0604020202020204" pitchFamily="34" charset="0"/>
              </a:rPr>
              <a:t>TAXISnet</a:t>
            </a:r>
            <a:r>
              <a:rPr lang="el-GR" sz="2200" dirty="0">
                <a:latin typeface="Arial" panose="020B0604020202020204" pitchFamily="34" charset="0"/>
                <a:cs typeface="Arial" panose="020B0604020202020204" pitchFamily="34" charset="0"/>
              </a:rPr>
              <a:t> είναι η υπηρεσία ηλεκτρονικής υποβολής δηλώσεων εισοδήματος στο Τμήμα Φορολογίας.</a:t>
            </a:r>
            <a:endParaRPr lang="en-US" sz="2200" dirty="0">
              <a:latin typeface="Arial" panose="020B0604020202020204" pitchFamily="34" charset="0"/>
              <a:cs typeface="Arial" panose="020B0604020202020204" pitchFamily="34" charset="0"/>
            </a:endParaRPr>
          </a:p>
          <a:p>
            <a:pPr marL="0" indent="0">
              <a:buNone/>
            </a:pPr>
            <a:r>
              <a:rPr lang="el-GR" sz="2200" dirty="0">
                <a:latin typeface="Arial" panose="020B0604020202020204" pitchFamily="34" charset="0"/>
                <a:cs typeface="Arial" panose="020B0604020202020204" pitchFamily="34" charset="0"/>
              </a:rPr>
              <a:t>Σήμερα υποβάλλονται ηλεκτρονικά οι ακόλουθες δηλώσεις:</a:t>
            </a:r>
            <a:endParaRPr lang="en-US" sz="2200" dirty="0">
              <a:latin typeface="Arial" panose="020B0604020202020204" pitchFamily="34" charset="0"/>
              <a:cs typeface="Arial" panose="020B0604020202020204" pitchFamily="34" charset="0"/>
            </a:endParaRPr>
          </a:p>
          <a:p>
            <a:r>
              <a:rPr lang="en-US" sz="2200" b="1" dirty="0">
                <a:latin typeface="Arial" panose="020B0604020202020204" pitchFamily="34" charset="0"/>
                <a:cs typeface="Arial" panose="020B0604020202020204" pitchFamily="34" charset="0"/>
              </a:rPr>
              <a:t>TAXISnet – </a:t>
            </a:r>
            <a:r>
              <a:rPr lang="el-GR" sz="2200" b="1" dirty="0">
                <a:latin typeface="Arial" panose="020B0604020202020204" pitchFamily="34" charset="0"/>
                <a:cs typeface="Arial" panose="020B0604020202020204" pitchFamily="34" charset="0"/>
              </a:rPr>
              <a:t>Άμεση Φορολογία</a:t>
            </a:r>
            <a:endParaRPr lang="en-US" sz="2200" dirty="0">
              <a:latin typeface="Arial" panose="020B0604020202020204" pitchFamily="34" charset="0"/>
              <a:cs typeface="Arial" panose="020B0604020202020204" pitchFamily="34" charset="0"/>
            </a:endParaRPr>
          </a:p>
          <a:p>
            <a:pPr lvl="1">
              <a:buFont typeface="Wingdings" pitchFamily="2" charset="2"/>
              <a:buChar char="ü"/>
            </a:pPr>
            <a:r>
              <a:rPr lang="el-GR" sz="2100" dirty="0">
                <a:latin typeface="Arial" panose="020B0604020202020204" pitchFamily="34" charset="0"/>
                <a:cs typeface="Arial" panose="020B0604020202020204" pitchFamily="34" charset="0"/>
              </a:rPr>
              <a:t>Δήλωση Μισθωτού – Τ.Φ.1. Υποχρεωτική η ηλεκτρονική υποβολή από το Φορολογικό έτος 2017.</a:t>
            </a:r>
            <a:endParaRPr lang="en-US" sz="2100" dirty="0">
              <a:latin typeface="Arial" panose="020B0604020202020204" pitchFamily="34" charset="0"/>
              <a:cs typeface="Arial" panose="020B0604020202020204" pitchFamily="34" charset="0"/>
            </a:endParaRPr>
          </a:p>
          <a:p>
            <a:pPr lvl="1">
              <a:buFont typeface="Wingdings" pitchFamily="2" charset="2"/>
              <a:buChar char="ü"/>
            </a:pPr>
            <a:r>
              <a:rPr lang="el-GR" sz="2100" dirty="0">
                <a:latin typeface="Arial" panose="020B0604020202020204" pitchFamily="34" charset="0"/>
                <a:cs typeface="Arial" panose="020B0604020202020204" pitchFamily="34" charset="0"/>
              </a:rPr>
              <a:t>Δήλωση  Εταιρείας – Τ.Φ.4</a:t>
            </a:r>
            <a:endParaRPr lang="en-US" sz="2100" dirty="0">
              <a:latin typeface="Arial" panose="020B0604020202020204" pitchFamily="34" charset="0"/>
              <a:cs typeface="Arial" panose="020B0604020202020204" pitchFamily="34" charset="0"/>
            </a:endParaRPr>
          </a:p>
          <a:p>
            <a:pPr lvl="1">
              <a:buFont typeface="Wingdings" pitchFamily="2" charset="2"/>
              <a:buChar char="ü"/>
            </a:pPr>
            <a:r>
              <a:rPr lang="el-GR" sz="2100" dirty="0">
                <a:latin typeface="Arial" panose="020B0604020202020204" pitchFamily="34" charset="0"/>
                <a:cs typeface="Arial" panose="020B0604020202020204" pitchFamily="34" charset="0"/>
              </a:rPr>
              <a:t>Δήλωση  Αυτοτελώς Εργαζόμενου - Τ.Φ.1 αυτ, ΤΦ.1 ΛΟΓ.</a:t>
            </a:r>
            <a:endParaRPr lang="en-US" sz="2100" dirty="0">
              <a:latin typeface="Arial" panose="020B0604020202020204" pitchFamily="34" charset="0"/>
              <a:cs typeface="Arial" panose="020B0604020202020204" pitchFamily="34" charset="0"/>
            </a:endParaRPr>
          </a:p>
          <a:p>
            <a:pPr lvl="1">
              <a:buFont typeface="Wingdings" pitchFamily="2" charset="2"/>
              <a:buChar char="ü"/>
            </a:pPr>
            <a:r>
              <a:rPr lang="el-GR" sz="2100" dirty="0">
                <a:latin typeface="Arial" panose="020B0604020202020204" pitchFamily="34" charset="0"/>
                <a:cs typeface="Arial" panose="020B0604020202020204" pitchFamily="34" charset="0"/>
              </a:rPr>
              <a:t>Δήλωση Εργοδότη Τ.Φ.7</a:t>
            </a:r>
            <a:endParaRPr lang="en-US" sz="2100" dirty="0">
              <a:latin typeface="Arial" panose="020B0604020202020204" pitchFamily="34" charset="0"/>
              <a:cs typeface="Arial" panose="020B0604020202020204" pitchFamily="34" charset="0"/>
            </a:endParaRPr>
          </a:p>
          <a:p>
            <a:pPr lvl="1">
              <a:buFont typeface="Wingdings" pitchFamily="2" charset="2"/>
              <a:buChar char="ü"/>
            </a:pPr>
            <a:r>
              <a:rPr lang="el-GR" sz="2100" dirty="0">
                <a:latin typeface="Arial" panose="020B0604020202020204" pitchFamily="34" charset="0"/>
                <a:cs typeface="Arial" panose="020B0604020202020204" pitchFamily="34" charset="0"/>
              </a:rPr>
              <a:t>Κατάσταση Παρακρατήσεων Έκτακτης Αμυντικής Εισφοράς επί ενοικίων Τ.Φ.614</a:t>
            </a:r>
            <a:endParaRPr lang="en-US" sz="21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9633926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95401"/>
            <a:ext cx="8153400" cy="4724400"/>
          </a:xfrm>
        </p:spPr>
        <p:txBody>
          <a:bodyPr>
            <a:normAutofit/>
          </a:bodyPr>
          <a:lstStyle/>
          <a:p>
            <a:r>
              <a:rPr lang="en-US" b="1" dirty="0">
                <a:latin typeface="Arial" panose="020B0604020202020204" pitchFamily="34" charset="0"/>
                <a:cs typeface="Arial" panose="020B0604020202020204" pitchFamily="34" charset="0"/>
              </a:rPr>
              <a:t>TAXISnet – Έμμεση Φορολογία</a:t>
            </a:r>
            <a:endParaRPr lang="en-US" dirty="0">
              <a:latin typeface="Arial" panose="020B0604020202020204" pitchFamily="34" charset="0"/>
              <a:cs typeface="Arial" panose="020B0604020202020204" pitchFamily="34" charset="0"/>
            </a:endParaRPr>
          </a:p>
          <a:p>
            <a:pPr lvl="1">
              <a:buFont typeface="Wingdings" pitchFamily="2" charset="2"/>
              <a:buChar char="ü"/>
            </a:pPr>
            <a:r>
              <a:rPr lang="el-GR" sz="2400" dirty="0">
                <a:latin typeface="Arial" panose="020B0604020202020204" pitchFamily="34" charset="0"/>
                <a:cs typeface="Arial" panose="020B0604020202020204" pitchFamily="34" charset="0"/>
              </a:rPr>
              <a:t>Φορολογική Δήλωση Φ.Π.Α. 1004</a:t>
            </a:r>
            <a:endParaRPr lang="en-US" sz="2400" dirty="0">
              <a:latin typeface="Arial" panose="020B0604020202020204" pitchFamily="34" charset="0"/>
              <a:cs typeface="Arial" panose="020B0604020202020204" pitchFamily="34" charset="0"/>
            </a:endParaRPr>
          </a:p>
          <a:p>
            <a:pPr lvl="1">
              <a:buFont typeface="Wingdings" pitchFamily="2" charset="2"/>
              <a:buChar char="ü"/>
            </a:pPr>
            <a:r>
              <a:rPr lang="el-GR" sz="2400" dirty="0">
                <a:latin typeface="Arial" panose="020B0604020202020204" pitchFamily="34" charset="0"/>
                <a:cs typeface="Arial" panose="020B0604020202020204" pitchFamily="34" charset="0"/>
              </a:rPr>
              <a:t>Ανακεφαλαιωτικός Πινάκας VIES</a:t>
            </a:r>
            <a:endParaRPr lang="en-US" sz="2400" dirty="0">
              <a:latin typeface="Arial" panose="020B0604020202020204" pitchFamily="34" charset="0"/>
              <a:cs typeface="Arial" panose="020B0604020202020204" pitchFamily="34" charset="0"/>
            </a:endParaRPr>
          </a:p>
          <a:p>
            <a:pPr lvl="1">
              <a:buFont typeface="Wingdings" pitchFamily="2" charset="2"/>
              <a:buChar char="ü"/>
            </a:pPr>
            <a:r>
              <a:rPr lang="el-GR" sz="2400" dirty="0">
                <a:latin typeface="Arial" panose="020B0604020202020204" pitchFamily="34" charset="0"/>
                <a:cs typeface="Arial" panose="020B0604020202020204" pitchFamily="34" charset="0"/>
              </a:rPr>
              <a:t>Δήλωσης Intrastat Αφίξεων</a:t>
            </a:r>
            <a:endParaRPr lang="en-US" sz="2400" dirty="0">
              <a:latin typeface="Arial" panose="020B0604020202020204" pitchFamily="34" charset="0"/>
              <a:cs typeface="Arial" panose="020B0604020202020204" pitchFamily="34" charset="0"/>
            </a:endParaRPr>
          </a:p>
          <a:p>
            <a:pPr lvl="1">
              <a:buFont typeface="Wingdings" pitchFamily="2" charset="2"/>
              <a:buChar char="ü"/>
            </a:pPr>
            <a:r>
              <a:rPr lang="el-GR" sz="2400" dirty="0">
                <a:latin typeface="Arial" panose="020B0604020202020204" pitchFamily="34" charset="0"/>
                <a:cs typeface="Arial" panose="020B0604020202020204" pitchFamily="34" charset="0"/>
              </a:rPr>
              <a:t> Δήλωσης Intrastat Αποστολών</a:t>
            </a:r>
            <a:endParaRPr lang="en-US" sz="2400" dirty="0">
              <a:latin typeface="Arial" panose="020B0604020202020204" pitchFamily="34" charset="0"/>
              <a:cs typeface="Arial" panose="020B0604020202020204" pitchFamily="34" charset="0"/>
            </a:endParaRPr>
          </a:p>
          <a:p>
            <a:pPr lvl="1">
              <a:buFont typeface="Wingdings" pitchFamily="2" charset="2"/>
              <a:buChar char="ü"/>
            </a:pPr>
            <a:r>
              <a:rPr lang="el-GR" sz="2400" dirty="0">
                <a:latin typeface="Arial" panose="020B0604020202020204" pitchFamily="34" charset="0"/>
                <a:cs typeface="Arial" panose="020B0604020202020204" pitchFamily="34" charset="0"/>
              </a:rPr>
              <a:t> Αίτηση για καταβολή Πιστωτικού Υπολοίπου (έντυπο Φ.Π.Α. 4Β) </a:t>
            </a:r>
            <a:endParaRPr lang="en-US" sz="2400" dirty="0">
              <a:latin typeface="Arial" panose="020B0604020202020204" pitchFamily="34" charset="0"/>
              <a:cs typeface="Arial" panose="020B0604020202020204" pitchFamily="34" charset="0"/>
            </a:endParaRPr>
          </a:p>
        </p:txBody>
      </p:sp>
      <p:sp>
        <p:nvSpPr>
          <p:cNvPr id="4" name="Title 2"/>
          <p:cNvSpPr>
            <a:spLocks noGrp="1"/>
          </p:cNvSpPr>
          <p:nvPr>
            <p:ph type="title"/>
          </p:nvPr>
        </p:nvSpPr>
        <p:spPr>
          <a:xfrm>
            <a:off x="304800" y="457200"/>
            <a:ext cx="5315918" cy="762000"/>
          </a:xfrm>
        </p:spPr>
        <p:txBody>
          <a:bodyPr>
            <a:normAutofit fontScale="90000"/>
          </a:bodyPr>
          <a:lstStyle/>
          <a:p>
            <a:r>
              <a:rPr lang="en-GB" u="sng" dirty="0" smtClean="0"/>
              <a:t/>
            </a:r>
            <a:br>
              <a:rPr lang="en-GB" u="sng" dirty="0" smtClean="0"/>
            </a:br>
            <a:r>
              <a:rPr lang="en-GB" u="sng" dirty="0"/>
              <a:t/>
            </a:r>
            <a:br>
              <a:rPr lang="en-GB" u="sng" dirty="0"/>
            </a:br>
            <a:r>
              <a:rPr lang="en-GB" u="sng" dirty="0" smtClean="0"/>
              <a:t/>
            </a:r>
            <a:br>
              <a:rPr lang="en-GB" u="sng" dirty="0" smtClean="0"/>
            </a:br>
            <a:r>
              <a:rPr lang="en-GB" u="sng" dirty="0"/>
              <a:t/>
            </a:r>
            <a:br>
              <a:rPr lang="en-GB" u="sng" dirty="0"/>
            </a:br>
            <a:r>
              <a:rPr lang="en-GB" u="sng" dirty="0" smtClean="0"/>
              <a:t/>
            </a:r>
            <a:br>
              <a:rPr lang="en-GB" u="sng" dirty="0" smtClean="0"/>
            </a:br>
            <a:r>
              <a:rPr lang="el-GR" sz="4000" dirty="0" smtClean="0">
                <a:solidFill>
                  <a:srgbClr val="002060"/>
                </a:solidFill>
                <a:latin typeface="Arial" panose="020B0604020202020204" pitchFamily="34" charset="0"/>
                <a:cs typeface="Arial" panose="020B0604020202020204" pitchFamily="34" charset="0"/>
              </a:rPr>
              <a:t>Υπηρεσία </a:t>
            </a:r>
            <a:r>
              <a:rPr lang="en-US" sz="4000" dirty="0">
                <a:solidFill>
                  <a:srgbClr val="002060"/>
                </a:solidFill>
                <a:latin typeface="Arial" panose="020B0604020202020204" pitchFamily="34" charset="0"/>
                <a:cs typeface="Arial" panose="020B0604020202020204" pitchFamily="34" charset="0"/>
              </a:rPr>
              <a:t>TAXISnet</a:t>
            </a:r>
            <a:r>
              <a:rPr lang="en-US" dirty="0"/>
              <a:t/>
            </a:r>
            <a:br>
              <a:rPr lang="en-US" dirty="0"/>
            </a:br>
            <a:endParaRPr lang="en-US" dirty="0"/>
          </a:p>
        </p:txBody>
      </p:sp>
    </p:spTree>
    <p:extLst>
      <p:ext uri="{BB962C8B-B14F-4D97-AF65-F5344CB8AC3E}">
        <p14:creationId xmlns:p14="http://schemas.microsoft.com/office/powerpoint/2010/main" val="318635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7431436" cy="1142999"/>
          </a:xfrm>
        </p:spPr>
        <p:txBody>
          <a:bodyPr/>
          <a:lstStyle/>
          <a:p>
            <a:pPr lvl="0"/>
            <a:r>
              <a:rPr lang="el-GR" dirty="0">
                <a:solidFill>
                  <a:srgbClr val="002060"/>
                </a:solidFill>
                <a:latin typeface="Arial" panose="020B0604020202020204" pitchFamily="34" charset="0"/>
                <a:cs typeface="Arial" panose="020B0604020202020204" pitchFamily="34" charset="0"/>
              </a:rPr>
              <a:t>ΕΓΓΡΑΦΗ ΣΤΟ ΣΥΣΤΗΜΑ </a:t>
            </a:r>
            <a:r>
              <a:rPr lang="en-US" dirty="0">
                <a:solidFill>
                  <a:srgbClr val="002060"/>
                </a:solidFill>
                <a:latin typeface="Arial" panose="020B0604020202020204" pitchFamily="34" charset="0"/>
                <a:cs typeface="Arial" panose="020B0604020202020204" pitchFamily="34" charset="0"/>
              </a:rPr>
              <a:t>TAXISnet</a:t>
            </a:r>
            <a:br>
              <a:rPr lang="en-US" dirty="0">
                <a:solidFill>
                  <a:srgbClr val="002060"/>
                </a:solidFill>
                <a:latin typeface="Arial" panose="020B0604020202020204" pitchFamily="34" charset="0"/>
                <a:cs typeface="Arial" panose="020B0604020202020204" pitchFamily="34" charset="0"/>
              </a:rPr>
            </a:br>
            <a:endParaRPr lang="en-US" dirty="0">
              <a:solidFill>
                <a:srgbClr val="00206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066800" y="1524000"/>
            <a:ext cx="7423626" cy="4114801"/>
          </a:xfrm>
        </p:spPr>
        <p:txBody>
          <a:bodyPr/>
          <a:lstStyle/>
          <a:p>
            <a:pPr marL="0" indent="0">
              <a:buNone/>
            </a:pPr>
            <a:r>
              <a:rPr lang="el-GR" sz="2200" dirty="0">
                <a:latin typeface="Arial" panose="020B0604020202020204" pitchFamily="34" charset="0"/>
                <a:cs typeface="Arial" panose="020B0604020202020204" pitchFamily="34" charset="0"/>
              </a:rPr>
              <a:t>H Υπηρεσία TAXISnet αποτελείται από δυο ξεχωριστά συστήματα για τα οποία απαιτείται διαφορετική εγγραφή:</a:t>
            </a:r>
            <a:endParaRPr lang="en-US" sz="2200" dirty="0">
              <a:latin typeface="Arial" panose="020B0604020202020204" pitchFamily="34" charset="0"/>
              <a:cs typeface="Arial" panose="020B0604020202020204" pitchFamily="34" charset="0"/>
            </a:endParaRPr>
          </a:p>
          <a:p>
            <a:pPr lvl="0"/>
            <a:r>
              <a:rPr lang="el-GR" sz="2200" b="1" u="sng" dirty="0">
                <a:latin typeface="Arial" panose="020B0604020202020204" pitchFamily="34" charset="0"/>
                <a:cs typeface="Arial" panose="020B0604020202020204" pitchFamily="34" charset="0"/>
                <a:hlinkClick r:id="rId2"/>
              </a:rPr>
              <a:t>Εγγραφή στο TAXISnet για σκοπούς Φόρου Εισοδήματος/Άμυνας</a:t>
            </a:r>
            <a:endParaRPr lang="en-US" sz="2200" dirty="0">
              <a:latin typeface="Arial" panose="020B0604020202020204" pitchFamily="34" charset="0"/>
              <a:cs typeface="Arial" panose="020B0604020202020204" pitchFamily="34" charset="0"/>
            </a:endParaRPr>
          </a:p>
          <a:p>
            <a:pPr lvl="0"/>
            <a:r>
              <a:rPr lang="el-GR" sz="2200" b="1" u="sng" dirty="0">
                <a:latin typeface="Arial" panose="020B0604020202020204" pitchFamily="34" charset="0"/>
                <a:cs typeface="Arial" panose="020B0604020202020204" pitchFamily="34" charset="0"/>
                <a:hlinkClick r:id="rId3"/>
              </a:rPr>
              <a:t>Εγγραφή στο TAXISnet για σκοπούς ΦΠΑ/INTRASTAT/VIES</a:t>
            </a:r>
            <a:endParaRPr lang="en-US" sz="2200" dirty="0">
              <a:latin typeface="Arial" panose="020B0604020202020204" pitchFamily="34" charset="0"/>
              <a:cs typeface="Arial" panose="020B0604020202020204" pitchFamily="34" charset="0"/>
            </a:endParaRPr>
          </a:p>
          <a:p>
            <a:endParaRPr lang="en-US" dirty="0"/>
          </a:p>
        </p:txBody>
      </p:sp>
      <p:sp>
        <p:nvSpPr>
          <p:cNvPr id="4" name="TextBox 3"/>
          <p:cNvSpPr txBox="1"/>
          <p:nvPr/>
        </p:nvSpPr>
        <p:spPr>
          <a:xfrm>
            <a:off x="1066800" y="4267200"/>
            <a:ext cx="7924800" cy="1631216"/>
          </a:xfrm>
          <a:prstGeom prst="rect">
            <a:avLst/>
          </a:prstGeom>
          <a:noFill/>
        </p:spPr>
        <p:txBody>
          <a:bodyPr wrap="square" rtlCol="0">
            <a:spAutoFit/>
          </a:bodyPr>
          <a:lstStyle/>
          <a:p>
            <a:r>
              <a:rPr lang="el-GR" sz="2000" b="1" dirty="0" smtClean="0">
                <a:solidFill>
                  <a:schemeClr val="bg1"/>
                </a:solidFill>
                <a:latin typeface="Arial" panose="020B0604020202020204" pitchFamily="34" charset="0"/>
                <a:cs typeface="Arial" panose="020B0604020202020204" pitchFamily="34" charset="0"/>
              </a:rPr>
              <a:t>Η ΑΙΤΗΣΗ ΘΑ ΠΡΕΠΕΙ ΝΑ ΥΠΟΒΛΗΘΕΙ ΗΛΕΚΤΡΟΝΙΚΑ ΜΕΣΩ ΤΗΣ ΙΣΤΟΣΕΛΙΔΑΣ   </a:t>
            </a:r>
            <a:r>
              <a:rPr lang="en-US" sz="2000" b="1" dirty="0" smtClean="0">
                <a:solidFill>
                  <a:schemeClr val="bg1"/>
                </a:solidFill>
                <a:latin typeface="Arial" panose="020B0604020202020204" pitchFamily="34" charset="0"/>
                <a:cs typeface="Arial" panose="020B0604020202020204" pitchFamily="34" charset="0"/>
                <a:hlinkClick r:id="rId4"/>
              </a:rPr>
              <a:t>https</a:t>
            </a:r>
            <a:r>
              <a:rPr lang="en-US" sz="2000" b="1" dirty="0">
                <a:solidFill>
                  <a:schemeClr val="bg1"/>
                </a:solidFill>
                <a:latin typeface="Arial" panose="020B0604020202020204" pitchFamily="34" charset="0"/>
                <a:cs typeface="Arial" panose="020B0604020202020204" pitchFamily="34" charset="0"/>
                <a:hlinkClick r:id="rId4"/>
              </a:rPr>
              <a:t>://taxisnet.mof.gov.cy</a:t>
            </a:r>
            <a:r>
              <a:rPr lang="en-US" sz="2000" b="1" dirty="0" smtClean="0">
                <a:solidFill>
                  <a:schemeClr val="bg1"/>
                </a:solidFill>
                <a:latin typeface="Arial" panose="020B0604020202020204" pitchFamily="34" charset="0"/>
                <a:cs typeface="Arial" panose="020B0604020202020204" pitchFamily="34" charset="0"/>
                <a:hlinkClick r:id="rId4"/>
              </a:rPr>
              <a:t>/</a:t>
            </a:r>
            <a:r>
              <a:rPr lang="el-GR" sz="2000" b="1" dirty="0" smtClean="0">
                <a:solidFill>
                  <a:schemeClr val="bg1"/>
                </a:solidFill>
                <a:latin typeface="Arial" panose="020B0604020202020204" pitchFamily="34" charset="0"/>
                <a:cs typeface="Arial" panose="020B0604020202020204" pitchFamily="34" charset="0"/>
              </a:rPr>
              <a:t>.</a:t>
            </a:r>
          </a:p>
          <a:p>
            <a:endParaRPr lang="el-GR" sz="2000" b="1" dirty="0" smtClean="0">
              <a:solidFill>
                <a:schemeClr val="bg1"/>
              </a:solidFill>
              <a:latin typeface="Arial" panose="020B0604020202020204" pitchFamily="34" charset="0"/>
              <a:cs typeface="Arial" panose="020B0604020202020204" pitchFamily="34" charset="0"/>
            </a:endParaRPr>
          </a:p>
          <a:p>
            <a:r>
              <a:rPr lang="el-GR" sz="2000" b="1" dirty="0" smtClean="0">
                <a:solidFill>
                  <a:schemeClr val="bg1"/>
                </a:solidFill>
                <a:latin typeface="Arial" panose="020B0604020202020204" pitchFamily="34" charset="0"/>
                <a:cs typeface="Arial" panose="020B0604020202020204" pitchFamily="34" charset="0"/>
              </a:rPr>
              <a:t>ΣΤΗ ΣΥΝΕΧΕΙΑ ΘΑ ΣΤΑΛΕΙ ΜΗΝΥΜΑ ΣΤΗΝ ΗΛΕΚΤΡΟΝΙΚΗ ΣΑΣ ΔΙΕΥΘΥΝΣΗ ΜΕ ΤΟΥΣ ΚΩΔΙΚΟΥΣ ΠΡΟΣΒΑΣΗΣ.</a:t>
            </a:r>
            <a:endParaRPr lang="en-US"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79606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9097375" cy="1142999"/>
          </a:xfrm>
        </p:spPr>
        <p:txBody>
          <a:bodyPr>
            <a:normAutofit fontScale="90000"/>
          </a:bodyPr>
          <a:lstStyle/>
          <a:p>
            <a:pPr lvl="0"/>
            <a:r>
              <a:rPr lang="en-GB" dirty="0" smtClean="0"/>
              <a:t/>
            </a:r>
            <a:br>
              <a:rPr lang="en-GB" dirty="0" smtClean="0"/>
            </a:br>
            <a:r>
              <a:rPr lang="el-GR" sz="2700" dirty="0" smtClean="0">
                <a:solidFill>
                  <a:srgbClr val="002060"/>
                </a:solidFill>
                <a:latin typeface="Arial" panose="020B0604020202020204" pitchFamily="34" charset="0"/>
                <a:cs typeface="Arial" panose="020B0604020202020204" pitchFamily="34" charset="0"/>
              </a:rPr>
              <a:t>ΒΑΣΙΚΑ </a:t>
            </a:r>
            <a:r>
              <a:rPr lang="el-GR" sz="2700" dirty="0">
                <a:solidFill>
                  <a:srgbClr val="002060"/>
                </a:solidFill>
                <a:latin typeface="Arial" panose="020B0604020202020204" pitchFamily="34" charset="0"/>
                <a:cs typeface="Arial" panose="020B0604020202020204" pitchFamily="34" charset="0"/>
              </a:rPr>
              <a:t>ΒΗΜΑΤΑ ΓΙΑ ΤΗΝ ΥΠΟΒΟΛΗ ΤΗΣ ΔΗΛΩΣΗΣ ΕΙΣΟΔΗΜΑΤΟΣ ΜΙΣΘΩΤΟΥ</a:t>
            </a:r>
            <a:r>
              <a:rPr lang="en-US" dirty="0"/>
              <a:t/>
            </a:r>
            <a:br>
              <a:rPr lang="en-US" dirty="0"/>
            </a:br>
            <a:endParaRPr lang="en-US" dirty="0"/>
          </a:p>
        </p:txBody>
      </p:sp>
      <p:sp>
        <p:nvSpPr>
          <p:cNvPr id="3" name="Content Placeholder 2"/>
          <p:cNvSpPr>
            <a:spLocks noGrp="1"/>
          </p:cNvSpPr>
          <p:nvPr>
            <p:ph idx="1"/>
          </p:nvPr>
        </p:nvSpPr>
        <p:spPr>
          <a:xfrm>
            <a:off x="228600" y="990600"/>
            <a:ext cx="9677400" cy="2057398"/>
          </a:xfrm>
        </p:spPr>
        <p:txBody>
          <a:bodyPr/>
          <a:lstStyle/>
          <a:p>
            <a:pPr lvl="0"/>
            <a:r>
              <a:rPr lang="el-GR" dirty="0">
                <a:latin typeface="Arial" panose="020B0604020202020204" pitchFamily="34" charset="0"/>
                <a:cs typeface="Arial" panose="020B0604020202020204" pitchFamily="34" charset="0"/>
              </a:rPr>
              <a:t>Σύνδεση μέσω της διεύθυνσης </a:t>
            </a:r>
            <a:r>
              <a:rPr lang="el-GR" b="1" u="sng" dirty="0">
                <a:latin typeface="Arial" panose="020B0604020202020204" pitchFamily="34" charset="0"/>
                <a:cs typeface="Arial" panose="020B0604020202020204" pitchFamily="34" charset="0"/>
                <a:hlinkClick r:id="rId2"/>
              </a:rPr>
              <a:t>https://taxisnet.mof.gov.cy</a:t>
            </a:r>
            <a:endParaRPr lang="en-US" dirty="0">
              <a:latin typeface="Arial" panose="020B0604020202020204" pitchFamily="34" charset="0"/>
              <a:cs typeface="Arial" panose="020B0604020202020204" pitchFamily="34" charset="0"/>
            </a:endParaRPr>
          </a:p>
          <a:p>
            <a:pPr lvl="0"/>
            <a:r>
              <a:rPr lang="el-GR" dirty="0">
                <a:latin typeface="Arial" panose="020B0604020202020204" pitchFamily="34" charset="0"/>
                <a:cs typeface="Arial" panose="020B0604020202020204" pitchFamily="34" charset="0"/>
              </a:rPr>
              <a:t>Πρόσβαση στο Σ</a:t>
            </a:r>
            <a:r>
              <a:rPr lang="el-GR" dirty="0" smtClean="0">
                <a:latin typeface="Arial" panose="020B0604020202020204" pitchFamily="34" charset="0"/>
                <a:cs typeface="Arial" panose="020B0604020202020204" pitchFamily="34" charset="0"/>
              </a:rPr>
              <a:t>ύστημα </a:t>
            </a:r>
            <a:r>
              <a:rPr lang="el-GR" dirty="0">
                <a:latin typeface="Arial" panose="020B0604020202020204" pitchFamily="34" charset="0"/>
                <a:cs typeface="Arial" panose="020B0604020202020204" pitchFamily="34" charset="0"/>
              </a:rPr>
              <a:t>χρησιμοποιώντας </a:t>
            </a:r>
            <a:r>
              <a:rPr lang="el-GR" dirty="0" smtClean="0">
                <a:latin typeface="Arial" panose="020B0604020202020204" pitchFamily="34" charset="0"/>
                <a:cs typeface="Arial" panose="020B0604020202020204" pitchFamily="34" charset="0"/>
              </a:rPr>
              <a:t>τον Κώδικα Πρόσβασης και το Απόρρητο Σύνθημα</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323" y="2362200"/>
            <a:ext cx="8626077"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62417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066800"/>
            <a:ext cx="9448800" cy="4038600"/>
          </a:xfrm>
        </p:spPr>
        <p:txBody>
          <a:bodyPr>
            <a:noAutofit/>
          </a:bodyPr>
          <a:lstStyle/>
          <a:p>
            <a:pPr>
              <a:lnSpc>
                <a:spcPct val="100000"/>
              </a:lnSpc>
            </a:pPr>
            <a:r>
              <a:rPr lang="el-GR" sz="3600" kern="0" spc="0" dirty="0" smtClean="0">
                <a:latin typeface="Arial" panose="020B0604020202020204" pitchFamily="34" charset="0"/>
                <a:cs typeface="Arial" panose="020B0604020202020204" pitchFamily="34" charset="0"/>
              </a:rPr>
              <a:t>Χρησιμοποιήστε </a:t>
            </a:r>
            <a:r>
              <a:rPr lang="el-GR" sz="3600" kern="0" spc="0" dirty="0">
                <a:latin typeface="Arial" panose="020B0604020202020204" pitchFamily="34" charset="0"/>
                <a:cs typeface="Arial" panose="020B0604020202020204" pitchFamily="34" charset="0"/>
              </a:rPr>
              <a:t>ΜΟΝΟ λατινικούς (αγγλικούς) χαρακτήρες </a:t>
            </a:r>
            <a:r>
              <a:rPr lang="el-GR" sz="3600" kern="0" spc="0" dirty="0" smtClean="0">
                <a:latin typeface="Arial" panose="020B0604020202020204" pitchFamily="34" charset="0"/>
                <a:cs typeface="Arial" panose="020B0604020202020204" pitchFamily="34" charset="0"/>
              </a:rPr>
              <a:t>ή/και </a:t>
            </a:r>
            <a:r>
              <a:rPr lang="el-GR" sz="3600" kern="0" spc="0" dirty="0">
                <a:latin typeface="Arial" panose="020B0604020202020204" pitchFamily="34" charset="0"/>
                <a:cs typeface="Arial" panose="020B0604020202020204" pitchFamily="34" charset="0"/>
              </a:rPr>
              <a:t>αριθμούς στην οθόνη μεταβολής του κωδικού πρόσβασης και του απόρρητου συνθήματος (pin), όχι </a:t>
            </a:r>
            <a:r>
              <a:rPr lang="el-GR" sz="3600" kern="0" spc="0" dirty="0" smtClean="0">
                <a:latin typeface="Arial" panose="020B0604020202020204" pitchFamily="34" charset="0"/>
                <a:cs typeface="Arial" panose="020B0604020202020204" pitchFamily="34" charset="0"/>
              </a:rPr>
              <a:t>σημεία </a:t>
            </a:r>
            <a:r>
              <a:rPr lang="el-GR" sz="3600" kern="0" spc="0" dirty="0">
                <a:latin typeface="Arial" panose="020B0604020202020204" pitchFamily="34" charset="0"/>
                <a:cs typeface="Arial" panose="020B0604020202020204" pitchFamily="34" charset="0"/>
              </a:rPr>
              <a:t>στίξης.</a:t>
            </a:r>
            <a:r>
              <a:rPr lang="en-US" sz="3600" kern="0" spc="0" dirty="0"/>
              <a:t/>
            </a:r>
            <a:br>
              <a:rPr lang="en-US" sz="3600" kern="0" spc="0" dirty="0"/>
            </a:br>
            <a:endParaRPr lang="en-US" sz="3600" kern="0" spc="0" dirty="0"/>
          </a:p>
        </p:txBody>
      </p:sp>
      <p:sp>
        <p:nvSpPr>
          <p:cNvPr id="3" name="Subtitle 2"/>
          <p:cNvSpPr>
            <a:spLocks noGrp="1"/>
          </p:cNvSpPr>
          <p:nvPr>
            <p:ph type="subTitle" idx="1"/>
          </p:nvPr>
        </p:nvSpPr>
        <p:spPr>
          <a:xfrm>
            <a:off x="228600" y="76200"/>
            <a:ext cx="4677775" cy="914400"/>
          </a:xfrm>
        </p:spPr>
        <p:txBody>
          <a:bodyPr anchor="ctr">
            <a:normAutofit/>
          </a:bodyPr>
          <a:lstStyle/>
          <a:p>
            <a:r>
              <a:rPr lang="el-GR" sz="3600" b="1" dirty="0" smtClean="0">
                <a:solidFill>
                  <a:srgbClr val="002060"/>
                </a:solidFill>
                <a:latin typeface="Arial" panose="020B0604020202020204" pitchFamily="34" charset="0"/>
                <a:cs typeface="Arial" panose="020B0604020202020204" pitchFamily="34" charset="0"/>
              </a:rPr>
              <a:t>ΣημεΙωση</a:t>
            </a:r>
            <a:endParaRPr lang="en-US" sz="3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3252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7431436" cy="1142999"/>
          </a:xfrm>
        </p:spPr>
        <p:txBody>
          <a:bodyPr>
            <a:normAutofit fontScale="90000"/>
          </a:bodyPr>
          <a:lstStyle/>
          <a:p>
            <a:pPr lvl="0"/>
            <a:r>
              <a:rPr lang="el-GR" sz="3600" dirty="0">
                <a:solidFill>
                  <a:srgbClr val="002060"/>
                </a:solidFill>
                <a:latin typeface="Arial" panose="020B0604020202020204" pitchFamily="34" charset="0"/>
                <a:cs typeface="Arial" panose="020B0604020202020204" pitchFamily="34" charset="0"/>
              </a:rPr>
              <a:t>Επιλογή «Διαχείριση Δηλώσεων»</a:t>
            </a:r>
            <a:r>
              <a:rPr lang="en-US" sz="3600" dirty="0">
                <a:solidFill>
                  <a:srgbClr val="002060"/>
                </a:solidFill>
                <a:latin typeface="Arial" panose="020B0604020202020204" pitchFamily="34" charset="0"/>
                <a:cs typeface="Arial" panose="020B0604020202020204" pitchFamily="34" charset="0"/>
              </a:rPr>
              <a:t/>
            </a:r>
            <a:br>
              <a:rPr lang="en-US" sz="3600" dirty="0">
                <a:solidFill>
                  <a:srgbClr val="002060"/>
                </a:solidFill>
                <a:latin typeface="Arial" panose="020B0604020202020204" pitchFamily="34" charset="0"/>
                <a:cs typeface="Arial" panose="020B0604020202020204" pitchFamily="34" charset="0"/>
              </a:rPr>
            </a:br>
            <a:endParaRPr lang="en-US" sz="3600" dirty="0">
              <a:solidFill>
                <a:srgbClr val="002060"/>
              </a:solidFill>
              <a:latin typeface="Arial" panose="020B0604020202020204" pitchFamily="34" charset="0"/>
              <a:cs typeface="Arial" panose="020B0604020202020204" pitchFamily="34" charset="0"/>
            </a:endParaRPr>
          </a:p>
        </p:txBody>
      </p:sp>
      <p:pic>
        <p:nvPicPr>
          <p:cNvPr id="3073" name="Picture 15"/>
          <p:cNvPicPr>
            <a:picLocks noChangeAspect="1" noChangeArrowheads="1"/>
          </p:cNvPicPr>
          <p:nvPr/>
        </p:nvPicPr>
        <p:blipFill>
          <a:blip r:embed="rId2">
            <a:extLst>
              <a:ext uri="{28A0092B-C50C-407E-A947-70E740481C1C}">
                <a14:useLocalDpi xmlns:a14="http://schemas.microsoft.com/office/drawing/2010/main" val="0"/>
              </a:ext>
            </a:extLst>
          </a:blip>
          <a:srcRect r="12585"/>
          <a:stretch>
            <a:fillRect/>
          </a:stretch>
        </p:blipFill>
        <p:spPr bwMode="auto">
          <a:xfrm>
            <a:off x="9525" y="1143000"/>
            <a:ext cx="9724030" cy="480060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828800" y="2413948"/>
            <a:ext cx="1244382" cy="557852"/>
          </a:xfrm>
          <a:prstGeom prst="ellipse">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l-GR"/>
          </a:p>
        </p:txBody>
      </p:sp>
      <p:sp>
        <p:nvSpPr>
          <p:cNvPr id="3" name="Rectangle 3"/>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Tree>
    <p:extLst>
      <p:ext uri="{BB962C8B-B14F-4D97-AF65-F5344CB8AC3E}">
        <p14:creationId xmlns:p14="http://schemas.microsoft.com/office/powerpoint/2010/main" val="978130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6811375" cy="609602"/>
          </a:xfrm>
        </p:spPr>
        <p:txBody>
          <a:bodyPr>
            <a:noAutofit/>
          </a:bodyPr>
          <a:lstStyle/>
          <a:p>
            <a:r>
              <a:rPr lang="el-GR" sz="3600" dirty="0">
                <a:solidFill>
                  <a:srgbClr val="002060"/>
                </a:solidFill>
                <a:latin typeface="Arial" panose="020B0604020202020204" pitchFamily="34" charset="0"/>
                <a:cs typeface="Arial" panose="020B0604020202020204" pitchFamily="34" charset="0"/>
              </a:rPr>
              <a:t>Επιλογή «Υποβολή» </a:t>
            </a:r>
            <a:endParaRPr lang="en-US" sz="3600" dirty="0">
              <a:solidFill>
                <a:srgbClr val="00206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lvl="0"/>
            <a:endParaRPr lang="en-US" dirty="0"/>
          </a:p>
          <a:p>
            <a:pPr marL="0" indent="0">
              <a:buNone/>
            </a:pPr>
            <a:endParaRPr lang="en-US" dirty="0"/>
          </a:p>
        </p:txBody>
      </p:sp>
      <p:pic>
        <p:nvPicPr>
          <p:cNvPr id="4097" name="Picture 1"/>
          <p:cNvPicPr>
            <a:picLocks noChangeAspect="1" noChangeArrowheads="1"/>
          </p:cNvPicPr>
          <p:nvPr/>
        </p:nvPicPr>
        <p:blipFill>
          <a:blip r:embed="rId2">
            <a:extLst>
              <a:ext uri="{28A0092B-C50C-407E-A947-70E740481C1C}">
                <a14:useLocalDpi xmlns:a14="http://schemas.microsoft.com/office/drawing/2010/main" val="0"/>
              </a:ext>
            </a:extLst>
          </a:blip>
          <a:srcRect b="51747"/>
          <a:stretch>
            <a:fillRect/>
          </a:stretch>
        </p:blipFill>
        <p:spPr bwMode="auto">
          <a:xfrm>
            <a:off x="38563" y="1411308"/>
            <a:ext cx="9791237" cy="25510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9" name="Oval 8"/>
          <p:cNvSpPr/>
          <p:nvPr/>
        </p:nvSpPr>
        <p:spPr>
          <a:xfrm>
            <a:off x="8458200" y="3200400"/>
            <a:ext cx="1244382" cy="457200"/>
          </a:xfrm>
          <a:prstGeom prst="ellipse">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l-GR"/>
          </a:p>
        </p:txBody>
      </p:sp>
      <p:sp>
        <p:nvSpPr>
          <p:cNvPr id="7" name="Rectangle 6"/>
          <p:cNvSpPr/>
          <p:nvPr/>
        </p:nvSpPr>
        <p:spPr>
          <a:xfrm>
            <a:off x="533400" y="4456091"/>
            <a:ext cx="8915400" cy="1384995"/>
          </a:xfrm>
          <a:prstGeom prst="rect">
            <a:avLst/>
          </a:prstGeom>
        </p:spPr>
        <p:txBody>
          <a:bodyPr wrap="square">
            <a:spAutoFit/>
          </a:bodyPr>
          <a:lstStyle/>
          <a:p>
            <a:r>
              <a:rPr lang="el-GR" sz="2800" b="1" u="sng" dirty="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Σημείωση</a:t>
            </a:r>
            <a:r>
              <a:rPr lang="el-GR" sz="2800" dirty="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 Η επιλογή «</a:t>
            </a:r>
            <a:r>
              <a:rPr lang="el-GR" sz="2800" b="1" dirty="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Προβολή</a:t>
            </a:r>
            <a:r>
              <a:rPr lang="el-GR" sz="2800" dirty="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 αφορά την παρουσίαση δηλώσεων προηγουμένων ετών που έχουν ήδη υποβληθεί μέσω του Συστήματος </a:t>
            </a:r>
            <a:r>
              <a:rPr lang="en-US" sz="2800" dirty="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TAXISnet</a:t>
            </a:r>
            <a:endParaRPr lang="el-GR" sz="2800" dirty="0">
              <a:solidFill>
                <a:schemeClr val="bg1">
                  <a:lumMod val="95000"/>
                  <a:lumOff val="5000"/>
                </a:schemeClr>
              </a:solidFill>
            </a:endParaRPr>
          </a:p>
        </p:txBody>
      </p:sp>
    </p:spTree>
    <p:extLst>
      <p:ext uri="{BB962C8B-B14F-4D97-AF65-F5344CB8AC3E}">
        <p14:creationId xmlns:p14="http://schemas.microsoft.com/office/powerpoint/2010/main" val="11309988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856" r="2856" b="2298"/>
          <a:stretch/>
        </p:blipFill>
        <p:spPr>
          <a:xfrm>
            <a:off x="152400" y="28575"/>
            <a:ext cx="9677400" cy="6798174"/>
          </a:xfrm>
          <a:prstGeom prst="rect">
            <a:avLst/>
          </a:prstGeom>
        </p:spPr>
      </p:pic>
    </p:spTree>
    <p:extLst>
      <p:ext uri="{BB962C8B-B14F-4D97-AF65-F5344CB8AC3E}">
        <p14:creationId xmlns:p14="http://schemas.microsoft.com/office/powerpoint/2010/main" val="39132114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7431436" cy="1142999"/>
          </a:xfrm>
        </p:spPr>
        <p:txBody>
          <a:bodyPr>
            <a:normAutofit/>
          </a:bodyPr>
          <a:lstStyle/>
          <a:p>
            <a:pPr lvl="0"/>
            <a:r>
              <a:rPr lang="el-GR" sz="3600" dirty="0">
                <a:solidFill>
                  <a:srgbClr val="002060"/>
                </a:solidFill>
                <a:latin typeface="Arial" panose="020B0604020202020204" pitchFamily="34" charset="0"/>
                <a:cs typeface="Arial" panose="020B0604020202020204" pitchFamily="34" charset="0"/>
              </a:rPr>
              <a:t>Επιλογή Έτους </a:t>
            </a:r>
            <a:r>
              <a:rPr lang="en-US" sz="3600" dirty="0">
                <a:solidFill>
                  <a:srgbClr val="002060"/>
                </a:solidFill>
                <a:latin typeface="Arial" panose="020B0604020202020204" pitchFamily="34" charset="0"/>
                <a:cs typeface="Arial" panose="020B0604020202020204" pitchFamily="34" charset="0"/>
              </a:rPr>
              <a:t/>
            </a:r>
            <a:br>
              <a:rPr lang="en-US" sz="3600" dirty="0">
                <a:solidFill>
                  <a:srgbClr val="002060"/>
                </a:solidFill>
                <a:latin typeface="Arial" panose="020B0604020202020204" pitchFamily="34" charset="0"/>
                <a:cs typeface="Arial" panose="020B0604020202020204" pitchFamily="34" charset="0"/>
              </a:rPr>
            </a:br>
            <a:endParaRPr lang="en-US" sz="3600" dirty="0">
              <a:solidFill>
                <a:srgbClr val="002060"/>
              </a:solidFill>
              <a:latin typeface="Arial" panose="020B0604020202020204" pitchFamily="34" charset="0"/>
              <a:cs typeface="Arial" panose="020B0604020202020204" pitchFamily="34" charset="0"/>
            </a:endParaRPr>
          </a:p>
        </p:txBody>
      </p:sp>
      <p:pic>
        <p:nvPicPr>
          <p:cNvPr id="5" name="Picture 4"/>
          <p:cNvPicPr/>
          <p:nvPr/>
        </p:nvPicPr>
        <p:blipFill rotWithShape="1">
          <a:blip r:embed="rId2">
            <a:extLst>
              <a:ext uri="{28A0092B-C50C-407E-A947-70E740481C1C}">
                <a14:useLocalDpi xmlns:a14="http://schemas.microsoft.com/office/drawing/2010/main" val="0"/>
              </a:ext>
            </a:extLst>
          </a:blip>
          <a:srcRect b="9085"/>
          <a:stretch/>
        </p:blipFill>
        <p:spPr bwMode="auto">
          <a:xfrm>
            <a:off x="1366783" y="1524000"/>
            <a:ext cx="6558017" cy="4222367"/>
          </a:xfrm>
          <a:prstGeom prst="rect">
            <a:avLst/>
          </a:prstGeom>
          <a:ln>
            <a:solidFill>
              <a:schemeClr val="accent2">
                <a:lumMod val="60000"/>
                <a:lumOff val="40000"/>
              </a:schemeClr>
            </a:solidFill>
          </a:ln>
          <a:extLst>
            <a:ext uri="{53640926-AAD7-44D8-BBD7-CCE9431645EC}">
              <a14:shadowObscured xmlns:a14="http://schemas.microsoft.com/office/drawing/2010/main"/>
            </a:ext>
          </a:extLst>
        </p:spPr>
      </p:pic>
      <p:sp>
        <p:nvSpPr>
          <p:cNvPr id="6" name="Oval 5"/>
          <p:cNvSpPr/>
          <p:nvPr/>
        </p:nvSpPr>
        <p:spPr>
          <a:xfrm>
            <a:off x="5638800" y="4800600"/>
            <a:ext cx="1244382" cy="457200"/>
          </a:xfrm>
          <a:prstGeom prst="ellipse">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l-GR"/>
          </a:p>
        </p:txBody>
      </p:sp>
    </p:spTree>
    <p:extLst>
      <p:ext uri="{BB962C8B-B14F-4D97-AF65-F5344CB8AC3E}">
        <p14:creationId xmlns:p14="http://schemas.microsoft.com/office/powerpoint/2010/main" val="33993287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7431436" cy="1142999"/>
          </a:xfrm>
        </p:spPr>
        <p:txBody>
          <a:bodyPr>
            <a:normAutofit/>
          </a:bodyPr>
          <a:lstStyle/>
          <a:p>
            <a:pPr lvl="0"/>
            <a:r>
              <a:rPr lang="el-GR" sz="3600" dirty="0">
                <a:solidFill>
                  <a:srgbClr val="002060"/>
                </a:solidFill>
                <a:latin typeface="Arial" panose="020B0604020202020204" pitchFamily="34" charset="0"/>
                <a:cs typeface="Arial" panose="020B0604020202020204" pitchFamily="34" charset="0"/>
              </a:rPr>
              <a:t>Συμπλήρωση Δήλωσης</a:t>
            </a:r>
            <a:r>
              <a:rPr lang="en-US" sz="3600" dirty="0">
                <a:solidFill>
                  <a:srgbClr val="002060"/>
                </a:solidFill>
                <a:latin typeface="Arial" panose="020B0604020202020204" pitchFamily="34" charset="0"/>
                <a:cs typeface="Arial" panose="020B0604020202020204" pitchFamily="34" charset="0"/>
              </a:rPr>
              <a:t/>
            </a:r>
            <a:br>
              <a:rPr lang="en-US" sz="3600" dirty="0">
                <a:solidFill>
                  <a:srgbClr val="002060"/>
                </a:solidFill>
                <a:latin typeface="Arial" panose="020B0604020202020204" pitchFamily="34" charset="0"/>
                <a:cs typeface="Arial" panose="020B0604020202020204" pitchFamily="34" charset="0"/>
              </a:rPr>
            </a:br>
            <a:endParaRPr lang="en-US" sz="3600" dirty="0">
              <a:solidFill>
                <a:srgbClr val="00206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237282" y="1066800"/>
            <a:ext cx="7423626" cy="2057397"/>
          </a:xfrm>
        </p:spPr>
        <p:txBody>
          <a:bodyPr/>
          <a:lstStyle/>
          <a:p>
            <a:pPr lvl="0"/>
            <a:r>
              <a:rPr lang="el-GR" dirty="0" smtClean="0"/>
              <a:t>Συμπληρώνετε </a:t>
            </a:r>
            <a:r>
              <a:rPr lang="el-GR" dirty="0"/>
              <a:t>μόνο τα ΜΕΡΗ που σας αφορούν</a:t>
            </a:r>
            <a:endParaRPr lang="en-US" dirty="0"/>
          </a:p>
          <a:p>
            <a:pPr lvl="0"/>
            <a:r>
              <a:rPr lang="el-GR" dirty="0"/>
              <a:t>Κάνετε συχνά «</a:t>
            </a:r>
            <a:r>
              <a:rPr lang="el-GR" b="1" dirty="0"/>
              <a:t>ΠΡΟΣΩΡΙΝΗ Φύλαξη</a:t>
            </a:r>
            <a:r>
              <a:rPr lang="el-GR" dirty="0"/>
              <a:t>»</a:t>
            </a:r>
            <a:endParaRPr lang="en-US" dirty="0"/>
          </a:p>
          <a:p>
            <a:pPr lvl="0"/>
            <a:r>
              <a:rPr lang="el-GR" dirty="0"/>
              <a:t>Μεταβαίνετε στα διάφορα Μέρη της Δήλωσης με τις καρτέλες (</a:t>
            </a:r>
            <a:r>
              <a:rPr lang="en-US" b="1" dirty="0"/>
              <a:t>tabs</a:t>
            </a:r>
            <a:r>
              <a:rPr lang="el-GR" dirty="0"/>
              <a:t>) στο πάνω ή κάτω μέρος της οθόνης:</a:t>
            </a:r>
            <a:endParaRPr lang="en-US" dirty="0"/>
          </a:p>
          <a:p>
            <a:endParaRPr lang="en-US" dirty="0"/>
          </a:p>
        </p:txBody>
      </p:sp>
      <p:pic>
        <p:nvPicPr>
          <p:cNvPr id="4" name="Picture 3"/>
          <p:cNvPicPr/>
          <p:nvPr/>
        </p:nvPicPr>
        <p:blipFill rotWithShape="1">
          <a:blip r:embed="rId2">
            <a:extLst>
              <a:ext uri="{28A0092B-C50C-407E-A947-70E740481C1C}">
                <a14:useLocalDpi xmlns:a14="http://schemas.microsoft.com/office/drawing/2010/main" val="0"/>
              </a:ext>
            </a:extLst>
          </a:blip>
          <a:srcRect r="4367"/>
          <a:stretch/>
        </p:blipFill>
        <p:spPr bwMode="auto">
          <a:xfrm>
            <a:off x="27432" y="3048000"/>
            <a:ext cx="9802368" cy="2002000"/>
          </a:xfrm>
          <a:prstGeom prst="rect">
            <a:avLst/>
          </a:prstGeom>
        </p:spPr>
      </p:pic>
      <p:sp>
        <p:nvSpPr>
          <p:cNvPr id="5" name="Content Placeholder 2"/>
          <p:cNvSpPr txBox="1">
            <a:spLocks/>
          </p:cNvSpPr>
          <p:nvPr/>
        </p:nvSpPr>
        <p:spPr>
          <a:xfrm>
            <a:off x="266890" y="5257800"/>
            <a:ext cx="9562910" cy="1447800"/>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rgbClr val="92D050"/>
              </a:buClr>
              <a:buSzPct val="100000"/>
              <a:buFont typeface="Wingdings" panose="05000000000000000000" pitchFamily="2" charset="2"/>
              <a:buChar char="§"/>
              <a:defRPr sz="2400" kern="1200">
                <a:solidFill>
                  <a:schemeClr val="bg1">
                    <a:lumMod val="85000"/>
                    <a:lumOff val="15000"/>
                  </a:schemeClr>
                </a:solidFill>
                <a:latin typeface="Calibri" panose="020F0502020204030204" pitchFamily="34" charset="0"/>
                <a:ea typeface="+mn-ea"/>
                <a:cs typeface="+mn-cs"/>
              </a:defRPr>
            </a:lvl1pPr>
            <a:lvl2pPr marL="463550" indent="-231775" algn="l" defTabSz="914400" rtl="0" eaLnBrk="1" latinLnBrk="0" hangingPunct="1">
              <a:lnSpc>
                <a:spcPct val="90000"/>
              </a:lnSpc>
              <a:spcBef>
                <a:spcPts val="1200"/>
              </a:spcBef>
              <a:buClr>
                <a:srgbClr val="92D050"/>
              </a:buClr>
              <a:buSzPct val="100000"/>
              <a:buFont typeface="Wingdings" panose="05000000000000000000" pitchFamily="2" charset="2"/>
              <a:buChar char="§"/>
              <a:defRPr sz="2000" kern="1200">
                <a:solidFill>
                  <a:schemeClr val="bg1">
                    <a:lumMod val="85000"/>
                    <a:lumOff val="15000"/>
                  </a:schemeClr>
                </a:solidFill>
                <a:latin typeface="Calibri" panose="020F0502020204030204" pitchFamily="34" charset="0"/>
                <a:ea typeface="+mn-ea"/>
                <a:cs typeface="+mn-cs"/>
              </a:defRPr>
            </a:lvl2pPr>
            <a:lvl3pPr marL="682625" indent="-219075" algn="l" defTabSz="914400" rtl="0" eaLnBrk="1" latinLnBrk="0" hangingPunct="1">
              <a:lnSpc>
                <a:spcPct val="90000"/>
              </a:lnSpc>
              <a:spcBef>
                <a:spcPts val="600"/>
              </a:spcBef>
              <a:buClr>
                <a:srgbClr val="92D050"/>
              </a:buClr>
              <a:buSzPct val="100000"/>
              <a:buFont typeface="Wingdings" panose="05000000000000000000" pitchFamily="2" charset="2"/>
              <a:buChar char="§"/>
              <a:defRPr sz="1800" kern="1200">
                <a:solidFill>
                  <a:schemeClr val="bg1">
                    <a:lumMod val="85000"/>
                    <a:lumOff val="15000"/>
                  </a:schemeClr>
                </a:solidFill>
                <a:latin typeface="Calibri" panose="020F0502020204030204" pitchFamily="34" charset="0"/>
                <a:ea typeface="+mn-ea"/>
                <a:cs typeface="+mn-cs"/>
              </a:defRPr>
            </a:lvl3pPr>
            <a:lvl4pPr marL="857250" indent="-174625" algn="l" defTabSz="914400" rtl="0" eaLnBrk="1" latinLnBrk="0" hangingPunct="1">
              <a:lnSpc>
                <a:spcPct val="90000"/>
              </a:lnSpc>
              <a:spcBef>
                <a:spcPts val="600"/>
              </a:spcBef>
              <a:buClr>
                <a:srgbClr val="92D050"/>
              </a:buClr>
              <a:buSzPct val="100000"/>
              <a:buFont typeface="Wingdings" panose="05000000000000000000" pitchFamily="2" charset="2"/>
              <a:buChar char="§"/>
              <a:defRPr sz="1600" kern="1200">
                <a:solidFill>
                  <a:schemeClr val="bg1">
                    <a:lumMod val="85000"/>
                    <a:lumOff val="15000"/>
                  </a:schemeClr>
                </a:solidFill>
                <a:latin typeface="Calibri" panose="020F0502020204030204" pitchFamily="34" charset="0"/>
                <a:ea typeface="+mn-ea"/>
                <a:cs typeface="+mn-cs"/>
              </a:defRPr>
            </a:lvl4pPr>
            <a:lvl5pPr marL="1030288" indent="-173038" algn="l" defTabSz="914400" rtl="0" eaLnBrk="1" latinLnBrk="0" hangingPunct="1">
              <a:lnSpc>
                <a:spcPct val="90000"/>
              </a:lnSpc>
              <a:spcBef>
                <a:spcPts val="600"/>
              </a:spcBef>
              <a:buClr>
                <a:srgbClr val="92D050"/>
              </a:buClr>
              <a:buSzPct val="100000"/>
              <a:buFont typeface="Wingdings" panose="05000000000000000000" pitchFamily="2" charset="2"/>
              <a:buChar char="§"/>
              <a:defRPr sz="1600" kern="1200">
                <a:solidFill>
                  <a:schemeClr val="bg1">
                    <a:lumMod val="85000"/>
                    <a:lumOff val="15000"/>
                  </a:schemeClr>
                </a:solidFill>
                <a:latin typeface="Calibri" panose="020F0502020204030204" pitchFamily="34" charset="0"/>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Font typeface="Wingdings" panose="05000000000000000000" pitchFamily="2" charset="2"/>
              <a:buNone/>
            </a:pPr>
            <a:r>
              <a:rPr lang="el-GR" smtClean="0"/>
              <a:t>Στη συνέχεια παρατίθενται τα ΜΕΡΗ 4 και 5 (ΕΙΣΟΔΗΜΑ – ΜΙΣΘΩΤΕΣ ΥΠΗΡΕΣΙΕΣ και ΕΚΠΤΩΣΕΙΣ / ΑΠΑΛΛΑΓΕΣ αντίστοιχα) της Δήλωσης Εισοδήματος Μισθωτού, τα οποία συμπληρώνονται από την πλειοψηφία των φορολογουμένων:</a:t>
            </a:r>
          </a:p>
          <a:p>
            <a:pPr marL="0" indent="0">
              <a:buFont typeface="Wingdings" panose="05000000000000000000" pitchFamily="2" charset="2"/>
              <a:buNone/>
            </a:pPr>
            <a:endParaRPr lang="en-US" dirty="0"/>
          </a:p>
        </p:txBody>
      </p:sp>
    </p:spTree>
    <p:extLst>
      <p:ext uri="{BB962C8B-B14F-4D97-AF65-F5344CB8AC3E}">
        <p14:creationId xmlns:p14="http://schemas.microsoft.com/office/powerpoint/2010/main" val="11296659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7431436" cy="1142999"/>
          </a:xfrm>
        </p:spPr>
        <p:txBody>
          <a:bodyPr>
            <a:normAutofit/>
          </a:bodyPr>
          <a:lstStyle/>
          <a:p>
            <a:r>
              <a:rPr lang="el-GR" sz="3600" dirty="0" smtClean="0">
                <a:solidFill>
                  <a:srgbClr val="002060"/>
                </a:solidFill>
                <a:latin typeface="Arial" panose="020B0604020202020204" pitchFamily="34" charset="0"/>
                <a:cs typeface="Arial" panose="020B0604020202020204" pitchFamily="34" charset="0"/>
              </a:rPr>
              <a:t>Φορολογικά</a:t>
            </a:r>
            <a:endParaRPr lang="en-US" sz="3600" dirty="0">
              <a:solidFill>
                <a:srgbClr val="002060"/>
              </a:solidFill>
              <a:latin typeface="Arial" panose="020B0604020202020204" pitchFamily="34" charset="0"/>
              <a:cs typeface="Arial" panose="020B0604020202020204" pitchFamily="34" charset="0"/>
            </a:endParaRPr>
          </a:p>
        </p:txBody>
      </p:sp>
      <p:pic>
        <p:nvPicPr>
          <p:cNvPr id="5" name="Picture 4"/>
          <p:cNvPicPr/>
          <p:nvPr/>
        </p:nvPicPr>
        <p:blipFill rotWithShape="1">
          <a:blip r:embed="rId2">
            <a:extLst>
              <a:ext uri="{28A0092B-C50C-407E-A947-70E740481C1C}">
                <a14:useLocalDpi xmlns:a14="http://schemas.microsoft.com/office/drawing/2010/main" val="0"/>
              </a:ext>
            </a:extLst>
          </a:blip>
          <a:srcRect r="1123"/>
          <a:stretch/>
        </p:blipFill>
        <p:spPr bwMode="auto">
          <a:xfrm>
            <a:off x="76200" y="1219200"/>
            <a:ext cx="9753600" cy="5334000"/>
          </a:xfrm>
          <a:prstGeom prst="rect">
            <a:avLst/>
          </a:prstGeom>
          <a:ln w="9525" cap="flat" cmpd="sng" algn="ctr">
            <a:solidFill>
              <a:srgbClr val="ED7D31">
                <a:lumMod val="60000"/>
                <a:lumOff val="40000"/>
              </a:srgbClr>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856809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27660"/>
            <a:ext cx="4458861" cy="646331"/>
          </a:xfrm>
          <a:prstGeom prst="rect">
            <a:avLst/>
          </a:prstGeom>
        </p:spPr>
        <p:txBody>
          <a:bodyPr wrap="square">
            <a:spAutoFit/>
          </a:bodyPr>
          <a:lstStyle/>
          <a:p>
            <a:r>
              <a:rPr lang="el-GR"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Φορολογικά</a:t>
            </a:r>
            <a:endPar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76200" y="1219200"/>
            <a:ext cx="9829800" cy="2720221"/>
          </a:xfrm>
          <a:prstGeom prst="rect">
            <a:avLst/>
          </a:prstGeom>
          <a:ln w="9525" cap="flat" cmpd="sng" algn="ctr">
            <a:solidFill>
              <a:srgbClr val="ED7D31">
                <a:lumMod val="60000"/>
                <a:lumOff val="40000"/>
              </a:srgbClr>
            </a:solidFill>
            <a:prstDash val="solid"/>
            <a:round/>
            <a:headEnd type="none" w="med" len="med"/>
            <a:tailEnd type="none" w="med" len="med"/>
          </a:ln>
        </p:spPr>
      </p:pic>
    </p:spTree>
    <p:extLst>
      <p:ext uri="{BB962C8B-B14F-4D97-AF65-F5344CB8AC3E}">
        <p14:creationId xmlns:p14="http://schemas.microsoft.com/office/powerpoint/2010/main" val="9338437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27660"/>
            <a:ext cx="4458861" cy="646331"/>
          </a:xfrm>
          <a:prstGeom prst="rect">
            <a:avLst/>
          </a:prstGeom>
        </p:spPr>
        <p:txBody>
          <a:bodyPr wrap="square">
            <a:spAutoFit/>
          </a:bodyPr>
          <a:lstStyle/>
          <a:p>
            <a:r>
              <a:rPr lang="el-GR"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Φορολογικά</a:t>
            </a:r>
            <a:endPar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Picture 4"/>
          <p:cNvPicPr/>
          <p:nvPr/>
        </p:nvPicPr>
        <p:blipFill rotWithShape="1">
          <a:blip r:embed="rId2">
            <a:extLst>
              <a:ext uri="{28A0092B-C50C-407E-A947-70E740481C1C}">
                <a14:useLocalDpi xmlns:a14="http://schemas.microsoft.com/office/drawing/2010/main" val="0"/>
              </a:ext>
            </a:extLst>
          </a:blip>
          <a:srcRect t="1934"/>
          <a:stretch/>
        </p:blipFill>
        <p:spPr bwMode="auto">
          <a:xfrm>
            <a:off x="94338" y="1043991"/>
            <a:ext cx="9659262" cy="5814009"/>
          </a:xfrm>
          <a:prstGeom prst="rect">
            <a:avLst/>
          </a:prstGeom>
          <a:ln w="9525" cap="flat" cmpd="sng" algn="ctr">
            <a:solidFill>
              <a:srgbClr val="ED7D31">
                <a:lumMod val="60000"/>
                <a:lumOff val="40000"/>
              </a:srgbClr>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774379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066800"/>
            <a:ext cx="9220200" cy="5486400"/>
          </a:xfrm>
        </p:spPr>
        <p:txBody>
          <a:bodyPr>
            <a:noAutofit/>
          </a:bodyPr>
          <a:lstStyle/>
          <a:p>
            <a:pPr lvl="0">
              <a:buClr>
                <a:srgbClr val="002060"/>
              </a:buClr>
              <a:buSzPct val="80000"/>
            </a:pPr>
            <a:r>
              <a:rPr lang="el-GR" sz="2400" dirty="0">
                <a:latin typeface="Arial" panose="020B0604020202020204" pitchFamily="34" charset="0"/>
                <a:cs typeface="Arial" panose="020B0604020202020204" pitchFamily="34" charset="0"/>
              </a:rPr>
              <a:t>Στρογγυλοποιείστε τα ποσά στο πλησιέστερο ευρώ, ΕΚΤΟΣ από τον φόρο ή την αμυντική εισφορά που παρακρατήθηκε (π.χ. €65 και όχι 64,65</a:t>
            </a:r>
            <a:r>
              <a:rPr lang="el-GR" sz="2400" dirty="0" smtClean="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l-GR" sz="2400" dirty="0" smtClean="0">
                <a:latin typeface="Arial" panose="020B0604020202020204" pitchFamily="34" charset="0"/>
                <a:cs typeface="Arial" panose="020B0604020202020204" pitchFamily="34" charset="0"/>
              </a:rPr>
              <a:t>Καταχωρείστε </a:t>
            </a:r>
            <a:r>
              <a:rPr lang="el-GR" sz="2400" dirty="0">
                <a:latin typeface="Arial" panose="020B0604020202020204" pitchFamily="34" charset="0"/>
                <a:cs typeface="Arial" panose="020B0604020202020204" pitchFamily="34" charset="0"/>
              </a:rPr>
              <a:t>τον φόρο με 2 δεκαδικά ψηφία χρησιμοποιώντας ΚΟΜΜΑ, όχι τελεία (π.χ. €18,50 και όχι €18.50</a:t>
            </a:r>
            <a:r>
              <a:rPr lang="el-GR" sz="2400" dirty="0" smtClean="0">
                <a:latin typeface="Arial" panose="020B0604020202020204" pitchFamily="34" charset="0"/>
                <a:cs typeface="Arial" panose="020B0604020202020204" pitchFamily="34" charset="0"/>
              </a:rPr>
              <a:t>).</a:t>
            </a:r>
            <a:br>
              <a:rPr lang="el-GR" sz="2400" dirty="0" smtClean="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l-GR" sz="2400" dirty="0">
                <a:latin typeface="Arial" panose="020B0604020202020204" pitchFamily="34" charset="0"/>
                <a:cs typeface="Arial" panose="020B0604020202020204" pitchFamily="34" charset="0"/>
              </a:rPr>
              <a:t>Καταχωρείστε με ΚΕΦΑΛΑΙΟ και στα ΑΓΓΛΙΚΑ το τελευταίο γράμμα του Αριθμού Φορολογικού Μητρώου</a:t>
            </a:r>
            <a:r>
              <a:rPr lang="el-GR" sz="2400" dirty="0" smtClean="0">
                <a:latin typeface="Arial" panose="020B0604020202020204" pitchFamily="34" charset="0"/>
                <a:cs typeface="Arial" panose="020B0604020202020204" pitchFamily="34" charset="0"/>
              </a:rPr>
              <a:t>.</a:t>
            </a:r>
            <a:br>
              <a:rPr lang="el-GR" sz="2400" dirty="0" smtClean="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l-GR" sz="2400" dirty="0">
                <a:latin typeface="Arial" panose="020B0604020202020204" pitchFamily="34" charset="0"/>
                <a:cs typeface="Arial" panose="020B0604020202020204" pitchFamily="34" charset="0"/>
              </a:rPr>
              <a:t>Για να διαγράψετε αριθμούς κωδικών επιλέξτε την πρώτη επιλογή ΚΕΝΟ που υπάρχει στο πάνω μέρος της αναδιπλούμενης λίστας (drop down list) που σας παρέχεται από το σύστημα</a:t>
            </a:r>
            <a:r>
              <a:rPr lang="el-GR" sz="2400" dirty="0" smtClean="0">
                <a:latin typeface="Arial" panose="020B0604020202020204" pitchFamily="34" charset="0"/>
                <a:cs typeface="Arial" panose="020B0604020202020204" pitchFamily="34" charset="0"/>
              </a:rPr>
              <a:t>.</a:t>
            </a:r>
            <a:br>
              <a:rPr lang="el-GR" sz="2400" dirty="0" smtClean="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l-GR" sz="2400" dirty="0">
                <a:latin typeface="Arial" panose="020B0604020202020204" pitchFamily="34" charset="0"/>
                <a:cs typeface="Arial" panose="020B0604020202020204" pitchFamily="34" charset="0"/>
              </a:rPr>
              <a:t>Καταχωρείστε τα ασφάλιστρα ζωής από την 5η γραμμή και μετά στο ΜΕΡΟΣ 5Γ της Δήλωσης.</a:t>
            </a:r>
            <a:endParaRPr lang="en-US" sz="2400"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304800" y="152400"/>
            <a:ext cx="4434904" cy="685800"/>
          </a:xfrm>
        </p:spPr>
        <p:txBody>
          <a:bodyPr anchor="ctr">
            <a:normAutofit/>
          </a:bodyPr>
          <a:lstStyle/>
          <a:p>
            <a:r>
              <a:rPr lang="el-GR" sz="3200" b="1" dirty="0" smtClean="0">
                <a:solidFill>
                  <a:srgbClr val="002060"/>
                </a:solidFill>
                <a:latin typeface="Arial" panose="020B0604020202020204" pitchFamily="34" charset="0"/>
                <a:cs typeface="Arial" panose="020B0604020202020204" pitchFamily="34" charset="0"/>
              </a:rPr>
              <a:t>ΣημεΙΩσειΣ</a:t>
            </a:r>
            <a:endParaRPr lang="en-US" sz="3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11593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7431436" cy="838197"/>
          </a:xfrm>
        </p:spPr>
        <p:txBody>
          <a:bodyPr>
            <a:noAutofit/>
          </a:bodyPr>
          <a:lstStyle/>
          <a:p>
            <a:pPr lvl="0"/>
            <a:r>
              <a:rPr lang="el-GR" dirty="0">
                <a:solidFill>
                  <a:srgbClr val="002060"/>
                </a:solidFill>
                <a:latin typeface="Arial" panose="020B0604020202020204" pitchFamily="34" charset="0"/>
                <a:cs typeface="Arial" panose="020B0604020202020204" pitchFamily="34" charset="0"/>
              </a:rPr>
              <a:t>Επιλογή «ΥΠΟΛΟΓΙΣΜΟΣ ΦΟΡΟΥ»</a:t>
            </a:r>
            <a:r>
              <a:rPr lang="en-US" dirty="0">
                <a:solidFill>
                  <a:srgbClr val="002060"/>
                </a:solidFill>
                <a:latin typeface="Arial" panose="020B0604020202020204" pitchFamily="34" charset="0"/>
                <a:cs typeface="Arial" panose="020B0604020202020204" pitchFamily="34" charset="0"/>
              </a:rPr>
              <a:t/>
            </a:r>
            <a:br>
              <a:rPr lang="en-US" dirty="0">
                <a:solidFill>
                  <a:srgbClr val="002060"/>
                </a:solidFill>
                <a:latin typeface="Arial" panose="020B0604020202020204" pitchFamily="34" charset="0"/>
                <a:cs typeface="Arial" panose="020B0604020202020204" pitchFamily="34" charset="0"/>
              </a:rPr>
            </a:br>
            <a:endParaRPr lang="en-US" dirty="0">
              <a:solidFill>
                <a:srgbClr val="002060"/>
              </a:solidFill>
              <a:latin typeface="Arial" panose="020B0604020202020204" pitchFamily="34" charset="0"/>
              <a:cs typeface="Arial" panose="020B0604020202020204" pitchFamily="34" charset="0"/>
            </a:endParaRPr>
          </a:p>
        </p:txBody>
      </p:sp>
      <p:pic>
        <p:nvPicPr>
          <p:cNvPr id="4" name="Content Placeholder 3">
            <a:hlinkClick r:id="rId2"/>
          </p:cNvPr>
          <p:cNvPicPr>
            <a:picLocks noGrp="1"/>
          </p:cNvPicPr>
          <p:nvPr>
            <p:ph idx="1"/>
          </p:nvPr>
        </p:nvPicPr>
        <p:blipFill rotWithShape="1">
          <a:blip r:embed="rId3" cstate="print">
            <a:extLst>
              <a:ext uri="{28A0092B-C50C-407E-A947-70E740481C1C}">
                <a14:useLocalDpi xmlns:a14="http://schemas.microsoft.com/office/drawing/2010/main" val="0"/>
              </a:ext>
            </a:extLst>
          </a:blip>
          <a:srcRect l="-1" t="19509" r="22260"/>
          <a:stretch/>
        </p:blipFill>
        <p:spPr bwMode="auto">
          <a:xfrm>
            <a:off x="0" y="1295400"/>
            <a:ext cx="9833172" cy="1676400"/>
          </a:xfrm>
          <a:prstGeom prst="rect">
            <a:avLst/>
          </a:prstGeom>
          <a:extLst>
            <a:ext uri="{53640926-AAD7-44D8-BBD7-CCE9431645EC}">
              <a14:shadowObscured xmlns:a14="http://schemas.microsoft.com/office/drawing/2010/main"/>
            </a:ext>
          </a:extLst>
        </p:spPr>
      </p:pic>
      <p:sp>
        <p:nvSpPr>
          <p:cNvPr id="5" name="Rectangle 4"/>
          <p:cNvSpPr/>
          <p:nvPr/>
        </p:nvSpPr>
        <p:spPr>
          <a:xfrm>
            <a:off x="381000" y="4114800"/>
            <a:ext cx="9452172" cy="1815882"/>
          </a:xfrm>
          <a:prstGeom prst="rect">
            <a:avLst/>
          </a:prstGeom>
        </p:spPr>
        <p:txBody>
          <a:bodyPr wrap="square">
            <a:spAutoFit/>
          </a:bodyPr>
          <a:lstStyle/>
          <a:p>
            <a:r>
              <a:rPr lang="el-GR" sz="2800" b="1" u="sng" dirty="0">
                <a:solidFill>
                  <a:schemeClr val="bg1"/>
                </a:solidFill>
                <a:latin typeface="Arial" panose="020B0604020202020204" pitchFamily="34" charset="0"/>
                <a:cs typeface="Arial" panose="020B0604020202020204" pitchFamily="34" charset="0"/>
              </a:rPr>
              <a:t>Σημείωση</a:t>
            </a:r>
            <a:r>
              <a:rPr lang="el-GR" sz="2800" dirty="0">
                <a:solidFill>
                  <a:schemeClr val="bg1"/>
                </a:solidFill>
                <a:latin typeface="Arial" panose="020B0604020202020204" pitchFamily="34" charset="0"/>
                <a:cs typeface="Arial" panose="020B0604020202020204" pitchFamily="34" charset="0"/>
              </a:rPr>
              <a:t>: Τα ΣΥΝΟΛΑ και ο ΦΟΡΟΣ  υπολογίζονται </a:t>
            </a:r>
            <a:r>
              <a:rPr lang="el-GR" sz="2800" b="1" dirty="0">
                <a:solidFill>
                  <a:schemeClr val="bg1"/>
                </a:solidFill>
                <a:latin typeface="Arial" panose="020B0604020202020204" pitchFamily="34" charset="0"/>
                <a:cs typeface="Arial" panose="020B0604020202020204" pitchFamily="34" charset="0"/>
              </a:rPr>
              <a:t>αυτόματα </a:t>
            </a:r>
            <a:r>
              <a:rPr lang="el-GR" sz="2800" dirty="0">
                <a:solidFill>
                  <a:schemeClr val="bg1"/>
                </a:solidFill>
                <a:latin typeface="Arial" panose="020B0604020202020204" pitchFamily="34" charset="0"/>
                <a:cs typeface="Arial" panose="020B0604020202020204" pitchFamily="34" charset="0"/>
              </a:rPr>
              <a:t>αφού μεταβείτε στην καρτέλα</a:t>
            </a:r>
            <a:r>
              <a:rPr lang="el-GR" sz="2800" b="1" dirty="0">
                <a:solidFill>
                  <a:schemeClr val="bg1"/>
                </a:solidFill>
                <a:latin typeface="Arial" panose="020B0604020202020204" pitchFamily="34" charset="0"/>
                <a:cs typeface="Arial" panose="020B0604020202020204" pitchFamily="34" charset="0"/>
              </a:rPr>
              <a:t> ΥΠΟΛΟΓΙΣΜΟΣ ΦΟΡΟΥ </a:t>
            </a:r>
            <a:r>
              <a:rPr lang="el-GR" sz="2800" dirty="0">
                <a:solidFill>
                  <a:schemeClr val="bg1"/>
                </a:solidFill>
                <a:latin typeface="Arial" panose="020B0604020202020204" pitchFamily="34" charset="0"/>
                <a:cs typeface="Arial" panose="020B0604020202020204" pitchFamily="34" charset="0"/>
              </a:rPr>
              <a:t>και νοουμένου ότι η δήλωση έχει συμπληρωθεί ορθά.</a:t>
            </a:r>
            <a:endParaRPr 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59985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991600" cy="685800"/>
          </a:xfrm>
        </p:spPr>
        <p:txBody>
          <a:bodyPr>
            <a:noAutofit/>
          </a:bodyPr>
          <a:lstStyle/>
          <a:p>
            <a:pPr lvl="0"/>
            <a:r>
              <a:rPr lang="el-GR" dirty="0">
                <a:solidFill>
                  <a:srgbClr val="002060"/>
                </a:solidFill>
                <a:latin typeface="Arial" panose="020B0604020202020204" pitchFamily="34" charset="0"/>
                <a:cs typeface="Arial" panose="020B0604020202020204" pitchFamily="34" charset="0"/>
              </a:rPr>
              <a:t>Διόρθωση των λαθών που εμφανίζονται</a:t>
            </a:r>
            <a:r>
              <a:rPr lang="en-US" dirty="0">
                <a:solidFill>
                  <a:srgbClr val="002060"/>
                </a:solidFill>
                <a:latin typeface="Arial" panose="020B0604020202020204" pitchFamily="34" charset="0"/>
                <a:cs typeface="Arial" panose="020B0604020202020204" pitchFamily="34" charset="0"/>
              </a:rPr>
              <a:t/>
            </a:r>
            <a:br>
              <a:rPr lang="en-US" dirty="0">
                <a:solidFill>
                  <a:srgbClr val="002060"/>
                </a:solidFill>
                <a:latin typeface="Arial" panose="020B0604020202020204" pitchFamily="34" charset="0"/>
                <a:cs typeface="Arial" panose="020B0604020202020204" pitchFamily="34" charset="0"/>
              </a:rPr>
            </a:br>
            <a:endParaRPr lang="en-US" dirty="0">
              <a:solidFill>
                <a:srgbClr val="002060"/>
              </a:solidFill>
              <a:latin typeface="Arial" panose="020B0604020202020204" pitchFamily="34" charset="0"/>
              <a:cs typeface="Arial" panose="020B0604020202020204" pitchFamily="34" charset="0"/>
            </a:endParaRPr>
          </a:p>
        </p:txBody>
      </p:sp>
      <p:pic>
        <p:nvPicPr>
          <p:cNvPr id="5" name="Picture 4">
            <a:hlinkClick r:id="rId2"/>
          </p:cNvPr>
          <p:cNvPicPr/>
          <p:nvPr/>
        </p:nvPicPr>
        <p:blipFill rotWithShape="1">
          <a:blip r:embed="rId3" cstate="print">
            <a:extLst>
              <a:ext uri="{28A0092B-C50C-407E-A947-70E740481C1C}">
                <a14:useLocalDpi xmlns:a14="http://schemas.microsoft.com/office/drawing/2010/main" val="0"/>
              </a:ext>
            </a:extLst>
          </a:blip>
          <a:srcRect l="13671" t="6131" r="9884" b="18195"/>
          <a:stretch/>
        </p:blipFill>
        <p:spPr bwMode="auto">
          <a:xfrm>
            <a:off x="76250" y="946626"/>
            <a:ext cx="6445150" cy="3669348"/>
          </a:xfrm>
          <a:prstGeom prst="rect">
            <a:avLst/>
          </a:prstGeom>
          <a:ln w="9525" cap="flat" cmpd="sng" algn="ctr">
            <a:solidFill>
              <a:srgbClr val="ED7D31">
                <a:lumMod val="60000"/>
                <a:lumOff val="40000"/>
              </a:srgbClr>
            </a:solidFill>
            <a:prstDash val="solid"/>
            <a:round/>
            <a:headEnd type="none" w="med" len="med"/>
            <a:tailEnd type="none" w="med" len="med"/>
          </a:ln>
          <a:extLst>
            <a:ext uri="{53640926-AAD7-44D8-BBD7-CCE9431645EC}">
              <a14:shadowObscured xmlns:a14="http://schemas.microsoft.com/office/drawing/2010/main"/>
            </a:ext>
          </a:extLst>
        </p:spPr>
      </p:pic>
      <p:pic>
        <p:nvPicPr>
          <p:cNvPr id="7" name="Picture 6">
            <a:hlinkClick r:id="rId4"/>
          </p:cNvPr>
          <p:cNvPicPr/>
          <p:nvPr/>
        </p:nvPicPr>
        <p:blipFill rotWithShape="1">
          <a:blip r:embed="rId5" cstate="print">
            <a:extLst>
              <a:ext uri="{28A0092B-C50C-407E-A947-70E740481C1C}">
                <a14:useLocalDpi xmlns:a14="http://schemas.microsoft.com/office/drawing/2010/main" val="0"/>
              </a:ext>
            </a:extLst>
          </a:blip>
          <a:srcRect l="12882" t="21916" r="6453" b="17176"/>
          <a:stretch/>
        </p:blipFill>
        <p:spPr bwMode="auto">
          <a:xfrm>
            <a:off x="2819401" y="4474210"/>
            <a:ext cx="6880224" cy="2459990"/>
          </a:xfrm>
          <a:prstGeom prst="rect">
            <a:avLst/>
          </a:prstGeom>
          <a:ln w="9525" cap="flat" cmpd="sng" algn="ctr">
            <a:solidFill>
              <a:srgbClr val="ED7D31">
                <a:lumMod val="60000"/>
                <a:lumOff val="40000"/>
              </a:srgbClr>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047195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9067800" cy="685800"/>
          </a:xfrm>
        </p:spPr>
        <p:txBody>
          <a:bodyPr>
            <a:noAutofit/>
          </a:bodyPr>
          <a:lstStyle/>
          <a:p>
            <a:pPr lvl="0"/>
            <a:r>
              <a:rPr lang="el-GR" sz="2400" dirty="0">
                <a:solidFill>
                  <a:srgbClr val="002060"/>
                </a:solidFill>
                <a:latin typeface="Arial" panose="020B0604020202020204" pitchFamily="34" charset="0"/>
                <a:cs typeface="Arial" panose="020B0604020202020204" pitchFamily="34" charset="0"/>
              </a:rPr>
              <a:t>Έλεγχος Υπολογισμού φόρου και «Οριστική </a:t>
            </a:r>
            <a:r>
              <a:rPr lang="el-GR" sz="2400" dirty="0" smtClean="0">
                <a:solidFill>
                  <a:srgbClr val="002060"/>
                </a:solidFill>
                <a:latin typeface="Arial" panose="020B0604020202020204" pitchFamily="34" charset="0"/>
                <a:cs typeface="Arial" panose="020B0604020202020204" pitchFamily="34" charset="0"/>
              </a:rPr>
              <a:t>Υποβολή»</a:t>
            </a:r>
            <a:r>
              <a:rPr lang="en-US" sz="2400" dirty="0">
                <a:solidFill>
                  <a:srgbClr val="002060"/>
                </a:solidFill>
                <a:latin typeface="Arial" panose="020B0604020202020204" pitchFamily="34" charset="0"/>
                <a:cs typeface="Arial" panose="020B0604020202020204" pitchFamily="34" charset="0"/>
              </a:rPr>
              <a:t/>
            </a:r>
            <a:br>
              <a:rPr lang="en-US" sz="2400" dirty="0">
                <a:solidFill>
                  <a:srgbClr val="002060"/>
                </a:solidFill>
                <a:latin typeface="Arial" panose="020B0604020202020204" pitchFamily="34" charset="0"/>
                <a:cs typeface="Arial" panose="020B0604020202020204" pitchFamily="34" charset="0"/>
              </a:rPr>
            </a:br>
            <a:endParaRPr lang="en-US" sz="2400" dirty="0">
              <a:solidFill>
                <a:srgbClr val="00206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endParaRPr lang="el-G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148467" y="990599"/>
            <a:ext cx="9681333" cy="5853209"/>
          </a:xfrm>
          <a:prstGeom prst="rect">
            <a:avLst/>
          </a:prstGeom>
          <a:ln w="9525" cap="flat" cmpd="sng" algn="ctr">
            <a:solidFill>
              <a:srgbClr val="ED7D31">
                <a:lumMod val="60000"/>
                <a:lumOff val="40000"/>
              </a:srgbClr>
            </a:solidFill>
            <a:prstDash val="solid"/>
            <a:round/>
            <a:headEnd type="none" w="med" len="med"/>
            <a:tailEnd type="none" w="med" len="med"/>
          </a:ln>
        </p:spPr>
      </p:pic>
    </p:spTree>
    <p:extLst>
      <p:ext uri="{BB962C8B-B14F-4D97-AF65-F5344CB8AC3E}">
        <p14:creationId xmlns:p14="http://schemas.microsoft.com/office/powerpoint/2010/main" val="42686920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9067800" cy="685800"/>
          </a:xfrm>
        </p:spPr>
        <p:txBody>
          <a:bodyPr>
            <a:noAutofit/>
          </a:bodyPr>
          <a:lstStyle/>
          <a:p>
            <a:pPr lvl="0"/>
            <a:r>
              <a:rPr lang="el-GR" sz="2400" dirty="0">
                <a:solidFill>
                  <a:srgbClr val="002060"/>
                </a:solidFill>
                <a:latin typeface="Arial" panose="020B0604020202020204" pitchFamily="34" charset="0"/>
                <a:cs typeface="Arial" panose="020B0604020202020204" pitchFamily="34" charset="0"/>
              </a:rPr>
              <a:t>Έλεγχος Υπολογισμού φόρου και «Οριστική </a:t>
            </a:r>
            <a:r>
              <a:rPr lang="el-GR" sz="2400" dirty="0" smtClean="0">
                <a:solidFill>
                  <a:srgbClr val="002060"/>
                </a:solidFill>
                <a:latin typeface="Arial" panose="020B0604020202020204" pitchFamily="34" charset="0"/>
                <a:cs typeface="Arial" panose="020B0604020202020204" pitchFamily="34" charset="0"/>
              </a:rPr>
              <a:t>Υποβολή»</a:t>
            </a:r>
            <a:r>
              <a:rPr lang="en-US" sz="2400" dirty="0">
                <a:solidFill>
                  <a:srgbClr val="002060"/>
                </a:solidFill>
                <a:latin typeface="Arial" panose="020B0604020202020204" pitchFamily="34" charset="0"/>
                <a:cs typeface="Arial" panose="020B0604020202020204" pitchFamily="34" charset="0"/>
              </a:rPr>
              <a:t/>
            </a:r>
            <a:br>
              <a:rPr lang="en-US" sz="2400" dirty="0">
                <a:solidFill>
                  <a:srgbClr val="002060"/>
                </a:solidFill>
                <a:latin typeface="Arial" panose="020B0604020202020204" pitchFamily="34" charset="0"/>
                <a:cs typeface="Arial" panose="020B0604020202020204" pitchFamily="34" charset="0"/>
              </a:rPr>
            </a:br>
            <a:endParaRPr lang="en-US" sz="2400" dirty="0">
              <a:solidFill>
                <a:srgbClr val="002060"/>
              </a:solidFill>
              <a:latin typeface="Arial" panose="020B0604020202020204" pitchFamily="34" charset="0"/>
              <a:cs typeface="Arial" panose="020B0604020202020204" pitchFamily="34" charset="0"/>
            </a:endParaRP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8259" y="1323657"/>
            <a:ext cx="9890134" cy="4819968"/>
          </a:xfrm>
          <a:prstGeom prst="rect">
            <a:avLst/>
          </a:prstGeom>
          <a:ln w="9525" cap="flat" cmpd="sng" algn="ctr">
            <a:solidFill>
              <a:srgbClr val="ED7D31">
                <a:lumMod val="60000"/>
                <a:lumOff val="40000"/>
              </a:srgbClr>
            </a:solidFill>
            <a:prstDash val="solid"/>
            <a:round/>
            <a:headEnd type="none" w="med" len="med"/>
            <a:tailEnd type="none" w="med" len="med"/>
          </a:ln>
        </p:spPr>
      </p:pic>
    </p:spTree>
    <p:extLst>
      <p:ext uri="{BB962C8B-B14F-4D97-AF65-F5344CB8AC3E}">
        <p14:creationId xmlns:p14="http://schemas.microsoft.com/office/powerpoint/2010/main" val="26405987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8467" name="Rectangle 3"/>
          <p:cNvSpPr>
            <a:spLocks noGrp="1" noChangeArrowheads="1"/>
          </p:cNvSpPr>
          <p:nvPr>
            <p:ph sz="quarter" idx="1"/>
          </p:nvPr>
        </p:nvSpPr>
        <p:spPr>
          <a:xfrm>
            <a:off x="914400" y="1143001"/>
            <a:ext cx="8153400" cy="3886200"/>
          </a:xfrm>
        </p:spPr>
        <p:txBody>
          <a:bodyPr vert="horz" lIns="90488" tIns="44450" rIns="90488" bIns="44450" rtlCol="0">
            <a:noAutofit/>
          </a:bodyPr>
          <a:lstStyle/>
          <a:p>
            <a:pPr marL="361950" indent="-266700">
              <a:lnSpc>
                <a:spcPct val="120000"/>
              </a:lnSpc>
              <a:spcBef>
                <a:spcPts val="0"/>
              </a:spcBef>
              <a:buClr>
                <a:srgbClr val="7EC234"/>
              </a:buClr>
            </a:pPr>
            <a:r>
              <a:rPr lang="el-GR" sz="3200" dirty="0" smtClean="0"/>
              <a:t>Θέματα </a:t>
            </a:r>
            <a:r>
              <a:rPr lang="el-GR" sz="3200" dirty="0"/>
              <a:t>Νομικά και Ασφάλειας</a:t>
            </a:r>
            <a:endParaRPr lang="en-US" sz="3200" dirty="0"/>
          </a:p>
          <a:p>
            <a:pPr marL="361950" indent="-266700">
              <a:lnSpc>
                <a:spcPct val="120000"/>
              </a:lnSpc>
              <a:spcBef>
                <a:spcPts val="0"/>
              </a:spcBef>
              <a:buClr>
                <a:srgbClr val="7EC234"/>
              </a:buClr>
            </a:pPr>
            <a:r>
              <a:rPr lang="el-GR" sz="3200" dirty="0" smtClean="0"/>
              <a:t>Γραφειοκρατία</a:t>
            </a:r>
            <a:r>
              <a:rPr lang="en-US" sz="3200" dirty="0" smtClean="0"/>
              <a:t> – </a:t>
            </a:r>
            <a:r>
              <a:rPr lang="el-GR" sz="3200" dirty="0" smtClean="0"/>
              <a:t>Χρονοβόρες Διαδικασίες</a:t>
            </a:r>
            <a:endParaRPr lang="en-US" sz="3200" dirty="0" smtClean="0"/>
          </a:p>
          <a:p>
            <a:pPr marL="361950" indent="-266700">
              <a:lnSpc>
                <a:spcPct val="120000"/>
              </a:lnSpc>
              <a:spcBef>
                <a:spcPts val="0"/>
              </a:spcBef>
              <a:buClr>
                <a:srgbClr val="7EC234"/>
              </a:buClr>
            </a:pPr>
            <a:r>
              <a:rPr lang="el-GR" sz="3200" dirty="0" smtClean="0"/>
              <a:t>Συντονισμός των εμπλεκόμενων Τμημάτων</a:t>
            </a:r>
            <a:endParaRPr lang="en-US" sz="3200" dirty="0"/>
          </a:p>
          <a:p>
            <a:pPr marL="361950" indent="-266700">
              <a:lnSpc>
                <a:spcPct val="120000"/>
              </a:lnSpc>
              <a:spcBef>
                <a:spcPts val="0"/>
              </a:spcBef>
              <a:buClr>
                <a:srgbClr val="7EC234"/>
              </a:buClr>
            </a:pPr>
            <a:r>
              <a:rPr lang="el-GR" sz="3200" dirty="0"/>
              <a:t>Διαθεσιμότητα Πόρων </a:t>
            </a:r>
            <a:r>
              <a:rPr lang="en-US" sz="3200" dirty="0"/>
              <a:t>(</a:t>
            </a:r>
            <a:r>
              <a:rPr lang="el-GR" sz="3200" dirty="0"/>
              <a:t>Ανθρώπινο Δυναμικό</a:t>
            </a:r>
            <a:r>
              <a:rPr lang="en-US" sz="3200" dirty="0"/>
              <a:t>)</a:t>
            </a:r>
          </a:p>
          <a:p>
            <a:pPr marL="361950" indent="-266700">
              <a:lnSpc>
                <a:spcPct val="120000"/>
              </a:lnSpc>
              <a:spcBef>
                <a:spcPts val="0"/>
              </a:spcBef>
              <a:buClr>
                <a:srgbClr val="7EC234"/>
              </a:buClr>
            </a:pPr>
            <a:r>
              <a:rPr lang="el-GR" sz="3200" dirty="0" smtClean="0"/>
              <a:t>Νοοτροπία</a:t>
            </a:r>
          </a:p>
          <a:p>
            <a:pPr marL="361950" indent="-266700">
              <a:lnSpc>
                <a:spcPct val="120000"/>
              </a:lnSpc>
              <a:spcBef>
                <a:spcPts val="0"/>
              </a:spcBef>
              <a:buClr>
                <a:srgbClr val="7EC234"/>
              </a:buClr>
            </a:pPr>
            <a:r>
              <a:rPr lang="el-GR" sz="3200" dirty="0" smtClean="0"/>
              <a:t>Ψηφιακός Αναλφαβητισμός</a:t>
            </a:r>
          </a:p>
          <a:p>
            <a:pPr marL="361950" indent="-266700">
              <a:lnSpc>
                <a:spcPct val="120000"/>
              </a:lnSpc>
              <a:spcBef>
                <a:spcPts val="0"/>
              </a:spcBef>
              <a:buClr>
                <a:srgbClr val="7EC234"/>
              </a:buClr>
            </a:pPr>
            <a:endParaRPr lang="en-US" sz="3200" dirty="0" smtClean="0"/>
          </a:p>
          <a:p>
            <a:pPr marL="579438" indent="-579438">
              <a:lnSpc>
                <a:spcPct val="120000"/>
              </a:lnSpc>
              <a:spcBef>
                <a:spcPts val="0"/>
              </a:spcBef>
              <a:buClr>
                <a:srgbClr val="990033"/>
              </a:buClr>
              <a:buNone/>
            </a:pPr>
            <a:endParaRPr lang="en-US" sz="3200" dirty="0">
              <a:effectLst>
                <a:outerShdw blurRad="38100" dist="38100" dir="2700000" algn="tl">
                  <a:srgbClr val="000000">
                    <a:alpha val="43137"/>
                  </a:srgbClr>
                </a:outerShdw>
              </a:effectLst>
              <a:latin typeface="Albertus Extra Bold" pitchFamily="34" charset="0"/>
            </a:endParaRPr>
          </a:p>
        </p:txBody>
      </p:sp>
      <p:sp>
        <p:nvSpPr>
          <p:cNvPr id="4" name="TextBox 3"/>
          <p:cNvSpPr txBox="1"/>
          <p:nvPr/>
        </p:nvSpPr>
        <p:spPr>
          <a:xfrm>
            <a:off x="28575" y="5019676"/>
            <a:ext cx="7083110" cy="707886"/>
          </a:xfrm>
          <a:prstGeom prst="rect">
            <a:avLst/>
          </a:prstGeom>
          <a:noFill/>
        </p:spPr>
        <p:txBody>
          <a:bodyPr wrap="square" rtlCol="0">
            <a:spAutoFit/>
          </a:bodyPr>
          <a:lstStyle/>
          <a:p>
            <a:pPr algn="ctr"/>
            <a:r>
              <a:rPr lang="el-GR" sz="4000" b="1" dirty="0">
                <a:solidFill>
                  <a:srgbClr val="7EC234"/>
                </a:solidFill>
                <a:effectLst>
                  <a:outerShdw blurRad="38100" dist="38100" dir="2700000" algn="tl">
                    <a:srgbClr val="000000">
                      <a:alpha val="43137"/>
                    </a:srgbClr>
                  </a:outerShdw>
                </a:effectLst>
              </a:rPr>
              <a:t>ΠΟΛΙΤΙΚΗ ΔΕΣΜΕΥΣΗ</a:t>
            </a:r>
            <a:endParaRPr lang="en-US" sz="4000" b="1" dirty="0">
              <a:solidFill>
                <a:srgbClr val="7EC234"/>
              </a:solidFill>
              <a:effectLst>
                <a:outerShdw blurRad="38100" dist="38100" dir="2700000" algn="tl">
                  <a:srgbClr val="000000">
                    <a:alpha val="43137"/>
                  </a:srgbClr>
                </a:outerShdw>
              </a:effectLst>
            </a:endParaRPr>
          </a:p>
        </p:txBody>
      </p:sp>
      <p:sp>
        <p:nvSpPr>
          <p:cNvPr id="6" name="Title 1"/>
          <p:cNvSpPr>
            <a:spLocks noGrp="1"/>
          </p:cNvSpPr>
          <p:nvPr>
            <p:ph type="title"/>
          </p:nvPr>
        </p:nvSpPr>
        <p:spPr>
          <a:xfrm>
            <a:off x="228600" y="-152400"/>
            <a:ext cx="6272679" cy="819150"/>
          </a:xfrm>
        </p:spPr>
        <p:txBody>
          <a:bodyPr/>
          <a:lstStyle/>
          <a:p>
            <a:r>
              <a:rPr lang="el-GR" dirty="0" smtClean="0">
                <a:solidFill>
                  <a:srgbClr val="002060"/>
                </a:solidFill>
                <a:latin typeface="Arial" panose="020B0604020202020204" pitchFamily="34" charset="0"/>
                <a:cs typeface="Arial" panose="020B0604020202020204" pitchFamily="34" charset="0"/>
              </a:rPr>
              <a:t>Προβλήματα - Προκλήσεις</a:t>
            </a:r>
            <a:endParaRPr lang="en-US" dirty="0">
              <a:solidFill>
                <a:srgbClr val="002060"/>
              </a:solidFill>
            </a:endParaRPr>
          </a:p>
        </p:txBody>
      </p:sp>
    </p:spTree>
    <p:extLst>
      <p:ext uri="{BB962C8B-B14F-4D97-AF65-F5344CB8AC3E}">
        <p14:creationId xmlns:p14="http://schemas.microsoft.com/office/powerpoint/2010/main" val="23181067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7431436" cy="1142999"/>
          </a:xfrm>
        </p:spPr>
        <p:txBody>
          <a:bodyPr/>
          <a:lstStyle/>
          <a:p>
            <a:r>
              <a:rPr lang="el-GR" dirty="0">
                <a:solidFill>
                  <a:srgbClr val="FF0000"/>
                </a:solidFill>
              </a:rPr>
              <a:t>ΠΡΟΣΟΧΗ</a:t>
            </a:r>
            <a:r>
              <a:rPr lang="en-US" dirty="0">
                <a:solidFill>
                  <a:srgbClr val="002060"/>
                </a:solidFill>
              </a:rPr>
              <a:t/>
            </a:r>
            <a:br>
              <a:rPr lang="en-US" dirty="0">
                <a:solidFill>
                  <a:srgbClr val="002060"/>
                </a:solidFill>
              </a:rPr>
            </a:br>
            <a:endParaRPr lang="en-US" dirty="0">
              <a:solidFill>
                <a:srgbClr val="002060"/>
              </a:solidFill>
            </a:endParaRPr>
          </a:p>
        </p:txBody>
      </p:sp>
      <p:sp>
        <p:nvSpPr>
          <p:cNvPr id="5" name="Rectangle 4"/>
          <p:cNvSpPr/>
          <p:nvPr/>
        </p:nvSpPr>
        <p:spPr>
          <a:xfrm>
            <a:off x="228600" y="1600200"/>
            <a:ext cx="9525000" cy="3539430"/>
          </a:xfrm>
          <a:prstGeom prst="rect">
            <a:avLst/>
          </a:prstGeom>
        </p:spPr>
        <p:txBody>
          <a:bodyPr wrap="square">
            <a:spAutoFit/>
          </a:bodyPr>
          <a:lstStyle/>
          <a:p>
            <a:pPr algn="just">
              <a:spcAft>
                <a:spcPts val="0"/>
              </a:spcAft>
            </a:pPr>
            <a:r>
              <a:rPr lang="el-GR" sz="2800" dirty="0" smtClean="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Ελέγξτε </a:t>
            </a:r>
            <a:r>
              <a:rPr lang="el-GR" sz="2800" dirty="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προσεκτικά τον Υπολογισμό του Φόρου επειδή ορισμένες </a:t>
            </a:r>
            <a:r>
              <a:rPr lang="el-GR" sz="2800" b="1" dirty="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ΑΦΑΙΡΕΣΕΙΣ ΔΕΝ </a:t>
            </a:r>
            <a:r>
              <a:rPr lang="el-GR" sz="2800" dirty="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καταχωρούνται αυτόματα (π.χ. 20% έξοδα ενοικίων, σύνταξη χηρείας/εξωτερικού με μειωμένους συντελεστές). </a:t>
            </a:r>
            <a:endParaRPr lang="el-GR" sz="2800" dirty="0" smtClean="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endParaRPr lang="el-GR" sz="2800" dirty="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l-GR" sz="2800" dirty="0" smtClean="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Κάνετε </a:t>
            </a:r>
            <a:r>
              <a:rPr lang="el-GR" sz="2800" b="1" dirty="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Οριστική Υποβολή</a:t>
            </a:r>
            <a:r>
              <a:rPr lang="el-GR" sz="2800" dirty="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 αμέσως μετά την καταχώρηση τέτοιων αφαιρέσεων και αφού βεβαιωθείτε ότι εμφανίζεται το αναμενόμενο αποτέλεσμα φόρου.</a:t>
            </a:r>
            <a:endParaRPr lang="el-GR" sz="2800" dirty="0">
              <a:solidFill>
                <a:schemeClr val="bg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13784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86800" cy="609600"/>
          </a:xfrm>
        </p:spPr>
        <p:txBody>
          <a:bodyPr>
            <a:noAutofit/>
          </a:bodyPr>
          <a:lstStyle/>
          <a:p>
            <a:pPr lvl="0"/>
            <a:r>
              <a:rPr lang="el-GR" sz="2800" dirty="0">
                <a:solidFill>
                  <a:srgbClr val="002060"/>
                </a:solidFill>
              </a:rPr>
              <a:t>Λήψη μηνύματος για επιτυχή υποβολή της δήλωσης</a:t>
            </a:r>
            <a:r>
              <a:rPr lang="en-US" sz="2800" dirty="0">
                <a:solidFill>
                  <a:srgbClr val="002060"/>
                </a:solidFill>
              </a:rPr>
              <a:t/>
            </a:r>
            <a:br>
              <a:rPr lang="en-US" sz="2800" dirty="0">
                <a:solidFill>
                  <a:srgbClr val="002060"/>
                </a:solidFill>
              </a:rPr>
            </a:br>
            <a:endParaRPr lang="en-US" sz="2800" dirty="0">
              <a:solidFill>
                <a:srgbClr val="002060"/>
              </a:solidFill>
            </a:endParaRP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14400" y="1295400"/>
            <a:ext cx="8256660" cy="3810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85124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7865" y="914400"/>
            <a:ext cx="9406804" cy="5485545"/>
          </a:xfrm>
          <a:prstGeom prst="rect">
            <a:avLst/>
          </a:prstGeom>
        </p:spPr>
      </p:pic>
      <p:sp>
        <p:nvSpPr>
          <p:cNvPr id="5" name="Title 1"/>
          <p:cNvSpPr txBox="1">
            <a:spLocks/>
          </p:cNvSpPr>
          <p:nvPr/>
        </p:nvSpPr>
        <p:spPr>
          <a:xfrm>
            <a:off x="152400" y="228601"/>
            <a:ext cx="7431436" cy="533400"/>
          </a:xfrm>
          <a:prstGeom prst="rect">
            <a:avLst/>
          </a:prstGeom>
        </p:spPr>
        <p:txBody>
          <a:bodyPr/>
          <a:lstStyle>
            <a:lvl1pPr algn="l" defTabSz="914400" rtl="0" eaLnBrk="1" latinLnBrk="0" hangingPunct="1">
              <a:lnSpc>
                <a:spcPct val="90000"/>
              </a:lnSpc>
              <a:spcBef>
                <a:spcPct val="0"/>
              </a:spcBef>
              <a:buNone/>
              <a:defRPr sz="3200" kern="1200" spc="100" baseline="0">
                <a:solidFill>
                  <a:schemeClr val="bg1"/>
                </a:solidFill>
                <a:latin typeface="Calibri" panose="020F0502020204030204" pitchFamily="34" charset="0"/>
                <a:ea typeface="+mj-ea"/>
                <a:cs typeface="+mj-cs"/>
              </a:defRPr>
            </a:lvl1pPr>
          </a:lstStyle>
          <a:p>
            <a:r>
              <a:rPr lang="el-GR" b="1" dirty="0">
                <a:solidFill>
                  <a:srgbClr val="002060"/>
                </a:solidFill>
                <a:effectLst>
                  <a:outerShdw blurRad="38100" dist="38100" dir="2700000" algn="tl">
                    <a:srgbClr val="000000">
                      <a:alpha val="43137"/>
                    </a:srgbClr>
                  </a:outerShdw>
                </a:effectLst>
              </a:rPr>
              <a:t>Κοινωνικές Ασφαλίσεις</a:t>
            </a:r>
            <a:r>
              <a:rPr lang="en-US" sz="3600" dirty="0" smtClean="0">
                <a:solidFill>
                  <a:srgbClr val="002060"/>
                </a:solidFill>
                <a:latin typeface="Arial" panose="020B0604020202020204" pitchFamily="34" charset="0"/>
                <a:cs typeface="Arial" panose="020B0604020202020204" pitchFamily="34" charset="0"/>
              </a:rPr>
              <a:t/>
            </a:r>
            <a:br>
              <a:rPr lang="en-US" sz="3600" dirty="0" smtClean="0">
                <a:solidFill>
                  <a:srgbClr val="002060"/>
                </a:solidFill>
                <a:latin typeface="Arial" panose="020B0604020202020204" pitchFamily="34" charset="0"/>
                <a:cs typeface="Arial" panose="020B0604020202020204" pitchFamily="34" charset="0"/>
              </a:rPr>
            </a:br>
            <a:endParaRPr lang="en-US" sz="3600" dirty="0">
              <a:solidFill>
                <a:srgbClr val="002060"/>
              </a:solidFill>
              <a:latin typeface="Arial" panose="020B0604020202020204" pitchFamily="34" charset="0"/>
              <a:cs typeface="Arial" panose="020B0604020202020204" pitchFamily="34" charset="0"/>
            </a:endParaRPr>
          </a:p>
        </p:txBody>
      </p:sp>
      <p:sp>
        <p:nvSpPr>
          <p:cNvPr id="3" name="Right Arrow 2"/>
          <p:cNvSpPr/>
          <p:nvPr/>
        </p:nvSpPr>
        <p:spPr>
          <a:xfrm>
            <a:off x="200406" y="2847975"/>
            <a:ext cx="494919"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3048000" y="2057400"/>
            <a:ext cx="6858000" cy="470898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l-GR" b="1" dirty="0">
                <a:solidFill>
                  <a:schemeClr val="bg1">
                    <a:lumMod val="95000"/>
                    <a:lumOff val="5000"/>
                  </a:schemeClr>
                </a:solidFill>
              </a:rPr>
              <a:t>Πληρωμή Εισφορών Κοινωνικών Ασφαλίσεων</a:t>
            </a:r>
          </a:p>
          <a:p>
            <a:r>
              <a:rPr lang="el-GR" dirty="0">
                <a:solidFill>
                  <a:schemeClr val="bg1">
                    <a:lumMod val="95000"/>
                    <a:lumOff val="5000"/>
                  </a:schemeClr>
                </a:solidFill>
              </a:rPr>
              <a:t>Οι Υπηρεσίες Κοινωνικών Ασφαλίσεων, στην προσπάθεια τους για βελτίωση και αναβάθμιση των υπηρεσιών που προσφέρουν στον πολίτη, δίνουν τη δυνατότητα σε </a:t>
            </a:r>
            <a:r>
              <a:rPr lang="el-GR" b="1" dirty="0">
                <a:solidFill>
                  <a:schemeClr val="bg1">
                    <a:lumMod val="95000"/>
                    <a:lumOff val="5000"/>
                  </a:schemeClr>
                </a:solidFill>
              </a:rPr>
              <a:t>εργοδότες</a:t>
            </a:r>
            <a:r>
              <a:rPr lang="el-GR" dirty="0">
                <a:solidFill>
                  <a:schemeClr val="bg1">
                    <a:lumMod val="95000"/>
                    <a:lumOff val="5000"/>
                  </a:schemeClr>
                </a:solidFill>
              </a:rPr>
              <a:t> και </a:t>
            </a:r>
            <a:r>
              <a:rPr lang="el-GR" b="1" dirty="0">
                <a:solidFill>
                  <a:schemeClr val="bg1">
                    <a:lumMod val="95000"/>
                    <a:lumOff val="5000"/>
                  </a:schemeClr>
                </a:solidFill>
              </a:rPr>
              <a:t>αυτοτελώς εργαζομένους</a:t>
            </a:r>
            <a:r>
              <a:rPr lang="el-GR" dirty="0">
                <a:solidFill>
                  <a:schemeClr val="bg1">
                    <a:lumMod val="95000"/>
                    <a:lumOff val="5000"/>
                  </a:schemeClr>
                </a:solidFill>
              </a:rPr>
              <a:t> να πληρώνουν τις εισφορές τους μέσω </a:t>
            </a:r>
            <a:r>
              <a:rPr lang="el-GR" dirty="0" smtClean="0">
                <a:solidFill>
                  <a:schemeClr val="bg1">
                    <a:lumMod val="95000"/>
                    <a:lumOff val="5000"/>
                  </a:schemeClr>
                </a:solidFill>
              </a:rPr>
              <a:t>διαδικτύου. </a:t>
            </a:r>
            <a:r>
              <a:rPr lang="el-GR" dirty="0">
                <a:solidFill>
                  <a:schemeClr val="bg1">
                    <a:lumMod val="95000"/>
                    <a:lumOff val="5000"/>
                  </a:schemeClr>
                </a:solidFill>
              </a:rPr>
              <a:t>Για την πληρωμή εισφορών μέσω διαδικτύου θα χρησιμοποιείται η </a:t>
            </a:r>
            <a:r>
              <a:rPr lang="el-GR" b="1" dirty="0">
                <a:solidFill>
                  <a:schemeClr val="bg1">
                    <a:lumMod val="95000"/>
                    <a:lumOff val="5000"/>
                  </a:schemeClr>
                </a:solidFill>
              </a:rPr>
              <a:t>μέθοδος της Αυτόματης Χρέωσης</a:t>
            </a:r>
            <a:r>
              <a:rPr lang="el-GR" dirty="0">
                <a:solidFill>
                  <a:schemeClr val="bg1">
                    <a:lumMod val="95000"/>
                    <a:lumOff val="5000"/>
                  </a:schemeClr>
                </a:solidFill>
              </a:rPr>
              <a:t> (</a:t>
            </a:r>
            <a:r>
              <a:rPr lang="el-GR" dirty="0" err="1">
                <a:solidFill>
                  <a:schemeClr val="bg1">
                    <a:lumMod val="95000"/>
                    <a:lumOff val="5000"/>
                  </a:schemeClr>
                </a:solidFill>
              </a:rPr>
              <a:t>Direct</a:t>
            </a:r>
            <a:r>
              <a:rPr lang="el-GR" dirty="0">
                <a:solidFill>
                  <a:schemeClr val="bg1">
                    <a:lumMod val="95000"/>
                    <a:lumOff val="5000"/>
                  </a:schemeClr>
                </a:solidFill>
              </a:rPr>
              <a:t> </a:t>
            </a:r>
            <a:r>
              <a:rPr lang="el-GR" dirty="0" err="1">
                <a:solidFill>
                  <a:schemeClr val="bg1">
                    <a:lumMod val="95000"/>
                    <a:lumOff val="5000"/>
                  </a:schemeClr>
                </a:solidFill>
              </a:rPr>
              <a:t>Debit</a:t>
            </a:r>
            <a:r>
              <a:rPr lang="el-GR" dirty="0">
                <a:solidFill>
                  <a:schemeClr val="bg1">
                    <a:lumMod val="95000"/>
                    <a:lumOff val="5000"/>
                  </a:schemeClr>
                </a:solidFill>
              </a:rPr>
              <a:t>). </a:t>
            </a:r>
            <a:br>
              <a:rPr lang="el-GR" dirty="0">
                <a:solidFill>
                  <a:schemeClr val="bg1">
                    <a:lumMod val="95000"/>
                    <a:lumOff val="5000"/>
                  </a:schemeClr>
                </a:solidFill>
              </a:rPr>
            </a:br>
            <a:r>
              <a:rPr lang="el-GR" dirty="0">
                <a:solidFill>
                  <a:schemeClr val="bg1">
                    <a:lumMod val="95000"/>
                    <a:lumOff val="5000"/>
                  </a:schemeClr>
                </a:solidFill>
              </a:rPr>
              <a:t/>
            </a:r>
            <a:br>
              <a:rPr lang="el-GR" dirty="0">
                <a:solidFill>
                  <a:schemeClr val="bg1">
                    <a:lumMod val="95000"/>
                    <a:lumOff val="5000"/>
                  </a:schemeClr>
                </a:solidFill>
              </a:rPr>
            </a:br>
            <a:r>
              <a:rPr lang="el-GR" b="1" dirty="0">
                <a:solidFill>
                  <a:schemeClr val="bg1">
                    <a:lumMod val="95000"/>
                    <a:lumOff val="5000"/>
                  </a:schemeClr>
                </a:solidFill>
              </a:rPr>
              <a:t>ΙΣΤΟΣΕΛΙΔΑ ΥΠΗΡΕΣΙΑΣ:</a:t>
            </a:r>
            <a:br>
              <a:rPr lang="el-GR" b="1" dirty="0">
                <a:solidFill>
                  <a:schemeClr val="bg1">
                    <a:lumMod val="95000"/>
                    <a:lumOff val="5000"/>
                  </a:schemeClr>
                </a:solidFill>
              </a:rPr>
            </a:br>
            <a:r>
              <a:rPr lang="el-GR" sz="2400" b="1" dirty="0">
                <a:solidFill>
                  <a:schemeClr val="bg1">
                    <a:lumMod val="95000"/>
                    <a:lumOff val="5000"/>
                  </a:schemeClr>
                </a:solidFill>
                <a:hlinkClick r:id="rId3"/>
              </a:rPr>
              <a:t>https://www.pay.sid.mlsi.gov.cy/</a:t>
            </a:r>
            <a:r>
              <a:rPr lang="el-GR" sz="2400" b="1" dirty="0">
                <a:solidFill>
                  <a:schemeClr val="bg1">
                    <a:lumMod val="95000"/>
                    <a:lumOff val="5000"/>
                  </a:schemeClr>
                </a:solidFill>
              </a:rPr>
              <a:t/>
            </a:r>
            <a:br>
              <a:rPr lang="el-GR" sz="2400" b="1" dirty="0">
                <a:solidFill>
                  <a:schemeClr val="bg1">
                    <a:lumMod val="95000"/>
                    <a:lumOff val="5000"/>
                  </a:schemeClr>
                </a:solidFill>
              </a:rPr>
            </a:br>
            <a:r>
              <a:rPr lang="el-GR" dirty="0">
                <a:solidFill>
                  <a:schemeClr val="bg1">
                    <a:lumMod val="95000"/>
                    <a:lumOff val="5000"/>
                  </a:schemeClr>
                </a:solidFill>
              </a:rPr>
              <a:t/>
            </a:r>
            <a:br>
              <a:rPr lang="el-GR" dirty="0">
                <a:solidFill>
                  <a:schemeClr val="bg1">
                    <a:lumMod val="95000"/>
                    <a:lumOff val="5000"/>
                  </a:schemeClr>
                </a:solidFill>
              </a:rPr>
            </a:br>
            <a:r>
              <a:rPr lang="el-GR" b="1" dirty="0">
                <a:solidFill>
                  <a:schemeClr val="bg1">
                    <a:lumMod val="95000"/>
                    <a:lumOff val="5000"/>
                  </a:schemeClr>
                </a:solidFill>
              </a:rPr>
              <a:t>ΕΠΙΠΡΟΣΘΕΤΕΣ ΠΛΗΡΟΦΟΡΙΕΣ:</a:t>
            </a:r>
            <a:br>
              <a:rPr lang="el-GR" b="1" dirty="0">
                <a:solidFill>
                  <a:schemeClr val="bg1">
                    <a:lumMod val="95000"/>
                    <a:lumOff val="5000"/>
                  </a:schemeClr>
                </a:solidFill>
              </a:rPr>
            </a:br>
            <a:r>
              <a:rPr lang="el-GR" dirty="0">
                <a:solidFill>
                  <a:schemeClr val="bg1">
                    <a:lumMod val="95000"/>
                    <a:lumOff val="5000"/>
                  </a:schemeClr>
                </a:solidFill>
              </a:rPr>
              <a:t>Για περισσότερες πληροφορίες (διαδικασία εγγραφής, οδηγίες χρήσης, κτλ.) επισκεφθείτε </a:t>
            </a:r>
            <a:r>
              <a:rPr lang="el-GR" dirty="0" smtClean="0">
                <a:solidFill>
                  <a:schemeClr val="bg1">
                    <a:lumMod val="95000"/>
                    <a:lumOff val="5000"/>
                  </a:schemeClr>
                </a:solidFill>
              </a:rPr>
              <a:t>την</a:t>
            </a:r>
            <a:r>
              <a:rPr lang="en-US" dirty="0" smtClean="0">
                <a:solidFill>
                  <a:schemeClr val="bg1">
                    <a:lumMod val="95000"/>
                    <a:lumOff val="5000"/>
                  </a:schemeClr>
                </a:solidFill>
              </a:rPr>
              <a:t> </a:t>
            </a:r>
            <a:r>
              <a:rPr lang="el-GR" dirty="0" smtClean="0">
                <a:solidFill>
                  <a:schemeClr val="bg1">
                    <a:lumMod val="95000"/>
                    <a:lumOff val="5000"/>
                  </a:schemeClr>
                </a:solidFill>
              </a:rPr>
              <a:t>ιστοσελίδα</a:t>
            </a:r>
            <a:r>
              <a:rPr lang="el-GR" dirty="0">
                <a:solidFill>
                  <a:schemeClr val="bg1">
                    <a:lumMod val="95000"/>
                    <a:lumOff val="5000"/>
                  </a:schemeClr>
                </a:solidFill>
              </a:rPr>
              <a:t>: </a:t>
            </a:r>
            <a:r>
              <a:rPr lang="en-US" dirty="0" smtClean="0">
                <a:solidFill>
                  <a:schemeClr val="bg1">
                    <a:lumMod val="95000"/>
                    <a:lumOff val="5000"/>
                  </a:schemeClr>
                </a:solidFill>
              </a:rPr>
              <a:t> </a:t>
            </a:r>
          </a:p>
          <a:p>
            <a:r>
              <a:rPr lang="el-GR" sz="2400" b="1" dirty="0" smtClean="0">
                <a:solidFill>
                  <a:schemeClr val="bg1">
                    <a:lumMod val="95000"/>
                    <a:lumOff val="5000"/>
                  </a:schemeClr>
                </a:solidFill>
                <a:hlinkClick r:id="rId4"/>
              </a:rPr>
              <a:t>www.kepa.gov.cy/yka</a:t>
            </a:r>
            <a:endParaRPr lang="el-GR" sz="2400" b="1" dirty="0">
              <a:solidFill>
                <a:schemeClr val="bg1">
                  <a:lumMod val="95000"/>
                  <a:lumOff val="5000"/>
                </a:schemeClr>
              </a:solidFill>
            </a:endParaRPr>
          </a:p>
          <a:p>
            <a:endParaRPr lang="el-GR" dirty="0">
              <a:solidFill>
                <a:schemeClr val="bg1">
                  <a:lumMod val="95000"/>
                  <a:lumOff val="5000"/>
                </a:schemeClr>
              </a:solidFill>
            </a:endParaRPr>
          </a:p>
        </p:txBody>
      </p:sp>
    </p:spTree>
    <p:extLst>
      <p:ext uri="{BB962C8B-B14F-4D97-AF65-F5344CB8AC3E}">
        <p14:creationId xmlns:p14="http://schemas.microsoft.com/office/powerpoint/2010/main" val="11199282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199" y="1066800"/>
            <a:ext cx="9749263" cy="54864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4800" y="76200"/>
            <a:ext cx="9144000" cy="707886"/>
          </a:xfrm>
          <a:prstGeom prst="rect">
            <a:avLst/>
          </a:prstGeom>
          <a:noFill/>
        </p:spPr>
        <p:txBody>
          <a:bodyPr wrap="square" rtlCol="0">
            <a:spAutoFit/>
          </a:bodyPr>
          <a:lstStyle/>
          <a:p>
            <a:r>
              <a:rPr lang="el-GR" sz="4000" b="1" dirty="0">
                <a:solidFill>
                  <a:srgbClr val="002060"/>
                </a:solidFill>
                <a:effectLst>
                  <a:outerShdw blurRad="38100" dist="38100" dir="2700000" algn="tl">
                    <a:srgbClr val="000000">
                      <a:alpha val="43137"/>
                    </a:srgbClr>
                  </a:outerShdw>
                </a:effectLst>
              </a:rPr>
              <a:t>Κοινωνικές Ασφαλίσεις </a:t>
            </a:r>
            <a:r>
              <a:rPr lang="en-US" sz="4000" b="1" dirty="0" smtClean="0">
                <a:solidFill>
                  <a:srgbClr val="002060"/>
                </a:solidFill>
                <a:effectLst>
                  <a:outerShdw blurRad="38100" dist="38100" dir="2700000" algn="tl">
                    <a:srgbClr val="000000">
                      <a:alpha val="43137"/>
                    </a:srgbClr>
                  </a:outerShdw>
                </a:effectLst>
              </a:rPr>
              <a:t>- </a:t>
            </a:r>
            <a:r>
              <a:rPr lang="el-GR" sz="4000" b="1" dirty="0" smtClean="0">
                <a:solidFill>
                  <a:srgbClr val="002060"/>
                </a:solidFill>
              </a:rPr>
              <a:t>ΕΓΓΡΑΦΗ</a:t>
            </a:r>
            <a:endParaRPr lang="en-US" sz="4000" b="1" dirty="0">
              <a:solidFill>
                <a:srgbClr val="002060"/>
              </a:solidFill>
            </a:endParaRPr>
          </a:p>
        </p:txBody>
      </p:sp>
      <p:sp>
        <p:nvSpPr>
          <p:cNvPr id="4" name="Title 1"/>
          <p:cNvSpPr txBox="1">
            <a:spLocks/>
          </p:cNvSpPr>
          <p:nvPr/>
        </p:nvSpPr>
        <p:spPr>
          <a:xfrm>
            <a:off x="152400" y="228601"/>
            <a:ext cx="7431436" cy="533400"/>
          </a:xfrm>
          <a:prstGeom prst="rect">
            <a:avLst/>
          </a:prstGeom>
        </p:spPr>
        <p:txBody>
          <a:bodyPr/>
          <a:lstStyle>
            <a:lvl1pPr algn="l" defTabSz="914400" rtl="0" eaLnBrk="1" latinLnBrk="0" hangingPunct="1">
              <a:lnSpc>
                <a:spcPct val="90000"/>
              </a:lnSpc>
              <a:spcBef>
                <a:spcPct val="0"/>
              </a:spcBef>
              <a:buNone/>
              <a:defRPr sz="3200" kern="1200" spc="100" baseline="0">
                <a:solidFill>
                  <a:schemeClr val="bg1"/>
                </a:solidFill>
                <a:latin typeface="Calibri" panose="020F0502020204030204" pitchFamily="34" charset="0"/>
                <a:ea typeface="+mj-ea"/>
                <a:cs typeface="+mj-cs"/>
              </a:defRPr>
            </a:lvl1pPr>
          </a:lstStyle>
          <a:p>
            <a:r>
              <a:rPr lang="en-US" sz="3600" dirty="0" smtClean="0">
                <a:solidFill>
                  <a:srgbClr val="002060"/>
                </a:solidFill>
                <a:latin typeface="Arial" panose="020B0604020202020204" pitchFamily="34" charset="0"/>
                <a:cs typeface="Arial" panose="020B0604020202020204" pitchFamily="34" charset="0"/>
              </a:rPr>
              <a:t/>
            </a:r>
            <a:br>
              <a:rPr lang="en-US" sz="3600" dirty="0" smtClean="0">
                <a:solidFill>
                  <a:srgbClr val="002060"/>
                </a:solidFill>
                <a:latin typeface="Arial" panose="020B0604020202020204" pitchFamily="34" charset="0"/>
                <a:cs typeface="Arial" panose="020B0604020202020204" pitchFamily="34" charset="0"/>
              </a:rPr>
            </a:br>
            <a:endParaRPr lang="en-US" sz="3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99120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4572" y="1143000"/>
            <a:ext cx="9801428" cy="503461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152400" y="228601"/>
            <a:ext cx="7431436" cy="533400"/>
          </a:xfrm>
          <a:prstGeom prst="rect">
            <a:avLst/>
          </a:prstGeom>
        </p:spPr>
        <p:txBody>
          <a:bodyPr/>
          <a:lstStyle>
            <a:lvl1pPr algn="l" defTabSz="914400" rtl="0" eaLnBrk="1" latinLnBrk="0" hangingPunct="1">
              <a:lnSpc>
                <a:spcPct val="90000"/>
              </a:lnSpc>
              <a:spcBef>
                <a:spcPct val="0"/>
              </a:spcBef>
              <a:buNone/>
              <a:defRPr sz="3200" kern="1200" spc="100" baseline="0">
                <a:solidFill>
                  <a:schemeClr val="bg1"/>
                </a:solidFill>
                <a:latin typeface="Calibri" panose="020F0502020204030204" pitchFamily="34" charset="0"/>
                <a:ea typeface="+mj-ea"/>
                <a:cs typeface="+mj-cs"/>
              </a:defRPr>
            </a:lvl1pPr>
          </a:lstStyle>
          <a:p>
            <a:r>
              <a:rPr lang="el-GR" b="1" dirty="0">
                <a:solidFill>
                  <a:srgbClr val="002060"/>
                </a:solidFill>
                <a:effectLst>
                  <a:outerShdw blurRad="38100" dist="38100" dir="2700000" algn="tl">
                    <a:srgbClr val="000000">
                      <a:alpha val="43137"/>
                    </a:srgbClr>
                  </a:outerShdw>
                </a:effectLst>
              </a:rPr>
              <a:t>Κοινωνικές Ασφαλίσεις</a:t>
            </a:r>
            <a:r>
              <a:rPr lang="en-US" sz="3600" dirty="0" smtClean="0">
                <a:solidFill>
                  <a:srgbClr val="002060"/>
                </a:solidFill>
                <a:latin typeface="Arial" panose="020B0604020202020204" pitchFamily="34" charset="0"/>
                <a:cs typeface="Arial" panose="020B0604020202020204" pitchFamily="34" charset="0"/>
              </a:rPr>
              <a:t/>
            </a:r>
            <a:br>
              <a:rPr lang="en-US" sz="3600" dirty="0" smtClean="0">
                <a:solidFill>
                  <a:srgbClr val="002060"/>
                </a:solidFill>
                <a:latin typeface="Arial" panose="020B0604020202020204" pitchFamily="34" charset="0"/>
                <a:cs typeface="Arial" panose="020B0604020202020204" pitchFamily="34" charset="0"/>
              </a:rPr>
            </a:br>
            <a:endParaRPr lang="en-US" sz="3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99498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152400"/>
            <a:ext cx="6859031" cy="685802"/>
          </a:xfrm>
        </p:spPr>
        <p:txBody>
          <a:bodyPr/>
          <a:lstStyle/>
          <a:p>
            <a:r>
              <a:rPr lang="el-GR" dirty="0">
                <a:solidFill>
                  <a:srgbClr val="002060"/>
                </a:solidFill>
              </a:rPr>
              <a:t>Επιλέξετε δημιουργία κατάστασης</a:t>
            </a:r>
            <a:endParaRPr lang="en-US" dirty="0">
              <a:solidFill>
                <a:srgbClr val="002060"/>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4954" y="1143000"/>
            <a:ext cx="9734846" cy="44958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5920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0" y="1143000"/>
            <a:ext cx="9870931" cy="37338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152400" y="228601"/>
            <a:ext cx="7431436" cy="533400"/>
          </a:xfrm>
          <a:prstGeom prst="rect">
            <a:avLst/>
          </a:prstGeom>
        </p:spPr>
        <p:txBody>
          <a:bodyPr/>
          <a:lstStyle>
            <a:lvl1pPr algn="l" defTabSz="914400" rtl="0" eaLnBrk="1" latinLnBrk="0" hangingPunct="1">
              <a:lnSpc>
                <a:spcPct val="90000"/>
              </a:lnSpc>
              <a:spcBef>
                <a:spcPct val="0"/>
              </a:spcBef>
              <a:buNone/>
              <a:defRPr sz="3200" kern="1200" spc="100" baseline="0">
                <a:solidFill>
                  <a:schemeClr val="bg1"/>
                </a:solidFill>
                <a:latin typeface="Calibri" panose="020F0502020204030204" pitchFamily="34" charset="0"/>
                <a:ea typeface="+mj-ea"/>
                <a:cs typeface="+mj-cs"/>
              </a:defRPr>
            </a:lvl1pPr>
          </a:lstStyle>
          <a:p>
            <a:r>
              <a:rPr lang="el-GR" b="1" dirty="0">
                <a:solidFill>
                  <a:srgbClr val="002060"/>
                </a:solidFill>
                <a:effectLst>
                  <a:outerShdw blurRad="38100" dist="38100" dir="2700000" algn="tl">
                    <a:srgbClr val="000000">
                      <a:alpha val="43137"/>
                    </a:srgbClr>
                  </a:outerShdw>
                </a:effectLst>
              </a:rPr>
              <a:t>Κοινωνικές Ασφαλίσεις</a:t>
            </a:r>
            <a:r>
              <a:rPr lang="en-US" sz="3600" dirty="0" smtClean="0">
                <a:solidFill>
                  <a:srgbClr val="002060"/>
                </a:solidFill>
                <a:latin typeface="Arial" panose="020B0604020202020204" pitchFamily="34" charset="0"/>
                <a:cs typeface="Arial" panose="020B0604020202020204" pitchFamily="34" charset="0"/>
              </a:rPr>
              <a:t/>
            </a:r>
            <a:br>
              <a:rPr lang="en-US" sz="3600" dirty="0" smtClean="0">
                <a:solidFill>
                  <a:srgbClr val="002060"/>
                </a:solidFill>
                <a:latin typeface="Arial" panose="020B0604020202020204" pitchFamily="34" charset="0"/>
                <a:cs typeface="Arial" panose="020B0604020202020204" pitchFamily="34" charset="0"/>
              </a:rPr>
            </a:br>
            <a:endParaRPr lang="en-US" sz="3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81105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200" y="1055651"/>
            <a:ext cx="9696151" cy="526894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 y="0"/>
            <a:ext cx="9372600" cy="1384995"/>
          </a:xfrm>
          <a:prstGeom prst="rect">
            <a:avLst/>
          </a:prstGeom>
        </p:spPr>
        <p:txBody>
          <a:bodyPr wrap="square">
            <a:spAutoFit/>
          </a:bodyPr>
          <a:lstStyle/>
          <a:p>
            <a:r>
              <a:rPr lang="el-GR" sz="2800" b="1" spc="100" dirty="0">
                <a:solidFill>
                  <a:srgbClr val="00206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Συμπληρώνουμε </a:t>
            </a:r>
            <a:r>
              <a:rPr lang="el-GR" sz="2800" b="1" spc="100" dirty="0" smtClean="0">
                <a:solidFill>
                  <a:srgbClr val="00206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τις πραγματικές αποδοχές </a:t>
            </a:r>
            <a:r>
              <a:rPr lang="el-GR" sz="2800" b="1" spc="100" dirty="0">
                <a:solidFill>
                  <a:srgbClr val="00206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και μετά επιλέγουμε «Αποθήκευση και Πληρωμή»</a:t>
            </a:r>
            <a:r>
              <a:rPr lang="en-US" sz="2800" b="1" spc="100" dirty="0">
                <a:solidFill>
                  <a:prstClr val="black">
                    <a:lumMod val="85000"/>
                    <a:lumOff val="15000"/>
                  </a:prstClr>
                </a:solidFill>
                <a:effectLst>
                  <a:outerShdw blurRad="38100" dist="38100" dir="2700000" algn="tl">
                    <a:srgbClr val="000000">
                      <a:alpha val="43137"/>
                    </a:srgbClr>
                  </a:outerShdw>
                </a:effectLst>
                <a:latin typeface="Calibri" panose="020F0502020204030204" pitchFamily="34" charset="0"/>
                <a:ea typeface="+mj-ea"/>
                <a:cs typeface="+mj-cs"/>
              </a:rPr>
              <a:t/>
            </a:r>
            <a:br>
              <a:rPr lang="en-US" sz="2800" b="1" spc="100" dirty="0">
                <a:solidFill>
                  <a:prstClr val="black">
                    <a:lumMod val="85000"/>
                    <a:lumOff val="15000"/>
                  </a:prstClr>
                </a:solidFill>
                <a:effectLst>
                  <a:outerShdw blurRad="38100" dist="38100" dir="2700000" algn="tl">
                    <a:srgbClr val="000000">
                      <a:alpha val="43137"/>
                    </a:srgbClr>
                  </a:outerShdw>
                </a:effectLst>
                <a:latin typeface="Calibri" panose="020F0502020204030204" pitchFamily="34" charset="0"/>
                <a:ea typeface="+mj-ea"/>
                <a:cs typeface="+mj-cs"/>
              </a:rPr>
            </a:br>
            <a:endParaRPr lang="en-US" sz="2800" dirty="0"/>
          </a:p>
        </p:txBody>
      </p:sp>
    </p:spTree>
    <p:extLst>
      <p:ext uri="{BB962C8B-B14F-4D97-AF65-F5344CB8AC3E}">
        <p14:creationId xmlns:p14="http://schemas.microsoft.com/office/powerpoint/2010/main" val="36642812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066800"/>
            <a:ext cx="9296400" cy="1371599"/>
          </a:xfrm>
        </p:spPr>
        <p:txBody>
          <a:bodyPr>
            <a:noAutofit/>
          </a:bodyPr>
          <a:lstStyle/>
          <a:p>
            <a:r>
              <a:rPr lang="el-GR" sz="2400" dirty="0"/>
              <a:t>Στην περίπτωση που έχουμε νέο εργοδοτούμενο πάμε στο ΜΕΡΟΣ Γ- ΝΕΟΙ ΕΡΓΟΔΟΤΟΥΜΕΝΟΙ συμπληρώνουμε τα πεδία και τέλος πατάμε </a:t>
            </a:r>
            <a:r>
              <a:rPr lang="el-GR" sz="2400" dirty="0" smtClean="0"/>
              <a:t>«Αποθήκευση </a:t>
            </a:r>
            <a:r>
              <a:rPr lang="el-GR" sz="2400" dirty="0"/>
              <a:t>Νέου </a:t>
            </a:r>
            <a:r>
              <a:rPr lang="el-GR" sz="2400" dirty="0" smtClean="0"/>
              <a:t>εργοδοτούμενου» </a:t>
            </a:r>
            <a:r>
              <a:rPr lang="el-GR" sz="2400" dirty="0"/>
              <a:t>.</a:t>
            </a:r>
            <a:r>
              <a:rPr lang="en-US" sz="2400" dirty="0"/>
              <a:t/>
            </a:r>
            <a:br>
              <a:rPr lang="en-US" sz="2400" dirty="0"/>
            </a:br>
            <a:endParaRPr lang="en-US" sz="2400"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0" y="2590800"/>
            <a:ext cx="9906000" cy="293701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152400" y="228601"/>
            <a:ext cx="7431436" cy="533400"/>
          </a:xfrm>
          <a:prstGeom prst="rect">
            <a:avLst/>
          </a:prstGeom>
        </p:spPr>
        <p:txBody>
          <a:bodyPr/>
          <a:lstStyle>
            <a:lvl1pPr algn="l" defTabSz="914400" rtl="0" eaLnBrk="1" latinLnBrk="0" hangingPunct="1">
              <a:lnSpc>
                <a:spcPct val="90000"/>
              </a:lnSpc>
              <a:spcBef>
                <a:spcPct val="0"/>
              </a:spcBef>
              <a:buNone/>
              <a:defRPr sz="3200" kern="1200" spc="100" baseline="0">
                <a:solidFill>
                  <a:schemeClr val="bg1"/>
                </a:solidFill>
                <a:latin typeface="Calibri" panose="020F0502020204030204" pitchFamily="34" charset="0"/>
                <a:ea typeface="+mj-ea"/>
                <a:cs typeface="+mj-cs"/>
              </a:defRPr>
            </a:lvl1pPr>
          </a:lstStyle>
          <a:p>
            <a:r>
              <a:rPr lang="el-GR" b="1" dirty="0" smtClean="0">
                <a:solidFill>
                  <a:srgbClr val="002060"/>
                </a:solidFill>
                <a:effectLst>
                  <a:outerShdw blurRad="38100" dist="38100" dir="2700000" algn="tl">
                    <a:srgbClr val="000000">
                      <a:alpha val="43137"/>
                    </a:srgbClr>
                  </a:outerShdw>
                </a:effectLst>
              </a:rPr>
              <a:t>Κοινωνικές Ασφαλίσεις</a:t>
            </a:r>
            <a:r>
              <a:rPr lang="en-US" sz="3600" dirty="0" smtClean="0">
                <a:solidFill>
                  <a:srgbClr val="002060"/>
                </a:solidFill>
                <a:latin typeface="Arial" panose="020B0604020202020204" pitchFamily="34" charset="0"/>
                <a:cs typeface="Arial" panose="020B0604020202020204" pitchFamily="34" charset="0"/>
              </a:rPr>
              <a:t/>
            </a:r>
            <a:br>
              <a:rPr lang="en-US" sz="3600" dirty="0" smtClean="0">
                <a:solidFill>
                  <a:srgbClr val="002060"/>
                </a:solidFill>
                <a:latin typeface="Arial" panose="020B0604020202020204" pitchFamily="34" charset="0"/>
                <a:cs typeface="Arial" panose="020B0604020202020204" pitchFamily="34" charset="0"/>
              </a:rPr>
            </a:br>
            <a:endParaRPr lang="en-US" sz="3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02703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90601"/>
            <a:ext cx="9601200" cy="1981200"/>
          </a:xfrm>
        </p:spPr>
        <p:txBody>
          <a:bodyPr>
            <a:noAutofit/>
          </a:bodyPr>
          <a:lstStyle/>
          <a:p>
            <a:pPr>
              <a:lnSpc>
                <a:spcPct val="100000"/>
              </a:lnSpc>
            </a:pPr>
            <a:r>
              <a:rPr lang="el-GR" sz="2000" b="0" kern="0" spc="0" dirty="0">
                <a:effectLst/>
                <a:latin typeface="Arial" panose="020B0604020202020204" pitchFamily="34" charset="0"/>
                <a:cs typeface="Arial" panose="020B0604020202020204" pitchFamily="34" charset="0"/>
              </a:rPr>
              <a:t>Στη λειτουργία αυτή φαίνονται τα στοιχεία της τραπεζικής εντολής, μέσω της οποίας θα γίνει η πληρωμή</a:t>
            </a:r>
            <a:r>
              <a:rPr lang="el-GR" sz="2000" b="0" kern="0" spc="0" dirty="0" smtClean="0">
                <a:effectLst/>
                <a:latin typeface="Arial" panose="020B0604020202020204" pitchFamily="34" charset="0"/>
                <a:cs typeface="Arial" panose="020B0604020202020204" pitchFamily="34" charset="0"/>
              </a:rPr>
              <a:t>.</a:t>
            </a:r>
            <a:br>
              <a:rPr lang="el-GR" sz="2000" b="0" kern="0" spc="0" dirty="0" smtClean="0">
                <a:effectLst/>
                <a:latin typeface="Arial" panose="020B0604020202020204" pitchFamily="34" charset="0"/>
                <a:cs typeface="Arial" panose="020B0604020202020204" pitchFamily="34" charset="0"/>
              </a:rPr>
            </a:br>
            <a:r>
              <a:rPr lang="el-GR" sz="2000" b="0" kern="0" spc="0" dirty="0">
                <a:effectLst/>
                <a:latin typeface="Arial" panose="020B0604020202020204" pitchFamily="34" charset="0"/>
                <a:cs typeface="Arial" panose="020B0604020202020204" pitchFamily="34" charset="0"/>
              </a:rPr>
              <a:t/>
            </a:r>
            <a:br>
              <a:rPr lang="el-GR" sz="2000" b="0" kern="0" spc="0" dirty="0">
                <a:effectLst/>
                <a:latin typeface="Arial" panose="020B0604020202020204" pitchFamily="34" charset="0"/>
                <a:cs typeface="Arial" panose="020B0604020202020204" pitchFamily="34" charset="0"/>
              </a:rPr>
            </a:br>
            <a:r>
              <a:rPr lang="el-GR" sz="2000" b="0" kern="0" spc="0" dirty="0" smtClean="0">
                <a:effectLst/>
                <a:latin typeface="Arial" panose="020B0604020202020204" pitchFamily="34" charset="0"/>
                <a:cs typeface="Arial" panose="020B0604020202020204" pitchFamily="34" charset="0"/>
              </a:rPr>
              <a:t>Πατώντας </a:t>
            </a:r>
            <a:r>
              <a:rPr lang="el-GR" sz="2000" kern="0" spc="0" dirty="0">
                <a:effectLst/>
                <a:latin typeface="Arial" panose="020B0604020202020204" pitchFamily="34" charset="0"/>
                <a:cs typeface="Arial" panose="020B0604020202020204" pitchFamily="34" charset="0"/>
              </a:rPr>
              <a:t>Προχωρήστε στην Πληρωμή </a:t>
            </a:r>
            <a:r>
              <a:rPr lang="el-GR" sz="2000" b="0" kern="0" spc="0" dirty="0">
                <a:effectLst/>
                <a:latin typeface="Arial" panose="020B0604020202020204" pitchFamily="34" charset="0"/>
                <a:cs typeface="Arial" panose="020B0604020202020204" pitchFamily="34" charset="0"/>
              </a:rPr>
              <a:t>ολοκληρώνετε την διαδικασία της πληρωμής και εμφανίζεται στην οθόνη η </a:t>
            </a:r>
            <a:r>
              <a:rPr lang="el-GR" sz="2000" kern="0" spc="0" dirty="0">
                <a:effectLst/>
                <a:latin typeface="Arial" panose="020B0604020202020204" pitchFamily="34" charset="0"/>
                <a:cs typeface="Arial" panose="020B0604020202020204" pitchFamily="34" charset="0"/>
              </a:rPr>
              <a:t>Βεβαίωση Εντολής για Πληρωμή</a:t>
            </a:r>
            <a:r>
              <a:rPr lang="el-GR" sz="2000" b="0" kern="0" spc="0" dirty="0">
                <a:effectLst/>
                <a:latin typeface="Arial" panose="020B0604020202020204" pitchFamily="34" charset="0"/>
                <a:cs typeface="Arial" panose="020B0604020202020204" pitchFamily="34" charset="0"/>
              </a:rPr>
              <a:t>, την οποία μπορείτε να εκτυπώσετε</a:t>
            </a:r>
            <a:r>
              <a:rPr lang="el-GR" sz="2000" kern="0" spc="0" dirty="0">
                <a:effectLst/>
                <a:latin typeface="Arial" panose="020B0604020202020204" pitchFamily="34" charset="0"/>
                <a:cs typeface="Arial" panose="020B0604020202020204" pitchFamily="34" charset="0"/>
              </a:rPr>
              <a:t>. </a:t>
            </a:r>
            <a:endParaRPr lang="en-US" sz="2000" kern="0" spc="0" dirty="0">
              <a:effectLst/>
              <a:latin typeface="Arial" panose="020B0604020202020204" pitchFamily="34" charset="0"/>
              <a:cs typeface="Arial" panose="020B0604020202020204" pitchFamily="34" charset="0"/>
            </a:endParaRPr>
          </a:p>
        </p:txBody>
      </p:sp>
      <p:pic>
        <p:nvPicPr>
          <p:cNvPr id="512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4601" b="34290"/>
          <a:stretch/>
        </p:blipFill>
        <p:spPr bwMode="auto">
          <a:xfrm>
            <a:off x="762000" y="3048000"/>
            <a:ext cx="8305800" cy="378949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152400" y="228601"/>
            <a:ext cx="7431436" cy="533400"/>
          </a:xfrm>
          <a:prstGeom prst="rect">
            <a:avLst/>
          </a:prstGeom>
        </p:spPr>
        <p:txBody>
          <a:bodyPr/>
          <a:lstStyle>
            <a:lvl1pPr algn="l" defTabSz="914400" rtl="0" eaLnBrk="1" latinLnBrk="0" hangingPunct="1">
              <a:lnSpc>
                <a:spcPct val="90000"/>
              </a:lnSpc>
              <a:spcBef>
                <a:spcPct val="0"/>
              </a:spcBef>
              <a:buNone/>
              <a:defRPr sz="3200" kern="1200" spc="100" baseline="0">
                <a:solidFill>
                  <a:schemeClr val="bg1"/>
                </a:solidFill>
                <a:latin typeface="Calibri" panose="020F0502020204030204" pitchFamily="34" charset="0"/>
                <a:ea typeface="+mj-ea"/>
                <a:cs typeface="+mj-cs"/>
              </a:defRPr>
            </a:lvl1pPr>
          </a:lstStyle>
          <a:p>
            <a:r>
              <a:rPr lang="el-GR" b="1" dirty="0">
                <a:solidFill>
                  <a:srgbClr val="002060"/>
                </a:solidFill>
                <a:effectLst>
                  <a:outerShdw blurRad="38100" dist="38100" dir="2700000" algn="tl">
                    <a:srgbClr val="000000">
                      <a:alpha val="43137"/>
                    </a:srgbClr>
                  </a:outerShdw>
                </a:effectLst>
              </a:rPr>
              <a:t>Κοινωνικές Ασφαλίσεις</a:t>
            </a:r>
            <a:r>
              <a:rPr lang="en-US" sz="3600" dirty="0" smtClean="0">
                <a:solidFill>
                  <a:srgbClr val="002060"/>
                </a:solidFill>
                <a:latin typeface="Arial" panose="020B0604020202020204" pitchFamily="34" charset="0"/>
                <a:cs typeface="Arial" panose="020B0604020202020204" pitchFamily="34" charset="0"/>
              </a:rPr>
              <a:t/>
            </a:r>
            <a:br>
              <a:rPr lang="en-US" sz="3600" dirty="0" smtClean="0">
                <a:solidFill>
                  <a:srgbClr val="002060"/>
                </a:solidFill>
                <a:latin typeface="Arial" panose="020B0604020202020204" pitchFamily="34" charset="0"/>
                <a:cs typeface="Arial" panose="020B0604020202020204" pitchFamily="34" charset="0"/>
              </a:rPr>
            </a:br>
            <a:endParaRPr lang="en-US" sz="3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9179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3" name="Rectangle 2"/>
          <p:cNvSpPr/>
          <p:nvPr/>
        </p:nvSpPr>
        <p:spPr>
          <a:xfrm>
            <a:off x="1449844" y="2286000"/>
            <a:ext cx="6396710" cy="2185214"/>
          </a:xfrm>
          <a:prstGeom prst="rect">
            <a:avLst/>
          </a:prstGeom>
        </p:spPr>
        <p:txBody>
          <a:bodyPr wrap="square">
            <a:spAutoFit/>
          </a:bodyPr>
          <a:lstStyle/>
          <a:p>
            <a:pPr algn="ctr"/>
            <a:r>
              <a:rPr lang="en-GB" sz="3600" dirty="0">
                <a:latin typeface="Arial" panose="020B0604020202020204" pitchFamily="34" charset="0"/>
                <a:cs typeface="Arial" panose="020B0604020202020204" pitchFamily="34" charset="0"/>
                <a:hlinkClick r:id="rId3"/>
              </a:rPr>
              <a:t>www.ariadne.gov.cy</a:t>
            </a:r>
            <a:endParaRPr lang="en-GB" sz="3600" dirty="0">
              <a:latin typeface="Arial" panose="020B0604020202020204" pitchFamily="34" charset="0"/>
              <a:cs typeface="Arial" panose="020B0604020202020204" pitchFamily="34" charset="0"/>
            </a:endParaRPr>
          </a:p>
          <a:p>
            <a:pPr algn="ctr"/>
            <a:endParaRPr lang="en-GB" sz="3600" dirty="0" smtClean="0">
              <a:latin typeface="Arial" panose="020B0604020202020204" pitchFamily="34" charset="0"/>
              <a:cs typeface="Arial" panose="020B0604020202020204" pitchFamily="34" charset="0"/>
              <a:hlinkClick r:id="rId4"/>
            </a:endParaRPr>
          </a:p>
          <a:p>
            <a:pPr algn="ctr"/>
            <a:r>
              <a:rPr lang="en-GB" sz="3600" dirty="0" smtClean="0">
                <a:latin typeface="Arial" panose="020B0604020202020204" pitchFamily="34" charset="0"/>
                <a:cs typeface="Arial" panose="020B0604020202020204" pitchFamily="34" charset="0"/>
                <a:hlinkClick r:id="rId5"/>
              </a:rPr>
              <a:t>www.kepa.gov.cy/egov</a:t>
            </a:r>
            <a:endParaRPr lang="en-GB" sz="3600" dirty="0" smtClean="0">
              <a:latin typeface="Arial" panose="020B0604020202020204" pitchFamily="34" charset="0"/>
              <a:cs typeface="Arial" panose="020B0604020202020204" pitchFamily="34" charset="0"/>
            </a:endParaRPr>
          </a:p>
          <a:p>
            <a:pPr algn="ctr"/>
            <a:endParaRPr lang="en-GB" sz="2800" dirty="0">
              <a:latin typeface="Arial" panose="020B0604020202020204" pitchFamily="34" charset="0"/>
              <a:cs typeface="Arial" panose="020B0604020202020204" pitchFamily="34" charset="0"/>
            </a:endParaRPr>
          </a:p>
        </p:txBody>
      </p:sp>
      <p:sp>
        <p:nvSpPr>
          <p:cNvPr id="4" name="TextBox 3"/>
          <p:cNvSpPr txBox="1"/>
          <p:nvPr/>
        </p:nvSpPr>
        <p:spPr>
          <a:xfrm>
            <a:off x="228600" y="152400"/>
            <a:ext cx="6734536" cy="646331"/>
          </a:xfrm>
          <a:prstGeom prst="rect">
            <a:avLst/>
          </a:prstGeom>
          <a:noFill/>
        </p:spPr>
        <p:txBody>
          <a:bodyPr wrap="none" rtlCol="0">
            <a:spAutoFit/>
          </a:bodyPr>
          <a:lstStyle/>
          <a:p>
            <a:r>
              <a:rPr lang="el-GR" sz="36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Κεντρικές Ιστοσελίδες / Πύλες</a:t>
            </a:r>
            <a:endPar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07732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1" y="1295400"/>
            <a:ext cx="5850832" cy="461665"/>
          </a:xfrm>
          <a:prstGeom prst="rect">
            <a:avLst/>
          </a:prstGeom>
          <a:noFill/>
        </p:spPr>
        <p:txBody>
          <a:bodyPr wrap="none">
            <a:spAutoFit/>
          </a:bodyPr>
          <a:lstStyle/>
          <a:p>
            <a:pPr marL="342900" indent="-342900">
              <a:buClr>
                <a:srgbClr val="92D050"/>
              </a:buClr>
              <a:buSzPct val="90000"/>
              <a:buFont typeface="Wingdings" panose="05000000000000000000" pitchFamily="2" charset="2"/>
              <a:buChar char="ü"/>
            </a:pPr>
            <a:r>
              <a:rPr lang="en-US" sz="2400" b="1" spc="50" dirty="0">
                <a:ln w="0"/>
                <a:solidFill>
                  <a:schemeClr val="bg2"/>
                </a:solidFill>
                <a:effectLst>
                  <a:innerShdw blurRad="63500" dist="50800" dir="13500000">
                    <a:srgbClr val="000000">
                      <a:alpha val="50000"/>
                    </a:srgbClr>
                  </a:innerShdw>
                </a:effectLst>
                <a:latin typeface="Calibri" panose="020F0502020204030204" pitchFamily="34" charset="0"/>
                <a:hlinkClick r:id="rId2"/>
              </a:rPr>
              <a:t>Πληρωμή Εισφορών για Οικιακή </a:t>
            </a:r>
            <a:r>
              <a:rPr lang="en-US" sz="2400" b="1" spc="50" dirty="0" smtClean="0">
                <a:ln w="0"/>
                <a:solidFill>
                  <a:schemeClr val="bg2"/>
                </a:solidFill>
                <a:effectLst>
                  <a:innerShdw blurRad="63500" dist="50800" dir="13500000">
                    <a:srgbClr val="000000">
                      <a:alpha val="50000"/>
                    </a:srgbClr>
                  </a:innerShdw>
                </a:effectLst>
                <a:latin typeface="Calibri" panose="020F0502020204030204" pitchFamily="34" charset="0"/>
                <a:hlinkClick r:id="rId2"/>
              </a:rPr>
              <a:t>Βοηθό</a:t>
            </a:r>
            <a:endParaRPr lang="en-US" sz="2400" b="1" spc="50" dirty="0" smtClean="0">
              <a:ln w="0"/>
              <a:solidFill>
                <a:schemeClr val="bg2"/>
              </a:solidFill>
              <a:effectLst>
                <a:innerShdw blurRad="63500" dist="50800" dir="13500000">
                  <a:srgbClr val="000000">
                    <a:alpha val="50000"/>
                  </a:srgbClr>
                </a:innerShdw>
              </a:effectLst>
              <a:latin typeface="Calibri" panose="020F0502020204030204" pitchFamily="34" charset="0"/>
            </a:endParaRPr>
          </a:p>
        </p:txBody>
      </p:sp>
      <p:sp>
        <p:nvSpPr>
          <p:cNvPr id="5" name="Rectangle 4"/>
          <p:cNvSpPr/>
          <p:nvPr/>
        </p:nvSpPr>
        <p:spPr>
          <a:xfrm>
            <a:off x="228601" y="2023082"/>
            <a:ext cx="6959919" cy="461665"/>
          </a:xfrm>
          <a:prstGeom prst="rect">
            <a:avLst/>
          </a:prstGeom>
          <a:noFill/>
        </p:spPr>
        <p:txBody>
          <a:bodyPr wrap="none">
            <a:spAutoFit/>
          </a:bodyPr>
          <a:lstStyle/>
          <a:p>
            <a:pPr marL="342900" indent="-342900">
              <a:buClr>
                <a:srgbClr val="92D050"/>
              </a:buClr>
              <a:buSzPct val="90000"/>
              <a:buFont typeface="Wingdings" panose="05000000000000000000" pitchFamily="2" charset="2"/>
              <a:buChar char="ü"/>
            </a:pPr>
            <a:r>
              <a:rPr lang="en-US" sz="2400" b="1" spc="50" dirty="0">
                <a:ln w="0"/>
                <a:solidFill>
                  <a:schemeClr val="bg2"/>
                </a:solidFill>
                <a:effectLst>
                  <a:innerShdw blurRad="63500" dist="50800" dir="13500000">
                    <a:srgbClr val="000000">
                      <a:alpha val="50000"/>
                    </a:srgbClr>
                  </a:innerShdw>
                </a:effectLst>
                <a:latin typeface="Calibri" panose="020F0502020204030204" pitchFamily="34" charset="0"/>
                <a:hlinkClick r:id="rId3"/>
              </a:rPr>
              <a:t>Πληρωμή Εισφορών για Αυτοτελώς Εργαζόμενο</a:t>
            </a:r>
            <a:endParaRPr lang="en-US" sz="2400" b="1" spc="50" dirty="0">
              <a:ln w="0"/>
              <a:solidFill>
                <a:schemeClr val="bg2"/>
              </a:solidFill>
              <a:effectLst>
                <a:innerShdw blurRad="63500" dist="50800" dir="13500000">
                  <a:srgbClr val="000000">
                    <a:alpha val="50000"/>
                  </a:srgbClr>
                </a:innerShdw>
              </a:effectLst>
              <a:latin typeface="Calibri" panose="020F0502020204030204" pitchFamily="34" charset="0"/>
            </a:endParaRPr>
          </a:p>
        </p:txBody>
      </p:sp>
      <p:sp>
        <p:nvSpPr>
          <p:cNvPr id="6" name="Rectangle 5"/>
          <p:cNvSpPr/>
          <p:nvPr/>
        </p:nvSpPr>
        <p:spPr>
          <a:xfrm>
            <a:off x="228600" y="2739934"/>
            <a:ext cx="6430350" cy="461665"/>
          </a:xfrm>
          <a:prstGeom prst="rect">
            <a:avLst/>
          </a:prstGeom>
          <a:noFill/>
        </p:spPr>
        <p:txBody>
          <a:bodyPr wrap="none">
            <a:spAutoFit/>
          </a:bodyPr>
          <a:lstStyle/>
          <a:p>
            <a:pPr marL="342900" indent="-342900">
              <a:buClr>
                <a:srgbClr val="92D050"/>
              </a:buClr>
              <a:buSzPct val="90000"/>
              <a:buFont typeface="Wingdings" panose="05000000000000000000" pitchFamily="2" charset="2"/>
              <a:buChar char="ü"/>
            </a:pPr>
            <a:r>
              <a:rPr lang="en-US" sz="2400" b="1" spc="50" dirty="0">
                <a:ln w="0"/>
                <a:solidFill>
                  <a:schemeClr val="bg2"/>
                </a:solidFill>
                <a:effectLst>
                  <a:innerShdw blurRad="63500" dist="50800" dir="13500000">
                    <a:srgbClr val="000000">
                      <a:alpha val="50000"/>
                    </a:srgbClr>
                  </a:innerShdw>
                </a:effectLst>
                <a:latin typeface="Calibri" panose="020F0502020204030204" pitchFamily="34" charset="0"/>
                <a:hlinkClick r:id="rId4"/>
              </a:rPr>
              <a:t>Πληρωμή Εισφορών μόνο για ένα Εργοδότη</a:t>
            </a:r>
            <a:endParaRPr lang="en-US" sz="2400" b="1" spc="50" dirty="0">
              <a:ln w="0"/>
              <a:solidFill>
                <a:schemeClr val="bg2"/>
              </a:solidFill>
              <a:effectLst>
                <a:innerShdw blurRad="63500" dist="50800" dir="13500000">
                  <a:srgbClr val="000000">
                    <a:alpha val="50000"/>
                  </a:srgbClr>
                </a:innerShdw>
              </a:effectLst>
              <a:latin typeface="Calibri" panose="020F0502020204030204" pitchFamily="34" charset="0"/>
            </a:endParaRPr>
          </a:p>
        </p:txBody>
      </p:sp>
      <p:sp>
        <p:nvSpPr>
          <p:cNvPr id="7" name="Rectangle 6"/>
          <p:cNvSpPr/>
          <p:nvPr/>
        </p:nvSpPr>
        <p:spPr>
          <a:xfrm>
            <a:off x="228600" y="3429000"/>
            <a:ext cx="6778009" cy="461665"/>
          </a:xfrm>
          <a:prstGeom prst="rect">
            <a:avLst/>
          </a:prstGeom>
          <a:noFill/>
        </p:spPr>
        <p:txBody>
          <a:bodyPr wrap="none">
            <a:spAutoFit/>
          </a:bodyPr>
          <a:lstStyle/>
          <a:p>
            <a:pPr marL="342900" indent="-342900">
              <a:buClr>
                <a:srgbClr val="92D050"/>
              </a:buClr>
              <a:buSzPct val="90000"/>
              <a:buFont typeface="Wingdings" panose="05000000000000000000" pitchFamily="2" charset="2"/>
              <a:buChar char="ü"/>
            </a:pPr>
            <a:r>
              <a:rPr lang="en-US" sz="2400" b="1" spc="50" dirty="0">
                <a:ln w="0"/>
                <a:solidFill>
                  <a:schemeClr val="bg2"/>
                </a:solidFill>
                <a:effectLst>
                  <a:innerShdw blurRad="63500" dist="50800" dir="13500000">
                    <a:srgbClr val="000000">
                      <a:alpha val="50000"/>
                    </a:srgbClr>
                  </a:innerShdw>
                </a:effectLst>
                <a:latin typeface="Calibri" panose="020F0502020204030204" pitchFamily="34" charset="0"/>
                <a:hlinkClick r:id="rId5"/>
              </a:rPr>
              <a:t>Διαδικασία Προσθήκης Νέου Εργοδοτουμένου</a:t>
            </a:r>
            <a:endParaRPr lang="en-US" sz="2400" b="1" spc="50" dirty="0">
              <a:ln w="0"/>
              <a:solidFill>
                <a:schemeClr val="bg2"/>
              </a:solidFill>
              <a:effectLst>
                <a:innerShdw blurRad="63500" dist="50800" dir="13500000">
                  <a:srgbClr val="000000">
                    <a:alpha val="50000"/>
                  </a:srgbClr>
                </a:innerShdw>
              </a:effectLst>
              <a:latin typeface="Calibri" panose="020F0502020204030204" pitchFamily="34" charset="0"/>
            </a:endParaRPr>
          </a:p>
        </p:txBody>
      </p:sp>
      <p:sp>
        <p:nvSpPr>
          <p:cNvPr id="8" name="Rectangle 7"/>
          <p:cNvSpPr/>
          <p:nvPr/>
        </p:nvSpPr>
        <p:spPr>
          <a:xfrm>
            <a:off x="228600" y="4191000"/>
            <a:ext cx="9834102" cy="461665"/>
          </a:xfrm>
          <a:prstGeom prst="rect">
            <a:avLst/>
          </a:prstGeom>
          <a:noFill/>
        </p:spPr>
        <p:txBody>
          <a:bodyPr wrap="none">
            <a:spAutoFit/>
          </a:bodyPr>
          <a:lstStyle/>
          <a:p>
            <a:pPr marL="342900" indent="-342900">
              <a:buClr>
                <a:srgbClr val="92D050"/>
              </a:buClr>
              <a:buSzPct val="90000"/>
              <a:buFont typeface="Wingdings" panose="05000000000000000000" pitchFamily="2" charset="2"/>
              <a:buChar char="ü"/>
            </a:pPr>
            <a:r>
              <a:rPr lang="en-US" sz="2400" b="1" spc="50" dirty="0">
                <a:ln w="0"/>
                <a:solidFill>
                  <a:schemeClr val="bg2"/>
                </a:solidFill>
                <a:effectLst>
                  <a:innerShdw blurRad="63500" dist="50800" dir="13500000">
                    <a:srgbClr val="000000">
                      <a:alpha val="50000"/>
                    </a:srgbClr>
                  </a:innerShdw>
                </a:effectLst>
                <a:latin typeface="Calibri" panose="020F0502020204030204" pitchFamily="34" charset="0"/>
                <a:hlinkClick r:id="rId6"/>
              </a:rPr>
              <a:t>Διαδικασία για χρήστες που διαχειρίζονται πέραν του ενός Εργοδότη</a:t>
            </a:r>
            <a:endParaRPr lang="en-US" sz="2400" b="1" spc="50" dirty="0">
              <a:ln w="0"/>
              <a:solidFill>
                <a:schemeClr val="bg2"/>
              </a:solidFill>
              <a:effectLst>
                <a:innerShdw blurRad="63500" dist="50800" dir="13500000">
                  <a:srgbClr val="000000">
                    <a:alpha val="50000"/>
                  </a:srgbClr>
                </a:innerShdw>
              </a:effectLst>
              <a:latin typeface="Calibri" panose="020F0502020204030204" pitchFamily="34" charset="0"/>
            </a:endParaRPr>
          </a:p>
        </p:txBody>
      </p:sp>
      <p:sp>
        <p:nvSpPr>
          <p:cNvPr id="9" name="Rectangle 8"/>
          <p:cNvSpPr/>
          <p:nvPr/>
        </p:nvSpPr>
        <p:spPr>
          <a:xfrm>
            <a:off x="228600" y="4949734"/>
            <a:ext cx="4712765" cy="461665"/>
          </a:xfrm>
          <a:prstGeom prst="rect">
            <a:avLst/>
          </a:prstGeom>
          <a:noFill/>
        </p:spPr>
        <p:txBody>
          <a:bodyPr wrap="none">
            <a:spAutoFit/>
          </a:bodyPr>
          <a:lstStyle/>
          <a:p>
            <a:pPr marL="342900" indent="-342900">
              <a:buClr>
                <a:srgbClr val="92D050"/>
              </a:buClr>
              <a:buSzPct val="90000"/>
              <a:buFont typeface="Wingdings" panose="05000000000000000000" pitchFamily="2" charset="2"/>
              <a:buChar char="ü"/>
            </a:pPr>
            <a:r>
              <a:rPr lang="en-US" sz="2400" b="1" spc="50" dirty="0">
                <a:ln w="0"/>
                <a:solidFill>
                  <a:schemeClr val="bg2"/>
                </a:solidFill>
                <a:effectLst>
                  <a:innerShdw blurRad="63500" dist="50800" dir="13500000">
                    <a:srgbClr val="000000">
                      <a:alpha val="50000"/>
                    </a:srgbClr>
                  </a:innerShdw>
                </a:effectLst>
                <a:latin typeface="Calibri" panose="020F0502020204030204" pitchFamily="34" charset="0"/>
                <a:hlinkClick r:id="rId7"/>
              </a:rPr>
              <a:t>Διαδικασία Φόρτωσης Αρχείου</a:t>
            </a:r>
            <a:endParaRPr lang="en-US" sz="2400" b="1" spc="50" dirty="0">
              <a:ln w="0"/>
              <a:solidFill>
                <a:schemeClr val="bg2"/>
              </a:solidFill>
              <a:effectLst>
                <a:innerShdw blurRad="63500" dist="50800" dir="13500000">
                  <a:srgbClr val="000000">
                    <a:alpha val="50000"/>
                  </a:srgbClr>
                </a:innerShdw>
              </a:effectLst>
              <a:latin typeface="Calibri" panose="020F0502020204030204" pitchFamily="34" charset="0"/>
            </a:endParaRPr>
          </a:p>
        </p:txBody>
      </p:sp>
      <p:sp>
        <p:nvSpPr>
          <p:cNvPr id="10" name="Rectangle 9"/>
          <p:cNvSpPr/>
          <p:nvPr/>
        </p:nvSpPr>
        <p:spPr>
          <a:xfrm>
            <a:off x="275384" y="228600"/>
            <a:ext cx="9402016" cy="523220"/>
          </a:xfrm>
          <a:prstGeom prst="rect">
            <a:avLst/>
          </a:prstGeom>
        </p:spPr>
        <p:txBody>
          <a:bodyPr wrap="square">
            <a:spAutoFit/>
          </a:bodyPr>
          <a:lstStyle/>
          <a:p>
            <a:r>
              <a:rPr lang="el-GR" sz="2800" b="1" dirty="0">
                <a:solidFill>
                  <a:srgbClr val="002060"/>
                </a:solidFill>
              </a:rPr>
              <a:t>Π</a:t>
            </a:r>
            <a:r>
              <a:rPr lang="en-US" sz="2800" b="1" dirty="0" smtClean="0">
                <a:solidFill>
                  <a:srgbClr val="002060"/>
                </a:solidFill>
              </a:rPr>
              <a:t>ροσομοιώσεις </a:t>
            </a:r>
            <a:r>
              <a:rPr lang="en-US" sz="2800" b="1" dirty="0">
                <a:solidFill>
                  <a:srgbClr val="002060"/>
                </a:solidFill>
              </a:rPr>
              <a:t>για τον τρόπο λειτουργίας του Συστήματος</a:t>
            </a:r>
          </a:p>
        </p:txBody>
      </p:sp>
    </p:spTree>
    <p:extLst>
      <p:ext uri="{BB962C8B-B14F-4D97-AF65-F5344CB8AC3E}">
        <p14:creationId xmlns:p14="http://schemas.microsoft.com/office/powerpoint/2010/main" val="27030613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7431436" cy="1142999"/>
          </a:xfrm>
        </p:spPr>
        <p:txBody>
          <a:bodyPr>
            <a:normAutofit/>
          </a:bodyPr>
          <a:lstStyle/>
          <a:p>
            <a:r>
              <a:rPr lang="el-GR" sz="3600" dirty="0" smtClean="0">
                <a:solidFill>
                  <a:srgbClr val="002060"/>
                </a:solidFill>
              </a:rPr>
              <a:t>Εργασιακά Θέματα - Παράπονα</a:t>
            </a:r>
            <a:r>
              <a:rPr lang="en-US" sz="3600" dirty="0">
                <a:solidFill>
                  <a:srgbClr val="002060"/>
                </a:solidFill>
              </a:rPr>
              <a:t/>
            </a:r>
            <a:br>
              <a:rPr lang="en-US" sz="3600" dirty="0">
                <a:solidFill>
                  <a:srgbClr val="002060"/>
                </a:solidFill>
              </a:rPr>
            </a:br>
            <a:endParaRPr lang="en-US" sz="3600" dirty="0">
              <a:solidFill>
                <a:srgbClr val="002060"/>
              </a:solidFill>
            </a:endParaRPr>
          </a:p>
        </p:txBody>
      </p:sp>
      <p:sp>
        <p:nvSpPr>
          <p:cNvPr id="3" name="Content Placeholder 2"/>
          <p:cNvSpPr>
            <a:spLocks noGrp="1"/>
          </p:cNvSpPr>
          <p:nvPr>
            <p:ph idx="1"/>
          </p:nvPr>
        </p:nvSpPr>
        <p:spPr>
          <a:xfrm>
            <a:off x="381000" y="1447800"/>
            <a:ext cx="9448800" cy="4114801"/>
          </a:xfrm>
        </p:spPr>
        <p:txBody>
          <a:bodyPr anchor="ctr">
            <a:normAutofit/>
          </a:bodyPr>
          <a:lstStyle/>
          <a:p>
            <a:pPr marL="0" indent="0">
              <a:buNone/>
            </a:pPr>
            <a:r>
              <a:rPr lang="el-GR" sz="3600" dirty="0" smtClean="0">
                <a:latin typeface="Arial" panose="020B0604020202020204" pitchFamily="34" charset="0"/>
                <a:cs typeface="Arial" panose="020B0604020202020204" pitchFamily="34" charset="0"/>
              </a:rPr>
              <a:t>Υποβολή </a:t>
            </a:r>
            <a:r>
              <a:rPr lang="el-GR" sz="3600" dirty="0">
                <a:latin typeface="Arial" panose="020B0604020202020204" pitchFamily="34" charset="0"/>
                <a:cs typeface="Arial" panose="020B0604020202020204" pitchFamily="34" charset="0"/>
              </a:rPr>
              <a:t>παραπόνου για θέματα εργασιακών σχέσεων, όπως τερματισμός απασχόλησης, μη πληρωμή μισθών, ωφελήματα και ωράριο</a:t>
            </a:r>
          </a:p>
          <a:p>
            <a:pPr marL="0" indent="0">
              <a:buNone/>
            </a:pPr>
            <a:endParaRPr lang="en-US" sz="3600" dirty="0"/>
          </a:p>
        </p:txBody>
      </p:sp>
    </p:spTree>
    <p:extLst>
      <p:ext uri="{BB962C8B-B14F-4D97-AF65-F5344CB8AC3E}">
        <p14:creationId xmlns:p14="http://schemas.microsoft.com/office/powerpoint/2010/main" val="25388354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0"/>
            <a:ext cx="9069413" cy="6848475"/>
          </a:xfrm>
          <a:prstGeom prst="rect">
            <a:avLst/>
          </a:prstGeom>
        </p:spPr>
      </p:pic>
      <p:sp>
        <p:nvSpPr>
          <p:cNvPr id="4" name="Right Arrow 3"/>
          <p:cNvSpPr/>
          <p:nvPr/>
        </p:nvSpPr>
        <p:spPr>
          <a:xfrm>
            <a:off x="228600" y="5857875"/>
            <a:ext cx="619286"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146786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47867" cy="762002"/>
          </a:xfrm>
        </p:spPr>
        <p:txBody>
          <a:bodyPr>
            <a:noAutofit/>
          </a:bodyPr>
          <a:lstStyle/>
          <a:p>
            <a:r>
              <a:rPr lang="el-GR" sz="2800" dirty="0" smtClean="0">
                <a:solidFill>
                  <a:srgbClr val="002060"/>
                </a:solidFill>
                <a:latin typeface="Arial" panose="020B0604020202020204" pitchFamily="34" charset="0"/>
                <a:cs typeface="Arial" panose="020B0604020202020204" pitchFamily="34" charset="0"/>
              </a:rPr>
              <a:t>Αναζήτηση Εργασίας </a:t>
            </a:r>
            <a:r>
              <a:rPr lang="el-GR" sz="2800" dirty="0">
                <a:solidFill>
                  <a:srgbClr val="002060"/>
                </a:solidFill>
                <a:latin typeface="Arial" panose="020B0604020202020204" pitchFamily="34" charset="0"/>
                <a:cs typeface="Arial" panose="020B0604020202020204" pitchFamily="34" charset="0"/>
              </a:rPr>
              <a:t>και </a:t>
            </a:r>
            <a:r>
              <a:rPr lang="el-GR" sz="2800" dirty="0" smtClean="0">
                <a:solidFill>
                  <a:srgbClr val="002060"/>
                </a:solidFill>
                <a:latin typeface="Arial" panose="020B0604020202020204" pitchFamily="34" charset="0"/>
                <a:cs typeface="Arial" panose="020B0604020202020204" pitchFamily="34" charset="0"/>
              </a:rPr>
              <a:t>Εγγραφή Ανέργων </a:t>
            </a:r>
            <a:endParaRPr lang="en-US" sz="2800" dirty="0">
              <a:solidFill>
                <a:srgbClr val="00206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0" indent="0">
              <a:buNone/>
            </a:pPr>
            <a:r>
              <a:rPr lang="el-GR" dirty="0"/>
              <a:t/>
            </a:r>
            <a:br>
              <a:rPr lang="el-GR" dirty="0"/>
            </a:br>
            <a:r>
              <a:rPr lang="en-US" dirty="0"/>
              <a:t>	</a:t>
            </a:r>
            <a:br>
              <a:rPr lang="en-US" dirty="0"/>
            </a:br>
            <a:endParaRPr lang="en-US" dirty="0"/>
          </a:p>
        </p:txBody>
      </p:sp>
      <p:pic>
        <p:nvPicPr>
          <p:cNvPr id="6" name="Picture 5"/>
          <p:cNvPicPr>
            <a:picLocks noChangeAspect="1"/>
          </p:cNvPicPr>
          <p:nvPr/>
        </p:nvPicPr>
        <p:blipFill>
          <a:blip r:embed="rId2"/>
          <a:stretch>
            <a:fillRect/>
          </a:stretch>
        </p:blipFill>
        <p:spPr>
          <a:xfrm>
            <a:off x="457199" y="1066800"/>
            <a:ext cx="9373595" cy="5562600"/>
          </a:xfrm>
          <a:prstGeom prst="rect">
            <a:avLst/>
          </a:prstGeom>
        </p:spPr>
      </p:pic>
      <p:sp>
        <p:nvSpPr>
          <p:cNvPr id="5" name="Right Arrow 4"/>
          <p:cNvSpPr/>
          <p:nvPr/>
        </p:nvSpPr>
        <p:spPr>
          <a:xfrm>
            <a:off x="153123" y="3533775"/>
            <a:ext cx="495429"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588276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8600" y="228600"/>
            <a:ext cx="7431436" cy="1142999"/>
          </a:xfrm>
          <a:prstGeom prst="rect">
            <a:avLst/>
          </a:prstGeom>
        </p:spPr>
        <p:txBody>
          <a:bodyPr/>
          <a:lstStyle>
            <a:lvl1pPr algn="l" defTabSz="914400" rtl="0" eaLnBrk="1" latinLnBrk="0" hangingPunct="1">
              <a:lnSpc>
                <a:spcPct val="90000"/>
              </a:lnSpc>
              <a:spcBef>
                <a:spcPct val="0"/>
              </a:spcBef>
              <a:buNone/>
              <a:defRPr sz="3200" kern="1200" spc="100" baseline="0">
                <a:solidFill>
                  <a:schemeClr val="bg1"/>
                </a:solidFill>
                <a:latin typeface="Calibri" panose="020F0502020204030204" pitchFamily="34" charset="0"/>
                <a:ea typeface="+mj-ea"/>
                <a:cs typeface="+mj-cs"/>
              </a:defRPr>
            </a:lvl1pPr>
          </a:lstStyle>
          <a:p>
            <a:r>
              <a:rPr lang="el-GR" b="1" dirty="0">
                <a:solidFill>
                  <a:srgbClr val="002060"/>
                </a:solidFill>
                <a:effectLst>
                  <a:outerShdw blurRad="38100" dist="38100" dir="2700000" algn="tl">
                    <a:srgbClr val="000000">
                      <a:alpha val="43137"/>
                    </a:srgbClr>
                  </a:outerShdw>
                </a:effectLst>
              </a:rPr>
              <a:t>Οχήματα / Συγκοινωνίες</a:t>
            </a:r>
            <a:endParaRPr lang="en-US" b="1" dirty="0">
              <a:solidFill>
                <a:srgbClr val="00206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stretch>
            <a:fillRect/>
          </a:stretch>
        </p:blipFill>
        <p:spPr>
          <a:xfrm>
            <a:off x="228600" y="1066800"/>
            <a:ext cx="9661896" cy="5562600"/>
          </a:xfrm>
          <a:prstGeom prst="rect">
            <a:avLst/>
          </a:prstGeom>
        </p:spPr>
      </p:pic>
      <p:sp>
        <p:nvSpPr>
          <p:cNvPr id="3" name="Right Arrow 2"/>
          <p:cNvSpPr/>
          <p:nvPr/>
        </p:nvSpPr>
        <p:spPr>
          <a:xfrm>
            <a:off x="85628" y="2924175"/>
            <a:ext cx="371572"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107949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7431436" cy="1142999"/>
          </a:xfrm>
        </p:spPr>
        <p:txBody>
          <a:bodyPr/>
          <a:lstStyle/>
          <a:p>
            <a:r>
              <a:rPr lang="el-GR" dirty="0">
                <a:solidFill>
                  <a:srgbClr val="002060"/>
                </a:solidFill>
              </a:rPr>
              <a:t>Ηλεκτρονικές Δημόσιες Συμβάσεις</a:t>
            </a:r>
            <a:r>
              <a:rPr lang="en-US" dirty="0">
                <a:solidFill>
                  <a:srgbClr val="002060"/>
                </a:solidFill>
              </a:rPr>
              <a:t/>
            </a:r>
            <a:br>
              <a:rPr lang="en-US" dirty="0">
                <a:solidFill>
                  <a:srgbClr val="002060"/>
                </a:solidFill>
              </a:rPr>
            </a:br>
            <a:endParaRPr lang="en-US" dirty="0">
              <a:solidFill>
                <a:srgbClr val="002060"/>
              </a:solidFill>
            </a:endParaRPr>
          </a:p>
        </p:txBody>
      </p:sp>
      <p:sp>
        <p:nvSpPr>
          <p:cNvPr id="3" name="Content Placeholder 2"/>
          <p:cNvSpPr>
            <a:spLocks noGrp="1"/>
          </p:cNvSpPr>
          <p:nvPr>
            <p:ph idx="1"/>
          </p:nvPr>
        </p:nvSpPr>
        <p:spPr/>
        <p:txBody>
          <a:bodyPr/>
          <a:lstStyle/>
          <a:p>
            <a:endParaRPr lang="el-GR" dirty="0"/>
          </a:p>
        </p:txBody>
      </p:sp>
      <p:pic>
        <p:nvPicPr>
          <p:cNvPr id="6" name="Picture 5"/>
          <p:cNvPicPr>
            <a:picLocks noChangeAspect="1"/>
          </p:cNvPicPr>
          <p:nvPr/>
        </p:nvPicPr>
        <p:blipFill>
          <a:blip r:embed="rId2"/>
          <a:stretch>
            <a:fillRect/>
          </a:stretch>
        </p:blipFill>
        <p:spPr>
          <a:xfrm>
            <a:off x="304799" y="1190624"/>
            <a:ext cx="9586891" cy="5286376"/>
          </a:xfrm>
          <a:prstGeom prst="rect">
            <a:avLst/>
          </a:prstGeom>
        </p:spPr>
      </p:pic>
      <p:sp>
        <p:nvSpPr>
          <p:cNvPr id="5" name="Right Arrow 4"/>
          <p:cNvSpPr/>
          <p:nvPr/>
        </p:nvSpPr>
        <p:spPr>
          <a:xfrm>
            <a:off x="82702" y="5305425"/>
            <a:ext cx="4335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070126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296400" cy="1295400"/>
          </a:xfrm>
        </p:spPr>
        <p:txBody>
          <a:bodyPr>
            <a:noAutofit/>
          </a:bodyPr>
          <a:lstStyle/>
          <a:p>
            <a:r>
              <a:rPr lang="el-GR" sz="2200" dirty="0">
                <a:solidFill>
                  <a:srgbClr val="002060"/>
                </a:solidFill>
                <a:latin typeface="Arial" panose="020B0604020202020204" pitchFamily="34" charset="0"/>
                <a:cs typeface="Arial" panose="020B0604020202020204" pitchFamily="34" charset="0"/>
              </a:rPr>
              <a:t>Κτηματολόγιο - Διαδικτυακή Εφαρμογή για Εντοπισμό Τεμαχίων Γης, Απεικόνιση Κτηματικού Σχεδίου, κτλ.</a:t>
            </a:r>
            <a:r>
              <a:rPr lang="en-US" sz="2200" dirty="0">
                <a:solidFill>
                  <a:srgbClr val="002060"/>
                </a:solidFill>
                <a:latin typeface="Arial" panose="020B0604020202020204" pitchFamily="34" charset="0"/>
                <a:cs typeface="Arial" panose="020B0604020202020204" pitchFamily="34" charset="0"/>
              </a:rPr>
              <a:t/>
            </a:r>
            <a:br>
              <a:rPr lang="en-US" sz="2200" dirty="0">
                <a:solidFill>
                  <a:srgbClr val="002060"/>
                </a:solidFill>
                <a:latin typeface="Arial" panose="020B0604020202020204" pitchFamily="34" charset="0"/>
                <a:cs typeface="Arial" panose="020B0604020202020204" pitchFamily="34" charset="0"/>
              </a:rPr>
            </a:br>
            <a:endParaRPr lang="en-US" sz="2200" dirty="0">
              <a:solidFill>
                <a:srgbClr val="00206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endParaRPr lang="el-GR" dirty="0"/>
          </a:p>
        </p:txBody>
      </p:sp>
      <p:pic>
        <p:nvPicPr>
          <p:cNvPr id="4" name="Picture 3"/>
          <p:cNvPicPr>
            <a:picLocks noChangeAspect="1"/>
          </p:cNvPicPr>
          <p:nvPr/>
        </p:nvPicPr>
        <p:blipFill>
          <a:blip r:embed="rId2"/>
          <a:stretch>
            <a:fillRect/>
          </a:stretch>
        </p:blipFill>
        <p:spPr>
          <a:xfrm>
            <a:off x="309232" y="1114424"/>
            <a:ext cx="9596768" cy="4981575"/>
          </a:xfrm>
          <a:prstGeom prst="rect">
            <a:avLst/>
          </a:prstGeom>
        </p:spPr>
      </p:pic>
      <p:sp>
        <p:nvSpPr>
          <p:cNvPr id="6" name="Right Arrow 5"/>
          <p:cNvSpPr/>
          <p:nvPr/>
        </p:nvSpPr>
        <p:spPr>
          <a:xfrm>
            <a:off x="52166" y="4953000"/>
            <a:ext cx="4335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8675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28600" y="-76200"/>
            <a:ext cx="9296400" cy="1045840"/>
          </a:xfrm>
          <a:prstGeom prst="rect">
            <a:avLst/>
          </a:prstGeom>
        </p:spPr>
        <p:txBody>
          <a:bodyPr anchor="ctr">
            <a:normAutofit/>
          </a:bodyPr>
          <a:lstStyle>
            <a:lvl1pPr algn="l" defTabSz="914400" rtl="0" eaLnBrk="1" latinLnBrk="0" hangingPunct="1">
              <a:lnSpc>
                <a:spcPct val="90000"/>
              </a:lnSpc>
              <a:spcBef>
                <a:spcPct val="0"/>
              </a:spcBef>
              <a:buNone/>
              <a:defRPr sz="3200" kern="1200" spc="100" baseline="0">
                <a:solidFill>
                  <a:schemeClr val="bg1"/>
                </a:solidFill>
                <a:latin typeface="Calibri" panose="020F0502020204030204" pitchFamily="34" charset="0"/>
                <a:ea typeface="+mj-ea"/>
                <a:cs typeface="+mj-cs"/>
              </a:defRPr>
            </a:lvl1pPr>
          </a:lstStyle>
          <a:p>
            <a:r>
              <a:rPr lang="el-GR" sz="22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Εκπαίδευση - Αναζήτηση Εκπαιδευτικών Προγραμμάτων (www.kepa.gov.cy/mathisi)</a:t>
            </a:r>
            <a:r>
              <a:rPr lang="el-GR" sz="2200" b="1" dirty="0" smtClean="0">
                <a:solidFill>
                  <a:srgbClr val="002060"/>
                </a:solidFill>
                <a:effectLst>
                  <a:outerShdw blurRad="38100" dist="38100" dir="2700000" algn="tl">
                    <a:srgbClr val="000000">
                      <a:alpha val="43137"/>
                    </a:srgbClr>
                  </a:outerShdw>
                </a:effectLst>
              </a:rPr>
              <a:t> </a:t>
            </a:r>
            <a:endParaRPr lang="en-US" sz="2200" b="1" dirty="0">
              <a:solidFill>
                <a:srgbClr val="002060"/>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a:stretch>
            <a:fillRect/>
          </a:stretch>
        </p:blipFill>
        <p:spPr>
          <a:xfrm>
            <a:off x="228600" y="1066800"/>
            <a:ext cx="9600326" cy="5257800"/>
          </a:xfrm>
          <a:prstGeom prst="rect">
            <a:avLst/>
          </a:prstGeom>
        </p:spPr>
      </p:pic>
      <p:sp>
        <p:nvSpPr>
          <p:cNvPr id="3" name="Right Arrow 2"/>
          <p:cNvSpPr/>
          <p:nvPr/>
        </p:nvSpPr>
        <p:spPr>
          <a:xfrm>
            <a:off x="0" y="6096000"/>
            <a:ext cx="378899"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325848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152400"/>
            <a:ext cx="9143999" cy="1143000"/>
          </a:xfrm>
          <a:prstGeom prst="rect">
            <a:avLst/>
          </a:prstGeom>
        </p:spPr>
        <p:txBody>
          <a:bodyPr>
            <a:normAutofit fontScale="97500"/>
          </a:bodyPr>
          <a:lstStyle>
            <a:lvl1pPr algn="l" defTabSz="914400" rtl="0" eaLnBrk="1" latinLnBrk="0" hangingPunct="1">
              <a:lnSpc>
                <a:spcPct val="90000"/>
              </a:lnSpc>
              <a:spcBef>
                <a:spcPct val="0"/>
              </a:spcBef>
              <a:buNone/>
              <a:defRPr sz="3200" kern="1200" spc="100" baseline="0">
                <a:solidFill>
                  <a:schemeClr val="bg1"/>
                </a:solidFill>
                <a:latin typeface="Calibri" panose="020F0502020204030204" pitchFamily="34" charset="0"/>
                <a:ea typeface="+mj-ea"/>
                <a:cs typeface="+mj-cs"/>
              </a:defRPr>
            </a:lvl1pPr>
          </a:lstStyle>
          <a:p>
            <a:r>
              <a:rPr lang="el-GR" sz="24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Σύστημα Ηλεκτρονικής Μάθησης «e-Gnosis» (www.e-gnosis.gov.cy)</a:t>
            </a:r>
            <a:endParaRPr lang="en-US" sz="24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228600" y="1066799"/>
            <a:ext cx="9601200" cy="5676669"/>
          </a:xfrm>
          <a:prstGeom prst="rect">
            <a:avLst/>
          </a:prstGeom>
        </p:spPr>
      </p:pic>
      <p:sp>
        <p:nvSpPr>
          <p:cNvPr id="3" name="Right Arrow 2"/>
          <p:cNvSpPr/>
          <p:nvPr/>
        </p:nvSpPr>
        <p:spPr>
          <a:xfrm>
            <a:off x="4315" y="5181600"/>
            <a:ext cx="44857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190347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228600"/>
            <a:ext cx="8763000" cy="523220"/>
          </a:xfrm>
          <a:prstGeom prst="rect">
            <a:avLst/>
          </a:prstGeom>
          <a:noFill/>
        </p:spPr>
        <p:txBody>
          <a:bodyPr wrap="square" rtlCol="0">
            <a:spAutoFit/>
          </a:bodyPr>
          <a:lstStyle/>
          <a:p>
            <a:r>
              <a:rPr lang="el-GR" sz="28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Σύστημα Αρχείου Πληθυσμού και Μετανάστευσης</a:t>
            </a:r>
            <a:endParaRPr lang="en-US" sz="28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457200" y="974543"/>
            <a:ext cx="9372600" cy="5883457"/>
          </a:xfrm>
          <a:prstGeom prst="rect">
            <a:avLst/>
          </a:prstGeom>
        </p:spPr>
      </p:pic>
      <p:sp>
        <p:nvSpPr>
          <p:cNvPr id="3" name="Right Arrow 2"/>
          <p:cNvSpPr/>
          <p:nvPr/>
        </p:nvSpPr>
        <p:spPr>
          <a:xfrm>
            <a:off x="228600" y="6629400"/>
            <a:ext cx="375028"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230653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5400" cap="flat" cmpd="sng" algn="ctr">
            <a:noFill/>
            <a:prstDash val="solid"/>
            <a:miter lim="800000"/>
            <a:headEnd/>
            <a:tailEnd/>
          </a:ln>
          <a:effectLst>
            <a:outerShdw blurRad="50800" dist="38100" dir="2700000" algn="tl" rotWithShape="0">
              <a:schemeClr val="tx2">
                <a:lumMod val="40000"/>
                <a:lumOff val="60000"/>
                <a:alpha val="40000"/>
              </a:schemeClr>
            </a:outerShdw>
          </a:effec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normAutofit/>
          </a:bodyPr>
          <a:lstStyle/>
          <a:p>
            <a:pPr>
              <a:spcBef>
                <a:spcPct val="50000"/>
              </a:spcBef>
              <a:defRPr/>
            </a:pPr>
            <a:r>
              <a:rPr lang="el-GR" sz="3600" dirty="0">
                <a:solidFill>
                  <a:srgbClr val="333399"/>
                </a:solidFill>
                <a:latin typeface="+mj-lt"/>
                <a:ea typeface="+mj-ea"/>
                <a:cs typeface="+mj-cs"/>
              </a:rPr>
              <a:t>Διαδικτυακή Πύλη Αριάδνη</a:t>
            </a:r>
            <a:endParaRPr lang="en-US" sz="3600" dirty="0">
              <a:solidFill>
                <a:srgbClr val="333399"/>
              </a:solidFill>
              <a:latin typeface="+mj-lt"/>
              <a:ea typeface="+mj-ea"/>
              <a:cs typeface="+mj-cs"/>
            </a:endParaRPr>
          </a:p>
        </p:txBody>
      </p:sp>
      <p:sp>
        <p:nvSpPr>
          <p:cNvPr id="4" name="Content Placeholder 3"/>
          <p:cNvSpPr>
            <a:spLocks noGrp="1"/>
          </p:cNvSpPr>
          <p:nvPr>
            <p:ph idx="1"/>
          </p:nvPr>
        </p:nvSpPr>
        <p:spPr/>
        <p:txBody>
          <a:bodyPr/>
          <a:lstStyle/>
          <a:p>
            <a:endParaRPr lang="el-GR" dirty="0"/>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625702" y="980729"/>
            <a:ext cx="8654597" cy="2808311"/>
          </a:xfrm>
          <a:prstGeom prst="rect">
            <a:avLst/>
          </a:prstGeom>
        </p:spPr>
      </p:pic>
      <p:graphicFrame>
        <p:nvGraphicFramePr>
          <p:cNvPr id="6" name="Diagram 5"/>
          <p:cNvGraphicFramePr/>
          <p:nvPr>
            <p:extLst/>
          </p:nvPr>
        </p:nvGraphicFramePr>
        <p:xfrm>
          <a:off x="704529" y="4005062"/>
          <a:ext cx="8503761" cy="26642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4235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2" presetClass="entr" presetSubtype="4" fill="hold" grpId="0" nodeType="afterEffect">
                                  <p:stCondLst>
                                    <p:cond delay="0"/>
                                  </p:stCondLst>
                                  <p:childTnLst>
                                    <p:set>
                                      <p:cBhvr>
                                        <p:cTn id="16" dur="1" fill="hold">
                                          <p:stCondLst>
                                            <p:cond delay="0"/>
                                          </p:stCondLst>
                                        </p:cTn>
                                        <p:tgtEl>
                                          <p:spTgt spid="6">
                                            <p:graphicEl>
                                              <a:dgm id="{36133411-8FE4-4491-BA08-56144C63CB99}"/>
                                            </p:graphicEl>
                                          </p:spTgt>
                                        </p:tgtEl>
                                        <p:attrNameLst>
                                          <p:attrName>style.visibility</p:attrName>
                                        </p:attrNameLst>
                                      </p:cBhvr>
                                      <p:to>
                                        <p:strVal val="visible"/>
                                      </p:to>
                                    </p:set>
                                    <p:animEffect transition="in" filter="slide(fromBottom)">
                                      <p:cBhvr>
                                        <p:cTn id="17" dur="500"/>
                                        <p:tgtEl>
                                          <p:spTgt spid="6">
                                            <p:graphicEl>
                                              <a:dgm id="{36133411-8FE4-4491-BA08-56144C63CB99}"/>
                                            </p:graphicEl>
                                          </p:spTgt>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6">
                                            <p:graphicEl>
                                              <a:dgm id="{5EEAA564-2D02-4C79-A0CD-EC5644FDC4FA}"/>
                                            </p:graphicEl>
                                          </p:spTgt>
                                        </p:tgtEl>
                                        <p:attrNameLst>
                                          <p:attrName>style.visibility</p:attrName>
                                        </p:attrNameLst>
                                      </p:cBhvr>
                                      <p:to>
                                        <p:strVal val="visible"/>
                                      </p:to>
                                    </p:set>
                                    <p:animEffect transition="in" filter="slide(fromBottom)">
                                      <p:cBhvr>
                                        <p:cTn id="20" dur="500"/>
                                        <p:tgtEl>
                                          <p:spTgt spid="6">
                                            <p:graphicEl>
                                              <a:dgm id="{5EEAA564-2D02-4C79-A0CD-EC5644FDC4F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6" grpId="0" uiExpand="1">
        <p:bldSub>
          <a:bldDgm bld="one"/>
        </p:bldSub>
      </p:bldGraphic>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990600"/>
            <a:ext cx="9677400" cy="1295400"/>
          </a:xfrm>
          <a:prstGeom prst="rect">
            <a:avLst/>
          </a:prstGeom>
        </p:spPr>
        <p:txBody>
          <a:bodyPr wrap="square">
            <a:noAutofit/>
          </a:bodyPr>
          <a:lstStyle/>
          <a:p>
            <a:r>
              <a:rPr lang="el-GR" sz="2000" dirty="0">
                <a:solidFill>
                  <a:schemeClr val="bg1"/>
                </a:solidFill>
                <a:latin typeface="Arial" panose="020B0604020202020204" pitchFamily="34" charset="0"/>
                <a:cs typeface="Arial" panose="020B0604020202020204" pitchFamily="34" charset="0"/>
              </a:rPr>
              <a:t>Το JCC payment gateway παρέχει την υποδομή για να δέχονται οι εμπόροι που χρησιμοποιούν το διαδίκτυο πληρωμές σε πραγματικό χρόνο μέσω των ιστοσελίδων τους. Το σύστημα που εφαρμόζεται (για την αποδοχή καρτών μέσω διαδικτύου) είναι εύχρηστο και πληροί όλες τις απαιτούμενες προδιαγραφές ασφαλείας</a:t>
            </a:r>
            <a:endParaRPr lang="en-US" sz="2000"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378786" y="152400"/>
            <a:ext cx="8763000" cy="584775"/>
          </a:xfrm>
          <a:prstGeom prst="rect">
            <a:avLst/>
          </a:prstGeom>
          <a:noFill/>
        </p:spPr>
        <p:txBody>
          <a:bodyPr wrap="square" rtlCol="0">
            <a:spAutoFit/>
          </a:bodyPr>
          <a:lstStyle/>
          <a:p>
            <a:r>
              <a:rPr lang="el-GR" sz="32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Πληρωμές μέσω της </a:t>
            </a:r>
            <a:r>
              <a:rPr lang="en-GB" sz="32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JCC</a:t>
            </a:r>
            <a:endPar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764421" y="2318614"/>
            <a:ext cx="8763000" cy="4539386"/>
          </a:xfrm>
          <a:prstGeom prst="rect">
            <a:avLst/>
          </a:prstGeom>
        </p:spPr>
      </p:pic>
      <p:sp>
        <p:nvSpPr>
          <p:cNvPr id="3" name="Right Arrow 2"/>
          <p:cNvSpPr/>
          <p:nvPr/>
        </p:nvSpPr>
        <p:spPr>
          <a:xfrm>
            <a:off x="657224" y="6505575"/>
            <a:ext cx="309643"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348718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8786" y="152400"/>
            <a:ext cx="8763000" cy="584775"/>
          </a:xfrm>
          <a:prstGeom prst="rect">
            <a:avLst/>
          </a:prstGeom>
          <a:noFill/>
        </p:spPr>
        <p:txBody>
          <a:bodyPr wrap="square" rtlCol="0">
            <a:spAutoFit/>
          </a:bodyPr>
          <a:lstStyle/>
          <a:p>
            <a:r>
              <a:rPr lang="el-GR"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Επιδόματα / Χορηγίες</a:t>
            </a:r>
            <a:endPar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619124" y="1066800"/>
            <a:ext cx="9141580" cy="5701081"/>
          </a:xfrm>
          <a:prstGeom prst="rect">
            <a:avLst/>
          </a:prstGeom>
        </p:spPr>
      </p:pic>
      <p:sp>
        <p:nvSpPr>
          <p:cNvPr id="3" name="Right Arrow 2"/>
          <p:cNvSpPr/>
          <p:nvPr/>
        </p:nvSpPr>
        <p:spPr>
          <a:xfrm>
            <a:off x="428624" y="6286500"/>
            <a:ext cx="309643"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101112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228600"/>
            <a:ext cx="8763000" cy="584775"/>
          </a:xfrm>
          <a:prstGeom prst="rect">
            <a:avLst/>
          </a:prstGeom>
          <a:noFill/>
        </p:spPr>
        <p:txBody>
          <a:bodyPr wrap="square" rtlCol="0">
            <a:spAutoFit/>
          </a:bodyPr>
          <a:lstStyle/>
          <a:p>
            <a:r>
              <a:rPr lang="el-GR" sz="32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Άλλες Διαδικτυακές Υπηρεσίες</a:t>
            </a:r>
            <a:endPar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1066800" y="990600"/>
            <a:ext cx="8382000" cy="5877716"/>
          </a:xfrm>
          <a:prstGeom prst="rect">
            <a:avLst/>
          </a:prstGeom>
        </p:spPr>
      </p:pic>
      <p:sp>
        <p:nvSpPr>
          <p:cNvPr id="3" name="Right Arrow 2"/>
          <p:cNvSpPr/>
          <p:nvPr/>
        </p:nvSpPr>
        <p:spPr>
          <a:xfrm>
            <a:off x="811175" y="6629400"/>
            <a:ext cx="309643"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135915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76200"/>
            <a:ext cx="9753600" cy="954107"/>
          </a:xfrm>
          <a:prstGeom prst="rect">
            <a:avLst/>
          </a:prstGeom>
          <a:noFill/>
        </p:spPr>
        <p:txBody>
          <a:bodyPr wrap="square" rtlCol="0">
            <a:spAutoFit/>
          </a:bodyPr>
          <a:lstStyle/>
          <a:p>
            <a:r>
              <a:rPr lang="el-GR" sz="2800" b="1" dirty="0">
                <a:solidFill>
                  <a:srgbClr val="002060"/>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Προώθηση Προγραμμάτων </a:t>
            </a:r>
            <a:r>
              <a:rPr lang="el-GR" sz="2800" b="1" dirty="0" smtClean="0">
                <a:solidFill>
                  <a:srgbClr val="002060"/>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Ηλεκτρονικής </a:t>
            </a:r>
            <a:r>
              <a:rPr lang="el-GR" sz="2800" b="1" dirty="0">
                <a:solidFill>
                  <a:srgbClr val="002060"/>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Διακυβέρνησης και Ψηφιακών Δεξιοτήτων</a:t>
            </a:r>
          </a:p>
        </p:txBody>
      </p:sp>
      <p:sp>
        <p:nvSpPr>
          <p:cNvPr id="4" name="Rectangle 3"/>
          <p:cNvSpPr/>
          <p:nvPr/>
        </p:nvSpPr>
        <p:spPr>
          <a:xfrm>
            <a:off x="304800" y="1371600"/>
            <a:ext cx="9372600" cy="4431983"/>
          </a:xfrm>
          <a:prstGeom prst="rect">
            <a:avLst/>
          </a:prstGeom>
        </p:spPr>
        <p:txBody>
          <a:bodyPr wrap="square">
            <a:spAutoFit/>
          </a:bodyPr>
          <a:lstStyle/>
          <a:p>
            <a:pPr algn="just">
              <a:spcAft>
                <a:spcPts val="1800"/>
              </a:spcAft>
            </a:pPr>
            <a:r>
              <a:rPr lang="el-GR" sz="2800" dirty="0">
                <a:solidFill>
                  <a:srgbClr val="203864"/>
                </a:solidFill>
                <a:latin typeface="Calibri" panose="020F0502020204030204" pitchFamily="34" charset="0"/>
                <a:ea typeface="Calibri" panose="020F0502020204030204" pitchFamily="34" charset="0"/>
                <a:cs typeface="Times New Roman" panose="02020603050405020304" pitchFamily="18" charset="0"/>
              </a:rPr>
              <a:t>Τα προγράμματα θα συνεχιστούν και ολόκληρο το 2018, ώστε να αξιοποιηθούν από το όσο το δυνατόν περισσότερους συμπολίτες μας.</a:t>
            </a:r>
            <a:endParaRPr lang="el-GR" sz="28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1800"/>
              </a:spcAft>
            </a:pPr>
            <a:r>
              <a:rPr lang="el-GR" sz="2800" dirty="0">
                <a:solidFill>
                  <a:srgbClr val="203864"/>
                </a:solidFill>
                <a:latin typeface="Calibri" panose="020F0502020204030204" pitchFamily="34" charset="0"/>
                <a:ea typeface="Calibri" panose="020F0502020204030204" pitchFamily="34" charset="0"/>
                <a:cs typeface="Times New Roman" panose="02020603050405020304" pitchFamily="18" charset="0"/>
              </a:rPr>
              <a:t>Ως εκ τούτου, </a:t>
            </a:r>
            <a:r>
              <a:rPr lang="el-GR" sz="2800" b="1" dirty="0">
                <a:solidFill>
                  <a:srgbClr val="203864"/>
                </a:solidFill>
                <a:latin typeface="Calibri" panose="020F0502020204030204" pitchFamily="34" charset="0"/>
                <a:ea typeface="Calibri" panose="020F0502020204030204" pitchFamily="34" charset="0"/>
                <a:cs typeface="Times New Roman" panose="02020603050405020304" pitchFamily="18" charset="0"/>
              </a:rPr>
              <a:t>θα σας παρακαλέσουμε όπως ενημερώσετε συγγενείς, γνωστούς, φίλους και συνεργάτες σας </a:t>
            </a:r>
            <a:r>
              <a:rPr lang="el-GR" sz="2800" dirty="0">
                <a:solidFill>
                  <a:srgbClr val="203864"/>
                </a:solidFill>
                <a:latin typeface="Calibri" panose="020F0502020204030204" pitchFamily="34" charset="0"/>
                <a:ea typeface="Calibri" panose="020F0502020204030204" pitchFamily="34" charset="0"/>
                <a:cs typeface="Times New Roman" panose="02020603050405020304" pitchFamily="18" charset="0"/>
              </a:rPr>
              <a:t>για τα εν λόγω προγράμματα, χρησιμοποιώντας τα ενημερωτικά δελτία που εσωκλείονται στις σημειώσεις που σας δόθηκαν κατά τη διάρκεια των προγραμμάτων.</a:t>
            </a:r>
            <a:endParaRPr lang="el-GR" sz="28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1200"/>
              </a:spcAft>
            </a:pPr>
            <a:r>
              <a:rPr lang="el-GR" sz="2800" dirty="0">
                <a:solidFill>
                  <a:srgbClr val="203864"/>
                </a:solidFill>
                <a:latin typeface="Calibri" panose="020F0502020204030204" pitchFamily="34" charset="0"/>
                <a:ea typeface="Calibri" panose="020F0502020204030204" pitchFamily="34" charset="0"/>
                <a:cs typeface="Times New Roman" panose="02020603050405020304" pitchFamily="18" charset="0"/>
              </a:rPr>
              <a:t>Σας ευχαριστούμε για την πολύτιμη συνεργασία σας.</a:t>
            </a:r>
            <a:endParaRPr lang="el-GR"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2586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3966" y="76200"/>
            <a:ext cx="8991600" cy="685800"/>
          </a:xfrm>
        </p:spPr>
        <p:txBody>
          <a:bodyPr>
            <a:noAutofit/>
          </a:bodyPr>
          <a:lstStyle/>
          <a:p>
            <a:pPr>
              <a:lnSpc>
                <a:spcPct val="150000"/>
              </a:lnSpc>
              <a:spcBef>
                <a:spcPts val="600"/>
              </a:spcBef>
            </a:pPr>
            <a:r>
              <a:rPr lang="el-GR" sz="2400" dirty="0" smtClean="0">
                <a:solidFill>
                  <a:srgbClr val="002060"/>
                </a:solidFill>
                <a:latin typeface="Arial" panose="020B0604020202020204" pitchFamily="34" charset="0"/>
                <a:cs typeface="Arial" panose="020B0604020202020204" pitchFamily="34" charset="0"/>
              </a:rPr>
              <a:t>Κυβερνητική Διαδικτυακή Δίοδος Ασφαλείας -</a:t>
            </a:r>
            <a:r>
              <a:rPr lang="el-GR" sz="2400" dirty="0" smtClean="0">
                <a:solidFill>
                  <a:schemeClr val="bg1">
                    <a:lumMod val="75000"/>
                    <a:lumOff val="25000"/>
                  </a:schemeClr>
                </a:solidFill>
                <a:latin typeface="Arial" panose="020B0604020202020204" pitchFamily="34" charset="0"/>
                <a:cs typeface="Arial" panose="020B0604020202020204" pitchFamily="34" charset="0"/>
              </a:rPr>
              <a:t> </a:t>
            </a:r>
            <a:r>
              <a:rPr lang="el-GR" sz="2400" dirty="0" smtClean="0">
                <a:solidFill>
                  <a:srgbClr val="7EC234"/>
                </a:solidFill>
                <a:latin typeface="Arial" panose="020B0604020202020204" pitchFamily="34" charset="0"/>
                <a:cs typeface="Arial" panose="020B0604020202020204" pitchFamily="34" charset="0"/>
              </a:rPr>
              <a:t>ΑΡΙΑΔΝΗ</a:t>
            </a:r>
            <a:endParaRPr lang="en-US" sz="2400" dirty="0">
              <a:solidFill>
                <a:srgbClr val="7EC234"/>
              </a:solidFill>
            </a:endParaRPr>
          </a:p>
        </p:txBody>
      </p:sp>
      <p:sp>
        <p:nvSpPr>
          <p:cNvPr id="4" name="Text Placeholder 3"/>
          <p:cNvSpPr txBox="1">
            <a:spLocks/>
          </p:cNvSpPr>
          <p:nvPr/>
        </p:nvSpPr>
        <p:spPr>
          <a:xfrm>
            <a:off x="685800" y="1828800"/>
            <a:ext cx="8487380" cy="3166824"/>
          </a:xfrm>
          <a:prstGeom prst="roundRect">
            <a:avLst/>
          </a:prstGeom>
          <a:ln/>
        </p:spPr>
        <p:style>
          <a:lnRef idx="2">
            <a:schemeClr val="accent1"/>
          </a:lnRef>
          <a:fillRef idx="1">
            <a:schemeClr val="lt1"/>
          </a:fillRef>
          <a:effectRef idx="0">
            <a:schemeClr val="accent1"/>
          </a:effectRef>
          <a:fontRef idx="minor">
            <a:schemeClr val="dk1"/>
          </a:fontRef>
        </p:style>
        <p:txBody>
          <a:bodyPr wrap="square">
            <a:spAutoFit/>
          </a:bodyPr>
          <a:lstStyle>
            <a:defPPr>
              <a:defRPr lang="el-GR"/>
            </a:defPPr>
            <a:lvl1pPr marL="342900" indent="-342900" algn="just" eaLnBrk="1" hangingPunct="1">
              <a:spcBef>
                <a:spcPts val="1200"/>
              </a:spcBef>
              <a:buSzPct val="100000"/>
              <a:buFont typeface="Arial" charset="0"/>
              <a:buAutoNum type="arabicPeriod"/>
              <a:defRPr>
                <a:latin typeface="Comic Sans MS" pitchFamily="66" charset="0"/>
                <a:cs typeface="Arial" charset="0"/>
              </a:defRPr>
            </a:lvl1pPr>
            <a:lvl2pPr marL="742950" indent="-285750" eaLnBrk="0" hangingPunct="0"/>
            <a:lvl3pPr marL="742950" lvl="2" indent="-342900" algn="just" eaLnBrk="1" hangingPunct="1">
              <a:spcBef>
                <a:spcPts val="300"/>
              </a:spcBef>
              <a:buSzPct val="100000"/>
              <a:buFont typeface="Arial" pitchFamily="34" charset="0"/>
              <a:buChar char="•"/>
              <a:defRPr>
                <a:latin typeface="Comic Sans MS" pitchFamily="66" charset="0"/>
                <a:cs typeface="Arial" charset="0"/>
              </a:defRPr>
            </a:lvl3pPr>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indent="0">
              <a:spcAft>
                <a:spcPts val="1200"/>
              </a:spcAft>
              <a:buNone/>
            </a:pPr>
            <a:r>
              <a:rPr lang="el-GR" sz="3600" dirty="0" smtClean="0">
                <a:solidFill>
                  <a:schemeClr val="bg1">
                    <a:lumMod val="85000"/>
                    <a:lumOff val="15000"/>
                  </a:schemeClr>
                </a:solidFill>
                <a:latin typeface="Calibri" panose="020F0502020204030204" pitchFamily="34" charset="0"/>
              </a:rPr>
              <a:t>Ηλεκτρονική πλατφόρμα</a:t>
            </a:r>
            <a:r>
              <a:rPr lang="en-US" sz="3600" dirty="0" smtClean="0">
                <a:solidFill>
                  <a:schemeClr val="bg1">
                    <a:lumMod val="85000"/>
                    <a:lumOff val="15000"/>
                  </a:schemeClr>
                </a:solidFill>
                <a:latin typeface="Calibri" panose="020F0502020204030204" pitchFamily="34" charset="0"/>
              </a:rPr>
              <a:t>,</a:t>
            </a:r>
            <a:r>
              <a:rPr lang="el-GR" sz="3600" dirty="0" smtClean="0">
                <a:solidFill>
                  <a:schemeClr val="bg1">
                    <a:lumMod val="85000"/>
                    <a:lumOff val="15000"/>
                  </a:schemeClr>
                </a:solidFill>
                <a:latin typeface="Calibri" panose="020F0502020204030204" pitchFamily="34" charset="0"/>
              </a:rPr>
              <a:t> μέσω της οποίας οι πολίτες/επιχειρήσεις μπορούν να διεκπεραιώνουν τις συναλλαγές τους με </a:t>
            </a:r>
            <a:r>
              <a:rPr lang="el-GR" sz="3600" dirty="0">
                <a:solidFill>
                  <a:schemeClr val="bg1">
                    <a:lumMod val="85000"/>
                    <a:lumOff val="15000"/>
                  </a:schemeClr>
                </a:solidFill>
                <a:latin typeface="Calibri" panose="020F0502020204030204" pitchFamily="34" charset="0"/>
              </a:rPr>
              <a:t>το Δ</a:t>
            </a:r>
            <a:r>
              <a:rPr lang="el-GR" sz="3600" dirty="0" smtClean="0">
                <a:solidFill>
                  <a:schemeClr val="bg1">
                    <a:lumMod val="85000"/>
                    <a:lumOff val="15000"/>
                  </a:schemeClr>
                </a:solidFill>
                <a:latin typeface="Calibri" panose="020F0502020204030204" pitchFamily="34" charset="0"/>
              </a:rPr>
              <a:t>ημόσιο</a:t>
            </a:r>
            <a:r>
              <a:rPr lang="en-US" sz="3600" dirty="0" smtClean="0">
                <a:solidFill>
                  <a:schemeClr val="bg1">
                    <a:lumMod val="85000"/>
                    <a:lumOff val="15000"/>
                  </a:schemeClr>
                </a:solidFill>
                <a:latin typeface="Calibri" panose="020F0502020204030204" pitchFamily="34" charset="0"/>
              </a:rPr>
              <a:t>  </a:t>
            </a:r>
            <a:r>
              <a:rPr lang="el-GR" sz="3600" dirty="0" smtClean="0">
                <a:solidFill>
                  <a:schemeClr val="bg1">
                    <a:lumMod val="85000"/>
                    <a:lumOff val="15000"/>
                  </a:schemeClr>
                </a:solidFill>
                <a:latin typeface="Calibri" panose="020F0502020204030204" pitchFamily="34" charset="0"/>
              </a:rPr>
              <a:t>μέσω διαδικτύου, 24/7 χωρίς να απαιτείται η φυσική τους παρουσία</a:t>
            </a:r>
          </a:p>
        </p:txBody>
      </p:sp>
    </p:spTree>
    <p:extLst>
      <p:ext uri="{BB962C8B-B14F-4D97-AF65-F5344CB8AC3E}">
        <p14:creationId xmlns:p14="http://schemas.microsoft.com/office/powerpoint/2010/main" val="21391325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Digital Blue Tunnel 16x9">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4228E6B-D70C-44BB-A81F-A245495F61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Concourse</Template>
  <TotalTime>0</TotalTime>
  <Words>2469</Words>
  <Application>Microsoft Office PowerPoint</Application>
  <PresentationFormat>A4 Paper (210x297 mm)</PresentationFormat>
  <Paragraphs>294</Paragraphs>
  <Slides>83</Slides>
  <Notes>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83</vt:i4>
      </vt:variant>
    </vt:vector>
  </HeadingPairs>
  <TitlesOfParts>
    <vt:vector size="92" baseType="lpstr">
      <vt:lpstr>Albertus Extra Bold</vt:lpstr>
      <vt:lpstr>Arial</vt:lpstr>
      <vt:lpstr>Arial Narrow</vt:lpstr>
      <vt:lpstr>Calibri</vt:lpstr>
      <vt:lpstr>Corbel</vt:lpstr>
      <vt:lpstr>Times New Roman</vt:lpstr>
      <vt:lpstr>Wingdings</vt:lpstr>
      <vt:lpstr>Digital Blue Tunnel 16x9</vt:lpstr>
      <vt:lpstr>Office Theme</vt:lpstr>
      <vt:lpstr>PowerPoint Presentation</vt:lpstr>
      <vt:lpstr>PowerPoint Presentation</vt:lpstr>
      <vt:lpstr>PowerPoint Presentation</vt:lpstr>
      <vt:lpstr>PowerPoint Presentation</vt:lpstr>
      <vt:lpstr>PowerPoint Presentation</vt:lpstr>
      <vt:lpstr>Προβλήματα - Προκλήσεις</vt:lpstr>
      <vt:lpstr>PowerPoint Presentation</vt:lpstr>
      <vt:lpstr>Διαδικτυακή Πύλη Αριάδνη</vt:lpstr>
      <vt:lpstr>Κυβερνητική Διαδικτυακή Δίοδος Ασφαλείας - ΑΡΙΑΔΝΗ</vt:lpstr>
      <vt:lpstr>Στόχοι</vt:lpstr>
      <vt:lpstr>Χαρακτηριστικά - Δυνατότητες</vt:lpstr>
      <vt:lpstr>Χαρακτηριστικά - Δυνατότητες</vt:lpstr>
      <vt:lpstr>η-Υπηρεσίες σε λειτουργία</vt:lpstr>
      <vt:lpstr>η-Υπηρεσίες σε λειτουργία</vt:lpstr>
      <vt:lpstr>Νέες η-Υπηρεσίες – Υπό Εξέλιξη</vt:lpstr>
      <vt:lpstr>Οφέλη</vt:lpstr>
      <vt:lpstr>Οφέλη</vt:lpstr>
      <vt:lpstr>Επόμενα Βήματα…</vt:lpstr>
      <vt:lpstr>PowerPoint Presentation</vt:lpstr>
      <vt:lpstr>PowerPoint Presentation</vt:lpstr>
      <vt:lpstr>Βήματα για δημιουργία ΠΡΟΦΙΛ σαν ΠΟΛΙΤΗΣ στο ΑΡΙΑΔΝΗ</vt:lpstr>
      <vt:lpstr>Από την κυρίως οθόνη να επιλεγεί το «Εγγραφή ως Πολίτης»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ΕΓΓΡΑΦΗ ΣΕ η-ΥΠΗΡΕΣΙΕΣ</vt:lpstr>
      <vt:lpstr>ΕΓΓΡΑΦΗ ΣΕ η-ΥΠΗΡΕΣΙΕΣ</vt:lpstr>
      <vt:lpstr>Πληροφόρηση Διαδικασιών Δημοσίου</vt:lpstr>
      <vt:lpstr>Πληροφόρηση Διαδικασιών Δημοσίου</vt:lpstr>
      <vt:lpstr>PowerPoint Presentation</vt:lpstr>
      <vt:lpstr>    Κάν’ το Ηλεκτρονικά</vt:lpstr>
      <vt:lpstr>PowerPoint Presentation</vt:lpstr>
      <vt:lpstr> Διαδικτυακή Υπηρεσία «Ενημέρωσέ με»</vt:lpstr>
      <vt:lpstr>Επιλέγετε «Εγγραφή» και καταχωρείτε τα προσωπικά σας στοιχεία δίνοντας όνομα Χρήστη και Κωδικό Πρόσβασης.   Θα σας σταλεί μήνυμα ενεργοποίησης λογαριασμού στο e-mail σας. </vt:lpstr>
      <vt:lpstr>       Όταν ενεργοποιήσετε τον λογαριασμό σας μέσω του email που θα σας αποσταλεί, θα μπορέσετε να επιλέξετε τους τομείς ενδιαφέροντος σας. </vt:lpstr>
      <vt:lpstr>Ο κάθε χρήστης λαμβάνει στο ηλεκτρονικό ταχυδρομείο του ειδοποίηση όταν υπάρχει νεότερη ενημέρωση πάνω στα θέματα, για τα οποία έχει επιδείξει ενδιαφέρον.</vt:lpstr>
      <vt:lpstr>PowerPoint Presentation</vt:lpstr>
      <vt:lpstr>     Υπηρεσία TAXISnet </vt:lpstr>
      <vt:lpstr>     Υπηρεσία TAXISnet </vt:lpstr>
      <vt:lpstr>ΕΓΓΡΑΦΗ ΣΤΟ ΣΥΣΤΗΜΑ TAXISnet </vt:lpstr>
      <vt:lpstr> ΒΑΣΙΚΑ ΒΗΜΑΤΑ ΓΙΑ ΤΗΝ ΥΠΟΒΟΛΗ ΤΗΣ ΔΗΛΩΣΗΣ ΕΙΣΟΔΗΜΑΤΟΣ ΜΙΣΘΩΤΟΥ </vt:lpstr>
      <vt:lpstr>Χρησιμοποιήστε ΜΟΝΟ λατινικούς (αγγλικούς) χαρακτήρες ή/και αριθμούς στην οθόνη μεταβολής του κωδικού πρόσβασης και του απόρρητου συνθήματος (pin), όχι σημεία στίξης. </vt:lpstr>
      <vt:lpstr>Επιλογή «Διαχείριση Δηλώσεων» </vt:lpstr>
      <vt:lpstr>Επιλογή «Υποβολή» </vt:lpstr>
      <vt:lpstr>Επιλογή Έτους  </vt:lpstr>
      <vt:lpstr>Συμπλήρωση Δήλωσης </vt:lpstr>
      <vt:lpstr>Φορολογικά</vt:lpstr>
      <vt:lpstr>PowerPoint Presentation</vt:lpstr>
      <vt:lpstr>PowerPoint Presentation</vt:lpstr>
      <vt:lpstr>Στρογγυλοποιείστε τα ποσά στο πλησιέστερο ευρώ, ΕΚΤΟΣ από τον φόρο ή την αμυντική εισφορά που παρακρατήθηκε (π.χ. €65 και όχι 64,65).  Καταχωρείστε τον φόρο με 2 δεκαδικά ψηφία χρησιμοποιώντας ΚΟΜΜΑ, όχι τελεία (π.χ. €18,50 και όχι €18.50).  Καταχωρείστε με ΚΕΦΑΛΑΙΟ και στα ΑΓΓΛΙΚΑ το τελευταίο γράμμα του Αριθμού Φορολογικού Μητρώου.  Για να διαγράψετε αριθμούς κωδικών επιλέξτε την πρώτη επιλογή ΚΕΝΟ που υπάρχει στο πάνω μέρος της αναδιπλούμενης λίστας (drop down list) που σας παρέχεται από το σύστημα.  Καταχωρείστε τα ασφάλιστρα ζωής από την 5η γραμμή και μετά στο ΜΕΡΟΣ 5Γ της Δήλωσης.</vt:lpstr>
      <vt:lpstr>Επιλογή «ΥΠΟΛΟΓΙΣΜΟΣ ΦΟΡΟΥ» </vt:lpstr>
      <vt:lpstr>Διόρθωση των λαθών που εμφανίζονται </vt:lpstr>
      <vt:lpstr>Έλεγχος Υπολογισμού φόρου και «Οριστική Υποβολή» </vt:lpstr>
      <vt:lpstr>Έλεγχος Υπολογισμού φόρου και «Οριστική Υποβολή» </vt:lpstr>
      <vt:lpstr>ΠΡΟΣΟΧΗ </vt:lpstr>
      <vt:lpstr>Λήψη μηνύματος για επιτυχή υποβολή της δήλωσης </vt:lpstr>
      <vt:lpstr>PowerPoint Presentation</vt:lpstr>
      <vt:lpstr>PowerPoint Presentation</vt:lpstr>
      <vt:lpstr>PowerPoint Presentation</vt:lpstr>
      <vt:lpstr>Επιλέξετε δημιουργία κατάστασης</vt:lpstr>
      <vt:lpstr>PowerPoint Presentation</vt:lpstr>
      <vt:lpstr>PowerPoint Presentation</vt:lpstr>
      <vt:lpstr>Στην περίπτωση που έχουμε νέο εργοδοτούμενο πάμε στο ΜΕΡΟΣ Γ- ΝΕΟΙ ΕΡΓΟΔΟΤΟΥΜΕΝΟΙ συμπληρώνουμε τα πεδία και τέλος πατάμε «Αποθήκευση Νέου εργοδοτούμενου» . </vt:lpstr>
      <vt:lpstr>Στη λειτουργία αυτή φαίνονται τα στοιχεία της τραπεζικής εντολής, μέσω της οποίας θα γίνει η πληρωμή.  Πατώντας Προχωρήστε στην Πληρωμή ολοκληρώνετε την διαδικασία της πληρωμής και εμφανίζεται στην οθόνη η Βεβαίωση Εντολής για Πληρωμή, την οποία μπορείτε να εκτυπώσετε. </vt:lpstr>
      <vt:lpstr>PowerPoint Presentation</vt:lpstr>
      <vt:lpstr>Εργασιακά Θέματα - Παράπονα </vt:lpstr>
      <vt:lpstr>PowerPoint Presentation</vt:lpstr>
      <vt:lpstr>Αναζήτηση Εργασίας και Εγγραφή Ανέργων </vt:lpstr>
      <vt:lpstr>PowerPoint Presentation</vt:lpstr>
      <vt:lpstr>Ηλεκτρονικές Δημόσιες Συμβάσεις </vt:lpstr>
      <vt:lpstr>Κτηματολόγιο - Διαδικτυακή Εφαρμογή για Εντοπισμό Τεμαχίων Γης, Απεικόνιση Κτηματικού Σχεδίου, κτλ.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2015-09-10T06:46:38Z</dcterms:created>
  <dcterms:modified xsi:type="dcterms:W3CDTF">2018-05-03T09:04:27Z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TC028952619991</vt:lpwstr>
  </property>
</Properties>
</file>