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60" r:id="rId2"/>
    <p:sldMasterId id="2147483668" r:id="rId3"/>
    <p:sldMasterId id="2147483682" r:id="rId4"/>
  </p:sldMasterIdLst>
  <p:notesMasterIdLst>
    <p:notesMasterId r:id="rId218"/>
  </p:notesMasterIdLst>
  <p:sldIdLst>
    <p:sldId id="256" r:id="rId5"/>
    <p:sldId id="425" r:id="rId6"/>
    <p:sldId id="422" r:id="rId7"/>
    <p:sldId id="642" r:id="rId8"/>
    <p:sldId id="643" r:id="rId9"/>
    <p:sldId id="644" r:id="rId10"/>
    <p:sldId id="647" r:id="rId11"/>
    <p:sldId id="648" r:id="rId12"/>
    <p:sldId id="645" r:id="rId13"/>
    <p:sldId id="646" r:id="rId14"/>
    <p:sldId id="649" r:id="rId15"/>
    <p:sldId id="424" r:id="rId16"/>
    <p:sldId id="423" r:id="rId17"/>
    <p:sldId id="417" r:id="rId18"/>
    <p:sldId id="426" r:id="rId19"/>
    <p:sldId id="257" r:id="rId20"/>
    <p:sldId id="266" r:id="rId21"/>
    <p:sldId id="258" r:id="rId22"/>
    <p:sldId id="270" r:id="rId23"/>
    <p:sldId id="267" r:id="rId24"/>
    <p:sldId id="269" r:id="rId25"/>
    <p:sldId id="268" r:id="rId26"/>
    <p:sldId id="329" r:id="rId27"/>
    <p:sldId id="418" r:id="rId28"/>
    <p:sldId id="419" r:id="rId29"/>
    <p:sldId id="420" r:id="rId30"/>
    <p:sldId id="421" r:id="rId31"/>
    <p:sldId id="271" r:id="rId32"/>
    <p:sldId id="427" r:id="rId33"/>
    <p:sldId id="428" r:id="rId34"/>
    <p:sldId id="429" r:id="rId35"/>
    <p:sldId id="430" r:id="rId36"/>
    <p:sldId id="432" r:id="rId37"/>
    <p:sldId id="433" r:id="rId38"/>
    <p:sldId id="434" r:id="rId39"/>
    <p:sldId id="431" r:id="rId40"/>
    <p:sldId id="435" r:id="rId41"/>
    <p:sldId id="436" r:id="rId42"/>
    <p:sldId id="440" r:id="rId43"/>
    <p:sldId id="439" r:id="rId44"/>
    <p:sldId id="437" r:id="rId45"/>
    <p:sldId id="438" r:id="rId46"/>
    <p:sldId id="441" r:id="rId47"/>
    <p:sldId id="442" r:id="rId48"/>
    <p:sldId id="443" r:id="rId49"/>
    <p:sldId id="444" r:id="rId50"/>
    <p:sldId id="445" r:id="rId51"/>
    <p:sldId id="446" r:id="rId52"/>
    <p:sldId id="447" r:id="rId53"/>
    <p:sldId id="448" r:id="rId54"/>
    <p:sldId id="449" r:id="rId55"/>
    <p:sldId id="450" r:id="rId56"/>
    <p:sldId id="451" r:id="rId57"/>
    <p:sldId id="455" r:id="rId58"/>
    <p:sldId id="454" r:id="rId59"/>
    <p:sldId id="453" r:id="rId60"/>
    <p:sldId id="452" r:id="rId61"/>
    <p:sldId id="456" r:id="rId62"/>
    <p:sldId id="457" r:id="rId63"/>
    <p:sldId id="458" r:id="rId64"/>
    <p:sldId id="459" r:id="rId65"/>
    <p:sldId id="460" r:id="rId66"/>
    <p:sldId id="461" r:id="rId67"/>
    <p:sldId id="462" r:id="rId68"/>
    <p:sldId id="463" r:id="rId69"/>
    <p:sldId id="464" r:id="rId70"/>
    <p:sldId id="465" r:id="rId71"/>
    <p:sldId id="466" r:id="rId72"/>
    <p:sldId id="467" r:id="rId73"/>
    <p:sldId id="468" r:id="rId74"/>
    <p:sldId id="469" r:id="rId75"/>
    <p:sldId id="650" r:id="rId76"/>
    <p:sldId id="651" r:id="rId77"/>
    <p:sldId id="652" r:id="rId78"/>
    <p:sldId id="653" r:id="rId79"/>
    <p:sldId id="654" r:id="rId80"/>
    <p:sldId id="655" r:id="rId81"/>
    <p:sldId id="656" r:id="rId82"/>
    <p:sldId id="657" r:id="rId83"/>
    <p:sldId id="658" r:id="rId84"/>
    <p:sldId id="659" r:id="rId85"/>
    <p:sldId id="660" r:id="rId86"/>
    <p:sldId id="661" r:id="rId87"/>
    <p:sldId id="662" r:id="rId88"/>
    <p:sldId id="663" r:id="rId89"/>
    <p:sldId id="664" r:id="rId90"/>
    <p:sldId id="665" r:id="rId91"/>
    <p:sldId id="666" r:id="rId92"/>
    <p:sldId id="667" r:id="rId93"/>
    <p:sldId id="668" r:id="rId94"/>
    <p:sldId id="669" r:id="rId95"/>
    <p:sldId id="670" r:id="rId96"/>
    <p:sldId id="671" r:id="rId97"/>
    <p:sldId id="672" r:id="rId98"/>
    <p:sldId id="673" r:id="rId99"/>
    <p:sldId id="674" r:id="rId100"/>
    <p:sldId id="675" r:id="rId101"/>
    <p:sldId id="676" r:id="rId102"/>
    <p:sldId id="677" r:id="rId103"/>
    <p:sldId id="678" r:id="rId104"/>
    <p:sldId id="679" r:id="rId105"/>
    <p:sldId id="680" r:id="rId106"/>
    <p:sldId id="681" r:id="rId107"/>
    <p:sldId id="682" r:id="rId108"/>
    <p:sldId id="683" r:id="rId109"/>
    <p:sldId id="684" r:id="rId110"/>
    <p:sldId id="685" r:id="rId111"/>
    <p:sldId id="686" r:id="rId112"/>
    <p:sldId id="687" r:id="rId113"/>
    <p:sldId id="688" r:id="rId114"/>
    <p:sldId id="689" r:id="rId115"/>
    <p:sldId id="690" r:id="rId116"/>
    <p:sldId id="691" r:id="rId117"/>
    <p:sldId id="692" r:id="rId118"/>
    <p:sldId id="693" r:id="rId119"/>
    <p:sldId id="694" r:id="rId120"/>
    <p:sldId id="695" r:id="rId121"/>
    <p:sldId id="696" r:id="rId122"/>
    <p:sldId id="697" r:id="rId123"/>
    <p:sldId id="698" r:id="rId124"/>
    <p:sldId id="699" r:id="rId125"/>
    <p:sldId id="700" r:id="rId126"/>
    <p:sldId id="701" r:id="rId127"/>
    <p:sldId id="702" r:id="rId128"/>
    <p:sldId id="703" r:id="rId129"/>
    <p:sldId id="704" r:id="rId130"/>
    <p:sldId id="705" r:id="rId131"/>
    <p:sldId id="706" r:id="rId132"/>
    <p:sldId id="707" r:id="rId133"/>
    <p:sldId id="708" r:id="rId134"/>
    <p:sldId id="709" r:id="rId135"/>
    <p:sldId id="710" r:id="rId136"/>
    <p:sldId id="711" r:id="rId137"/>
    <p:sldId id="712" r:id="rId138"/>
    <p:sldId id="713" r:id="rId139"/>
    <p:sldId id="714" r:id="rId140"/>
    <p:sldId id="715" r:id="rId141"/>
    <p:sldId id="716" r:id="rId142"/>
    <p:sldId id="717" r:id="rId143"/>
    <p:sldId id="718" r:id="rId144"/>
    <p:sldId id="719" r:id="rId145"/>
    <p:sldId id="720" r:id="rId146"/>
    <p:sldId id="721" r:id="rId147"/>
    <p:sldId id="722" r:id="rId148"/>
    <p:sldId id="723" r:id="rId149"/>
    <p:sldId id="724" r:id="rId150"/>
    <p:sldId id="725" r:id="rId151"/>
    <p:sldId id="726" r:id="rId152"/>
    <p:sldId id="727" r:id="rId153"/>
    <p:sldId id="728" r:id="rId154"/>
    <p:sldId id="729" r:id="rId155"/>
    <p:sldId id="730" r:id="rId156"/>
    <p:sldId id="731" r:id="rId157"/>
    <p:sldId id="576" r:id="rId158"/>
    <p:sldId id="577" r:id="rId159"/>
    <p:sldId id="578" r:id="rId160"/>
    <p:sldId id="579" r:id="rId161"/>
    <p:sldId id="580" r:id="rId162"/>
    <p:sldId id="581" r:id="rId163"/>
    <p:sldId id="582" r:id="rId164"/>
    <p:sldId id="583" r:id="rId165"/>
    <p:sldId id="584" r:id="rId166"/>
    <p:sldId id="585" r:id="rId167"/>
    <p:sldId id="586" r:id="rId168"/>
    <p:sldId id="587" r:id="rId169"/>
    <p:sldId id="588" r:id="rId170"/>
    <p:sldId id="589" r:id="rId171"/>
    <p:sldId id="590" r:id="rId172"/>
    <p:sldId id="591" r:id="rId173"/>
    <p:sldId id="592" r:id="rId174"/>
    <p:sldId id="593" r:id="rId175"/>
    <p:sldId id="594" r:id="rId176"/>
    <p:sldId id="595" r:id="rId177"/>
    <p:sldId id="596" r:id="rId178"/>
    <p:sldId id="597" r:id="rId179"/>
    <p:sldId id="598" r:id="rId180"/>
    <p:sldId id="600" r:id="rId181"/>
    <p:sldId id="601" r:id="rId182"/>
    <p:sldId id="610" r:id="rId183"/>
    <p:sldId id="603" r:id="rId184"/>
    <p:sldId id="604" r:id="rId185"/>
    <p:sldId id="605" r:id="rId186"/>
    <p:sldId id="606" r:id="rId187"/>
    <p:sldId id="611" r:id="rId188"/>
    <p:sldId id="612" r:id="rId189"/>
    <p:sldId id="613" r:id="rId190"/>
    <p:sldId id="616" r:id="rId191"/>
    <p:sldId id="617" r:id="rId192"/>
    <p:sldId id="618" r:id="rId193"/>
    <p:sldId id="619" r:id="rId194"/>
    <p:sldId id="614" r:id="rId195"/>
    <p:sldId id="620" r:id="rId196"/>
    <p:sldId id="621" r:id="rId197"/>
    <p:sldId id="615" r:id="rId198"/>
    <p:sldId id="622" r:id="rId199"/>
    <p:sldId id="624" r:id="rId200"/>
    <p:sldId id="625" r:id="rId201"/>
    <p:sldId id="626" r:id="rId202"/>
    <p:sldId id="623" r:id="rId203"/>
    <p:sldId id="627" r:id="rId204"/>
    <p:sldId id="628" r:id="rId205"/>
    <p:sldId id="629" r:id="rId206"/>
    <p:sldId id="630" r:id="rId207"/>
    <p:sldId id="636" r:id="rId208"/>
    <p:sldId id="637" r:id="rId209"/>
    <p:sldId id="638" r:id="rId210"/>
    <p:sldId id="639" r:id="rId211"/>
    <p:sldId id="640" r:id="rId212"/>
    <p:sldId id="641" r:id="rId213"/>
    <p:sldId id="631" r:id="rId214"/>
    <p:sldId id="632" r:id="rId215"/>
    <p:sldId id="633" r:id="rId216"/>
    <p:sldId id="634" r:id="rId217"/>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416"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slide" Target="slides/slide177.xml"/><Relationship Id="rId186" Type="http://schemas.openxmlformats.org/officeDocument/2006/relationships/slide" Target="slides/slide182.xml"/><Relationship Id="rId216" Type="http://schemas.openxmlformats.org/officeDocument/2006/relationships/slide" Target="slides/slide212.xml"/><Relationship Id="rId211" Type="http://schemas.openxmlformats.org/officeDocument/2006/relationships/slide" Target="slides/slide207.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slide" Target="slides/slide172.xml"/><Relationship Id="rId192" Type="http://schemas.openxmlformats.org/officeDocument/2006/relationships/slide" Target="slides/slide188.xml"/><Relationship Id="rId197" Type="http://schemas.openxmlformats.org/officeDocument/2006/relationships/slide" Target="slides/slide193.xml"/><Relationship Id="rId206" Type="http://schemas.openxmlformats.org/officeDocument/2006/relationships/slide" Target="slides/slide202.xml"/><Relationship Id="rId201" Type="http://schemas.openxmlformats.org/officeDocument/2006/relationships/slide" Target="slides/slide197.xml"/><Relationship Id="rId222"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notesMaster" Target="notesMasters/notesMaster1.xml"/><Relationship Id="rId2" Type="http://schemas.openxmlformats.org/officeDocument/2006/relationships/slideMaster" Target="slideMasters/slideMaster1.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presProps" Target="presProps.xml"/><Relationship Id="rId3" Type="http://schemas.openxmlformats.org/officeDocument/2006/relationships/slideMaster" Target="slideMasters/slideMaster2.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3.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theme" Target="theme/theme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s>
</file>

<file path=ppt/diagrams/_rels/data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hyperlink" Target="http://www.ariadne.gov.cy/"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hyperlink" Target="http://www.ariadne.gov.cy/"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0D64BD-6D7B-4E09-8443-719A99590DD2}" type="doc">
      <dgm:prSet loTypeId="urn:microsoft.com/office/officeart/2005/8/layout/vList4" loCatId="list" qsTypeId="urn:microsoft.com/office/officeart/2005/8/quickstyle/simple3" qsCatId="simple" csTypeId="urn:microsoft.com/office/officeart/2005/8/colors/accent5_2" csCatId="accent5" phldr="1"/>
      <dgm:spPr/>
      <dgm:t>
        <a:bodyPr/>
        <a:lstStyle/>
        <a:p>
          <a:endParaRPr lang="en-US"/>
        </a:p>
      </dgm:t>
    </dgm:pt>
    <dgm:pt modelId="{2F6F3653-7823-4886-8FE8-5BA461EA5072}">
      <dgm:prSet phldrT="[Text]" custT="1"/>
      <dgm:spPr/>
      <dgm:t>
        <a:bodyPr lIns="274320"/>
        <a:lstStyle/>
        <a:p>
          <a:pPr marL="266700" indent="0" algn="ctr"/>
          <a:r>
            <a:rPr lang="en-US" sz="7200" b="1" dirty="0" smtClean="0">
              <a:solidFill>
                <a:srgbClr val="333399"/>
              </a:solidFill>
              <a:latin typeface="+mn-lt"/>
              <a:ea typeface="+mn-ea"/>
              <a:cs typeface="+mn-cs"/>
            </a:rPr>
            <a:t>single sign-on</a:t>
          </a:r>
          <a:r>
            <a:rPr lang="el-GR" sz="7200" b="1" dirty="0" smtClean="0">
              <a:solidFill>
                <a:srgbClr val="333399"/>
              </a:solidFill>
              <a:latin typeface="+mn-lt"/>
              <a:ea typeface="+mn-ea"/>
              <a:cs typeface="+mn-cs"/>
            </a:rPr>
            <a:t/>
          </a:r>
          <a:br>
            <a:rPr lang="el-GR" sz="7200" b="1" dirty="0" smtClean="0">
              <a:solidFill>
                <a:srgbClr val="333399"/>
              </a:solidFill>
              <a:latin typeface="+mn-lt"/>
              <a:ea typeface="+mn-ea"/>
              <a:cs typeface="+mn-cs"/>
            </a:rPr>
          </a:br>
          <a:r>
            <a:rPr lang="en-US" sz="4000" b="1" dirty="0" smtClean="0">
              <a:solidFill>
                <a:srgbClr val="333399"/>
              </a:solidFill>
              <a:latin typeface="+mn-lt"/>
              <a:ea typeface="+mn-ea"/>
              <a:cs typeface="+mn-cs"/>
              <a:hlinkClick xmlns:r="http://schemas.openxmlformats.org/officeDocument/2006/relationships" r:id="rId1"/>
            </a:rPr>
            <a:t>www.ariadne.gov.cy</a:t>
          </a:r>
          <a:endParaRPr lang="en-US" sz="4000" b="1" dirty="0">
            <a:solidFill>
              <a:srgbClr val="333399"/>
            </a:solidFill>
            <a:latin typeface="+mn-lt"/>
            <a:ea typeface="+mn-ea"/>
            <a:cs typeface="+mn-cs"/>
          </a:endParaRPr>
        </a:p>
      </dgm:t>
    </dgm:pt>
    <dgm:pt modelId="{F25EA6DB-85F7-4780-AF22-8EF20F6D1E08}" type="parTrans" cxnId="{B517C609-C33B-474B-BBC9-E5ED8258FB2B}">
      <dgm:prSet/>
      <dgm:spPr/>
      <dgm:t>
        <a:bodyPr/>
        <a:lstStyle/>
        <a:p>
          <a:endParaRPr lang="en-US" sz="3200">
            <a:latin typeface="Tw Cen MT" pitchFamily="34" charset="0"/>
          </a:endParaRPr>
        </a:p>
      </dgm:t>
    </dgm:pt>
    <dgm:pt modelId="{49022019-C445-4A7F-BEEF-29DAB25FFA8E}" type="sibTrans" cxnId="{B517C609-C33B-474B-BBC9-E5ED8258FB2B}">
      <dgm:prSet/>
      <dgm:spPr/>
      <dgm:t>
        <a:bodyPr/>
        <a:lstStyle/>
        <a:p>
          <a:endParaRPr lang="en-US" sz="3200">
            <a:latin typeface="Tw Cen MT" pitchFamily="34" charset="0"/>
          </a:endParaRPr>
        </a:p>
      </dgm:t>
    </dgm:pt>
    <dgm:pt modelId="{3D04899B-D862-420D-8F49-1893A76AF67C}" type="pres">
      <dgm:prSet presAssocID="{D50D64BD-6D7B-4E09-8443-719A99590DD2}" presName="linear" presStyleCnt="0">
        <dgm:presLayoutVars>
          <dgm:dir/>
          <dgm:resizeHandles val="exact"/>
        </dgm:presLayoutVars>
      </dgm:prSet>
      <dgm:spPr/>
      <dgm:t>
        <a:bodyPr/>
        <a:lstStyle/>
        <a:p>
          <a:endParaRPr lang="en-US"/>
        </a:p>
      </dgm:t>
    </dgm:pt>
    <dgm:pt modelId="{B89EC810-71D2-405B-AE08-B442CC946E02}" type="pres">
      <dgm:prSet presAssocID="{2F6F3653-7823-4886-8FE8-5BA461EA5072}" presName="comp" presStyleCnt="0"/>
      <dgm:spPr/>
      <dgm:t>
        <a:bodyPr/>
        <a:lstStyle/>
        <a:p>
          <a:endParaRPr lang="en-US"/>
        </a:p>
      </dgm:t>
    </dgm:pt>
    <dgm:pt modelId="{5EEAA564-2D02-4C79-A0CD-EC5644FDC4FA}" type="pres">
      <dgm:prSet presAssocID="{2F6F3653-7823-4886-8FE8-5BA461EA5072}" presName="box" presStyleLbl="node1" presStyleIdx="0" presStyleCnt="1" custLinFactNeighborX="-2661" custLinFactNeighborY="-1333"/>
      <dgm:spPr>
        <a:prstGeom prst="round2DiagRect">
          <a:avLst/>
        </a:prstGeom>
      </dgm:spPr>
      <dgm:t>
        <a:bodyPr/>
        <a:lstStyle/>
        <a:p>
          <a:endParaRPr lang="en-US"/>
        </a:p>
      </dgm:t>
    </dgm:pt>
    <dgm:pt modelId="{36133411-8FE4-4491-BA08-56144C63CB99}" type="pres">
      <dgm:prSet presAssocID="{2F6F3653-7823-4886-8FE8-5BA461EA5072}" presName="img" presStyleLbl="fgImgPlace1" presStyleIdx="0" presStyleCnt="1" custScaleX="133722" custLinFactNeighborX="3387"/>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2A8EB2AC-5AC5-4E22-91AE-50C3F39A45EA}" type="pres">
      <dgm:prSet presAssocID="{2F6F3653-7823-4886-8FE8-5BA461EA5072}" presName="text" presStyleLbl="node1" presStyleIdx="0" presStyleCnt="1">
        <dgm:presLayoutVars>
          <dgm:bulletEnabled val="1"/>
        </dgm:presLayoutVars>
      </dgm:prSet>
      <dgm:spPr/>
      <dgm:t>
        <a:bodyPr/>
        <a:lstStyle/>
        <a:p>
          <a:endParaRPr lang="en-US"/>
        </a:p>
      </dgm:t>
    </dgm:pt>
  </dgm:ptLst>
  <dgm:cxnLst>
    <dgm:cxn modelId="{484DE958-FA32-44A9-84C5-43C5E2EFFA81}" type="presOf" srcId="{D50D64BD-6D7B-4E09-8443-719A99590DD2}" destId="{3D04899B-D862-420D-8F49-1893A76AF67C}" srcOrd="0" destOrd="0" presId="urn:microsoft.com/office/officeart/2005/8/layout/vList4"/>
    <dgm:cxn modelId="{ABEC5FF7-7814-4040-B9FC-EC794033EB50}" type="presOf" srcId="{2F6F3653-7823-4886-8FE8-5BA461EA5072}" destId="{2A8EB2AC-5AC5-4E22-91AE-50C3F39A45EA}" srcOrd="1" destOrd="0" presId="urn:microsoft.com/office/officeart/2005/8/layout/vList4"/>
    <dgm:cxn modelId="{81A6523E-3519-455C-B075-A34E028F6C88}" type="presOf" srcId="{2F6F3653-7823-4886-8FE8-5BA461EA5072}" destId="{5EEAA564-2D02-4C79-A0CD-EC5644FDC4FA}" srcOrd="0" destOrd="0" presId="urn:microsoft.com/office/officeart/2005/8/layout/vList4"/>
    <dgm:cxn modelId="{B517C609-C33B-474B-BBC9-E5ED8258FB2B}" srcId="{D50D64BD-6D7B-4E09-8443-719A99590DD2}" destId="{2F6F3653-7823-4886-8FE8-5BA461EA5072}" srcOrd="0" destOrd="0" parTransId="{F25EA6DB-85F7-4780-AF22-8EF20F6D1E08}" sibTransId="{49022019-C445-4A7F-BEEF-29DAB25FFA8E}"/>
    <dgm:cxn modelId="{3F1DEA81-ACBF-41F1-A088-B76962CC4493}" type="presParOf" srcId="{3D04899B-D862-420D-8F49-1893A76AF67C}" destId="{B89EC810-71D2-405B-AE08-B442CC946E02}" srcOrd="0" destOrd="0" presId="urn:microsoft.com/office/officeart/2005/8/layout/vList4"/>
    <dgm:cxn modelId="{F300656F-FE21-421A-886F-CD314CE8ADDA}" type="presParOf" srcId="{B89EC810-71D2-405B-AE08-B442CC946E02}" destId="{5EEAA564-2D02-4C79-A0CD-EC5644FDC4FA}" srcOrd="0" destOrd="0" presId="urn:microsoft.com/office/officeart/2005/8/layout/vList4"/>
    <dgm:cxn modelId="{1EBF9EEC-4DAD-496C-8EE7-2E216F15050E}" type="presParOf" srcId="{B89EC810-71D2-405B-AE08-B442CC946E02}" destId="{36133411-8FE4-4491-BA08-56144C63CB99}" srcOrd="1" destOrd="0" presId="urn:microsoft.com/office/officeart/2005/8/layout/vList4"/>
    <dgm:cxn modelId="{273AF42C-E09C-4850-ABB5-68E25DF31A7C}" type="presParOf" srcId="{B89EC810-71D2-405B-AE08-B442CC946E02}" destId="{2A8EB2AC-5AC5-4E22-91AE-50C3F39A45E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AA564-2D02-4C79-A0CD-EC5644FDC4FA}">
      <dsp:nvSpPr>
        <dsp:cNvPr id="0" name=""/>
        <dsp:cNvSpPr/>
      </dsp:nvSpPr>
      <dsp:spPr>
        <a:xfrm>
          <a:off x="0" y="0"/>
          <a:ext cx="7849626" cy="2664298"/>
        </a:xfrm>
        <a:prstGeom prst="round2Diag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266700" lvl="0" indent="0" algn="ctr" defTabSz="3200400">
            <a:lnSpc>
              <a:spcPct val="90000"/>
            </a:lnSpc>
            <a:spcBef>
              <a:spcPct val="0"/>
            </a:spcBef>
            <a:spcAft>
              <a:spcPct val="35000"/>
            </a:spcAft>
          </a:pPr>
          <a:r>
            <a:rPr lang="en-US" sz="7200" b="1" kern="1200" dirty="0" smtClean="0">
              <a:solidFill>
                <a:srgbClr val="333399"/>
              </a:solidFill>
              <a:latin typeface="+mn-lt"/>
              <a:ea typeface="+mn-ea"/>
              <a:cs typeface="+mn-cs"/>
            </a:rPr>
            <a:t>single sign-on</a:t>
          </a:r>
          <a:r>
            <a:rPr lang="el-GR" sz="7200" b="1" kern="1200" dirty="0" smtClean="0">
              <a:solidFill>
                <a:srgbClr val="333399"/>
              </a:solidFill>
              <a:latin typeface="+mn-lt"/>
              <a:ea typeface="+mn-ea"/>
              <a:cs typeface="+mn-cs"/>
            </a:rPr>
            <a:t/>
          </a:r>
          <a:br>
            <a:rPr lang="el-GR" sz="7200" b="1" kern="1200" dirty="0" smtClean="0">
              <a:solidFill>
                <a:srgbClr val="333399"/>
              </a:solidFill>
              <a:latin typeface="+mn-lt"/>
              <a:ea typeface="+mn-ea"/>
              <a:cs typeface="+mn-cs"/>
            </a:rPr>
          </a:br>
          <a:r>
            <a:rPr lang="en-US" sz="4000" b="1" kern="1200" dirty="0" smtClean="0">
              <a:solidFill>
                <a:srgbClr val="333399"/>
              </a:solidFill>
              <a:latin typeface="+mn-lt"/>
              <a:ea typeface="+mn-ea"/>
              <a:cs typeface="+mn-cs"/>
              <a:hlinkClick xmlns:r="http://schemas.openxmlformats.org/officeDocument/2006/relationships" r:id="rId1"/>
            </a:rPr>
            <a:t>www.ariadne.gov.cy</a:t>
          </a:r>
          <a:endParaRPr lang="en-US" sz="4000" b="1" kern="1200" dirty="0">
            <a:solidFill>
              <a:srgbClr val="333399"/>
            </a:solidFill>
            <a:latin typeface="+mn-lt"/>
            <a:ea typeface="+mn-ea"/>
            <a:cs typeface="+mn-cs"/>
          </a:endParaRPr>
        </a:p>
      </dsp:txBody>
      <dsp:txXfrm>
        <a:off x="1836355" y="0"/>
        <a:ext cx="6013270" cy="2664298"/>
      </dsp:txXfrm>
    </dsp:sp>
    <dsp:sp modelId="{36133411-8FE4-4491-BA08-56144C63CB99}">
      <dsp:nvSpPr>
        <dsp:cNvPr id="0" name=""/>
        <dsp:cNvSpPr/>
      </dsp:nvSpPr>
      <dsp:spPr>
        <a:xfrm>
          <a:off x="54898" y="266429"/>
          <a:ext cx="2099335" cy="213143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image" Target="../media/image159.png"/><Relationship Id="rId4" Type="http://schemas.openxmlformats.org/officeDocument/2006/relationships/image" Target="../media/image142.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image" Target="../media/image159.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image" Target="../media/image159.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image" Target="../media/image15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image" Target="../media/image168.png"/></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image" Target="../media/image169.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7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7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73.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image" Target="../media/image14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9.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image" Target="../media/image15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image" Target="../media/image153.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image" Target="../media/image155.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image" Target="../media/image14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3A590FE9-0B05-44A1-8E28-B3DBBEE66BAB}" type="datetimeFigureOut">
              <a:rPr lang="en-US" smtClean="0"/>
              <a:t>11/20/2018</a:t>
            </a:fld>
            <a:endParaRPr lang="en-US"/>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DB5CB03D-52F8-45FC-9D51-CC9AF1B89DEC}" type="slidenum">
              <a:rPr lang="en-US" smtClean="0"/>
              <a:t>‹#›</a:t>
            </a:fld>
            <a:endParaRPr lang="en-US"/>
          </a:p>
        </p:txBody>
      </p:sp>
    </p:spTree>
    <p:extLst>
      <p:ext uri="{BB962C8B-B14F-4D97-AF65-F5344CB8AC3E}">
        <p14:creationId xmlns:p14="http://schemas.microsoft.com/office/powerpoint/2010/main" val="247855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C25B0F4-AE72-4FAE-8ECD-7344D40685E0}" type="slidenum">
              <a:rPr lang="ru-RU" smtClean="0">
                <a:solidFill>
                  <a:prstClr val="black"/>
                </a:solidFill>
              </a:rPr>
              <a:pPr/>
              <a:t>89</a:t>
            </a:fld>
            <a:endParaRPr lang="ru-RU" smtClean="0">
              <a:solidFill>
                <a:prstClr val="black"/>
              </a:solidFill>
            </a:endParaRPr>
          </a:p>
        </p:txBody>
      </p:sp>
      <p:sp>
        <p:nvSpPr>
          <p:cNvPr id="84995" name="Rectangle 2"/>
          <p:cNvSpPr>
            <a:spLocks noGrp="1" noRot="1" noChangeAspect="1" noChangeArrowheads="1" noTextEdit="1"/>
          </p:cNvSpPr>
          <p:nvPr>
            <p:ph type="sldImg"/>
          </p:nvPr>
        </p:nvSpPr>
        <p:spPr>
          <a:xfrm>
            <a:off x="1420813" y="828675"/>
            <a:ext cx="5387975" cy="3732213"/>
          </a:xfrm>
          <a:ln/>
        </p:spPr>
      </p:sp>
      <p:sp>
        <p:nvSpPr>
          <p:cNvPr id="84996" name="Rectangle 3"/>
          <p:cNvSpPr>
            <a:spLocks noGrp="1" noChangeArrowheads="1"/>
          </p:cNvSpPr>
          <p:nvPr>
            <p:ph type="body" idx="1"/>
          </p:nvPr>
        </p:nvSpPr>
        <p:spPr>
          <a:xfrm>
            <a:off x="113689" y="4686546"/>
            <a:ext cx="6558549" cy="5301962"/>
          </a:xfrm>
          <a:prstGeom prst="rect">
            <a:avLst/>
          </a:prstGeom>
          <a:noFill/>
          <a:ln/>
        </p:spPr>
        <p:txBody>
          <a:bodyPr lIns="97013" tIns="48506" rIns="97013" bIns="48506"/>
          <a:lstStyle/>
          <a:p>
            <a:pPr marL="183726" lvl="1" indent="-183726" algn="ctr">
              <a:lnSpc>
                <a:spcPct val="110000"/>
              </a:lnSpc>
              <a:buClr>
                <a:srgbClr val="993366"/>
              </a:buClr>
              <a:defRPr/>
            </a:pPr>
            <a:r>
              <a:rPr lang="en-US" sz="1400" b="1" u="sng" dirty="0">
                <a:latin typeface="Arial" pitchFamily="34" charset="0"/>
                <a:cs typeface="Arial" pitchFamily="34" charset="0"/>
              </a:rPr>
              <a:t>Issues &amp; Challenges</a:t>
            </a:r>
          </a:p>
          <a:p>
            <a:pPr marL="183726" lvl="1" indent="-183726">
              <a:lnSpc>
                <a:spcPct val="120000"/>
              </a:lnSpc>
              <a:buClr>
                <a:srgbClr val="990033"/>
              </a:buClr>
            </a:pPr>
            <a:r>
              <a:rPr lang="en-US" sz="1100" b="1" u="sng" dirty="0">
                <a:latin typeface="Arial" pitchFamily="34" charset="0"/>
                <a:cs typeface="Arial" pitchFamily="34" charset="0"/>
              </a:rPr>
              <a:t>DOING MORE WITH LESS</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Resources Availability (Personnel-Budget) </a:t>
            </a:r>
            <a:r>
              <a:rPr lang="en-US" sz="1100" b="1" dirty="0">
                <a:latin typeface="Arial" pitchFamily="34" charset="0"/>
                <a:cs typeface="Arial" pitchFamily="34" charset="0"/>
                <a:sym typeface="Wingdings" pitchFamily="2" charset="2"/>
              </a:rPr>
              <a:t> Use of new Technologies</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Legal and Security implications </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Modernization/Update of  Legislation: </a:t>
            </a:r>
            <a:r>
              <a:rPr lang="en-US" sz="1100" dirty="0">
                <a:latin typeface="Arial" pitchFamily="34" charset="0"/>
                <a:cs typeface="Arial" pitchFamily="34" charset="0"/>
              </a:rPr>
              <a:t>in order to overcome some of the barriers imposed by the existence of specific Law regulation. </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Bureaucracy – Time Consuming Procedures</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Business Reengineering  / Simplification of procedures</a:t>
            </a:r>
            <a:r>
              <a:rPr lang="en-US" sz="1100" dirty="0">
                <a:latin typeface="Arial" pitchFamily="34" charset="0"/>
                <a:cs typeface="Arial" pitchFamily="34" charset="0"/>
              </a:rPr>
              <a:t>: Modeling of business  processes,  Joined Administrative Processes, aligning information architectures with organisational goals, and  well-defined agreements on the roles, duties and responsibilities of all parties involved (national-regional - local  level). </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Interoperability &amp; Collaboration between different systems </a:t>
            </a:r>
            <a:r>
              <a:rPr lang="en-US" sz="1100" b="1" dirty="0">
                <a:latin typeface="Arial" pitchFamily="34" charset="0"/>
                <a:cs typeface="Arial" pitchFamily="34" charset="0"/>
                <a:sym typeface="Wingdings" pitchFamily="2" charset="2"/>
              </a:rPr>
              <a:t> </a:t>
            </a:r>
            <a:r>
              <a:rPr lang="en-US" sz="1100" dirty="0">
                <a:latin typeface="Arial" pitchFamily="34" charset="0"/>
                <a:cs typeface="Arial" pitchFamily="34" charset="0"/>
              </a:rPr>
              <a:t>Common Standards/Specifications, Data formats and protocols, Open Interfaces and Specifications,  Telecommunications. </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Take up of eServices: </a:t>
            </a:r>
            <a:r>
              <a:rPr lang="en-US" sz="1100" dirty="0">
                <a:latin typeface="Arial" pitchFamily="34" charset="0"/>
                <a:cs typeface="Arial" pitchFamily="34" charset="0"/>
              </a:rPr>
              <a:t>Lack of awareness, trust &amp; interest.  </a:t>
            </a:r>
            <a:r>
              <a:rPr lang="en-US" sz="1100" dirty="0">
                <a:latin typeface="Arial" pitchFamily="34" charset="0"/>
                <a:cs typeface="Arial" pitchFamily="34" charset="0"/>
                <a:sym typeface="Wingdings" pitchFamily="2" charset="2"/>
              </a:rPr>
              <a:t> </a:t>
            </a:r>
            <a:r>
              <a:rPr lang="en-US" sz="1100" b="1" dirty="0">
                <a:latin typeface="Arial" pitchFamily="34" charset="0"/>
                <a:cs typeface="Arial" pitchFamily="34" charset="0"/>
              </a:rPr>
              <a:t>Provide incentives </a:t>
            </a:r>
            <a:r>
              <a:rPr lang="en-US" sz="1100" dirty="0">
                <a:latin typeface="Arial" pitchFamily="34" charset="0"/>
                <a:cs typeface="Arial" pitchFamily="34" charset="0"/>
              </a:rPr>
              <a:t>(i.e. if online payment a discount will be provided, extension of deadlines for submitting an application) </a:t>
            </a:r>
            <a:r>
              <a:rPr lang="en-US" sz="1100" b="1" dirty="0">
                <a:latin typeface="Arial" pitchFamily="34" charset="0"/>
                <a:cs typeface="Arial" pitchFamily="34" charset="0"/>
              </a:rPr>
              <a:t>&amp; Training to the public </a:t>
            </a:r>
            <a:r>
              <a:rPr lang="en-US" sz="1100" dirty="0">
                <a:latin typeface="Arial" pitchFamily="34" charset="0"/>
                <a:cs typeface="Arial" pitchFamily="34" charset="0"/>
              </a:rPr>
              <a:t>(free computer/internet training)</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Mindset: </a:t>
            </a:r>
            <a:r>
              <a:rPr lang="en-GB" sz="1100" dirty="0">
                <a:latin typeface="Arial" pitchFamily="34" charset="0"/>
                <a:cs typeface="Arial" pitchFamily="34" charset="0"/>
              </a:rPr>
              <a:t>People mindset is also a major concern. A further digital divide will occur, if not all people are ready to accept the change. People, both from within and outside the Government, must be educated, informed and exposed to the benefits of ICT in general. The User/Citizen satisfaction measurements and the user awareness programs will give the means to overcome this issue.</a:t>
            </a:r>
            <a:endParaRPr lang="en-US" sz="1100" dirty="0">
              <a:latin typeface="Arial" pitchFamily="34" charset="0"/>
              <a:cs typeface="Arial" pitchFamily="34" charset="0"/>
            </a:endParaRPr>
          </a:p>
          <a:p>
            <a:pPr eaLnBrk="1" hangingPunct="1">
              <a:lnSpc>
                <a:spcPct val="120000"/>
              </a:lnSpc>
              <a:buClr>
                <a:srgbClr val="990033"/>
              </a:buClr>
            </a:pPr>
            <a:r>
              <a:rPr lang="en-GB" sz="1100" b="1" dirty="0"/>
              <a:t>Strong Political Commitment is needed</a:t>
            </a:r>
            <a:r>
              <a:rPr lang="en-GB" sz="1100" dirty="0"/>
              <a:t>, in order to overcome resistance and barriers, to change mindsets, to push through organisational change, to sustain investment, and to keep the long-term perspective in mind while insisting on concrete deliverables in the shorter term.</a:t>
            </a:r>
            <a:endParaRPr lang="en-US" sz="1100" b="1"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indent="-183726" algn="just"/>
            <a:endParaRPr lang="en-US" sz="1100" dirty="0">
              <a:latin typeface="Arial" pitchFamily="34" charset="0"/>
              <a:cs typeface="Arial" pitchFamily="34" charset="0"/>
            </a:endParaRPr>
          </a:p>
        </p:txBody>
      </p:sp>
    </p:spTree>
    <p:extLst>
      <p:ext uri="{BB962C8B-B14F-4D97-AF65-F5344CB8AC3E}">
        <p14:creationId xmlns:p14="http://schemas.microsoft.com/office/powerpoint/2010/main" val="383141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solidFill>
                  <a:prstClr val="black"/>
                </a:solidFill>
              </a:rPr>
              <a:pPr/>
              <a:t>92</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solidFill>
                  <a:prstClr val="black"/>
                </a:solidFill>
              </a:rPr>
              <a:pPr/>
              <a:t>93</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solidFill>
                  <a:prstClr val="black"/>
                </a:solidFill>
              </a:rPr>
              <a:pPr/>
              <a:t>95</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t>14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E941F500-1044-46ED-9805-2F783C867E83}" type="slidenum">
              <a:rPr lang="en-US" sz="1300" smtClean="0">
                <a:solidFill>
                  <a:prstClr val="black"/>
                </a:solidFill>
                <a:latin typeface="Arial" charset="0"/>
                <a:cs typeface="Arial" charset="0"/>
              </a:rPr>
              <a:pPr fontAlgn="base">
                <a:spcBef>
                  <a:spcPct val="0"/>
                </a:spcBef>
                <a:spcAft>
                  <a:spcPct val="0"/>
                </a:spcAft>
                <a:defRPr/>
              </a:pPr>
              <a:t>72</a:t>
            </a:fld>
            <a:endParaRPr lang="en-US" sz="1300" dirty="0">
              <a:solidFill>
                <a:prstClr val="black"/>
              </a:solidFill>
              <a:latin typeface="Arial" charset="0"/>
              <a:cs typeface="Arial" charset="0"/>
            </a:endParaRPr>
          </a:p>
        </p:txBody>
      </p:sp>
      <p:sp>
        <p:nvSpPr>
          <p:cNvPr id="5" name="Date Placeholder 4"/>
          <p:cNvSpPr>
            <a:spLocks noGrp="1"/>
          </p:cNvSpPr>
          <p:nvPr>
            <p:ph type="dt" idx="11"/>
          </p:nvPr>
        </p:nvSpPr>
        <p:spPr/>
        <p:txBody>
          <a:bodyPr/>
          <a:lstStyle/>
          <a:p>
            <a:pPr fontAlgn="base">
              <a:spcBef>
                <a:spcPct val="0"/>
              </a:spcBef>
              <a:spcAft>
                <a:spcPct val="0"/>
              </a:spcAft>
              <a:defRPr/>
            </a:pPr>
            <a:fld id="{A5DF4AD2-67BE-4971-A8E2-F072A17DE04F}" type="datetime1">
              <a:rPr lang="el-GR" sz="1300" smtClean="0">
                <a:solidFill>
                  <a:prstClr val="black"/>
                </a:solidFill>
                <a:latin typeface="Arial" charset="0"/>
                <a:cs typeface="Arial" charset="0"/>
              </a:rPr>
              <a:pPr fontAlgn="base">
                <a:spcBef>
                  <a:spcPct val="0"/>
                </a:spcBef>
                <a:spcAft>
                  <a:spcPct val="0"/>
                </a:spcAft>
                <a:defRPr/>
              </a:pPr>
              <a:t>20/11/2018</a:t>
            </a:fld>
            <a:endParaRPr lang="en-US" sz="1300" dirty="0">
              <a:solidFill>
                <a:prstClr val="black"/>
              </a:solidFill>
              <a:latin typeface="Arial" charset="0"/>
              <a:cs typeface="Arial" charset="0"/>
            </a:endParaRPr>
          </a:p>
        </p:txBody>
      </p:sp>
      <p:sp>
        <p:nvSpPr>
          <p:cNvPr id="6" name="Header Placeholder 5"/>
          <p:cNvSpPr>
            <a:spLocks noGrp="1"/>
          </p:cNvSpPr>
          <p:nvPr>
            <p:ph type="hdr" sz="quarter" idx="12"/>
          </p:nvPr>
        </p:nvSpPr>
        <p:spPr/>
        <p:txBody>
          <a:bodyPr/>
          <a:lstStyle/>
          <a:p>
            <a:pPr fontAlgn="base">
              <a:spcBef>
                <a:spcPct val="0"/>
              </a:spcBef>
              <a:spcAft>
                <a:spcPct val="0"/>
              </a:spcAft>
              <a:defRPr/>
            </a:pPr>
            <a:r>
              <a:rPr lang="el-GR" sz="1300" dirty="0" smtClean="0">
                <a:solidFill>
                  <a:prstClr val="black"/>
                </a:solidFill>
                <a:latin typeface="Arial" charset="0"/>
                <a:cs typeface="Arial" charset="0"/>
              </a:rPr>
              <a:t>Δικτυωθείτε και Εξελιχθείτε</a:t>
            </a:r>
            <a:endParaRPr lang="en-US" sz="1300" dirty="0">
              <a:solidFill>
                <a:prstClr val="black"/>
              </a:solidFill>
              <a:latin typeface="Arial" charset="0"/>
              <a:cs typeface="Arial" charset="0"/>
            </a:endParaRPr>
          </a:p>
        </p:txBody>
      </p:sp>
    </p:spTree>
    <p:extLst>
      <p:ext uri="{BB962C8B-B14F-4D97-AF65-F5344CB8AC3E}">
        <p14:creationId xmlns:p14="http://schemas.microsoft.com/office/powerpoint/2010/main" val="2306113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C25B0F4-AE72-4FAE-8ECD-7344D40685E0}" type="slidenum">
              <a:rPr lang="ru-RU" smtClean="0">
                <a:solidFill>
                  <a:prstClr val="black"/>
                </a:solidFill>
              </a:rPr>
              <a:pPr/>
              <a:t>77</a:t>
            </a:fld>
            <a:endParaRPr lang="ru-RU" smtClean="0">
              <a:solidFill>
                <a:prstClr val="black"/>
              </a:solidFill>
            </a:endParaRPr>
          </a:p>
        </p:txBody>
      </p:sp>
      <p:sp>
        <p:nvSpPr>
          <p:cNvPr id="84995" name="Rectangle 2"/>
          <p:cNvSpPr>
            <a:spLocks noGrp="1" noRot="1" noChangeAspect="1" noChangeArrowheads="1" noTextEdit="1"/>
          </p:cNvSpPr>
          <p:nvPr>
            <p:ph type="sldImg"/>
          </p:nvPr>
        </p:nvSpPr>
        <p:spPr>
          <a:xfrm>
            <a:off x="1627188" y="828675"/>
            <a:ext cx="4975225" cy="3732213"/>
          </a:xfrm>
          <a:ln/>
        </p:spPr>
      </p:sp>
      <p:sp>
        <p:nvSpPr>
          <p:cNvPr id="84996" name="Rectangle 3"/>
          <p:cNvSpPr>
            <a:spLocks noGrp="1" noChangeArrowheads="1"/>
          </p:cNvSpPr>
          <p:nvPr>
            <p:ph type="body" idx="1"/>
          </p:nvPr>
        </p:nvSpPr>
        <p:spPr>
          <a:xfrm>
            <a:off x="113689" y="4686546"/>
            <a:ext cx="6558549" cy="5301962"/>
          </a:xfrm>
          <a:prstGeom prst="rect">
            <a:avLst/>
          </a:prstGeom>
          <a:noFill/>
          <a:ln/>
        </p:spPr>
        <p:txBody>
          <a:bodyPr lIns="97013" tIns="48506" rIns="97013" bIns="48506"/>
          <a:lstStyle/>
          <a:p>
            <a:pPr marL="183726" lvl="1" indent="-183726" algn="ctr">
              <a:lnSpc>
                <a:spcPct val="110000"/>
              </a:lnSpc>
              <a:buClr>
                <a:srgbClr val="993366"/>
              </a:buClr>
              <a:defRPr/>
            </a:pPr>
            <a:r>
              <a:rPr lang="en-US" sz="1400" b="1" u="sng" dirty="0">
                <a:latin typeface="Arial" pitchFamily="34" charset="0"/>
                <a:cs typeface="Arial" pitchFamily="34" charset="0"/>
              </a:rPr>
              <a:t>Issues &amp; Challenges</a:t>
            </a:r>
          </a:p>
          <a:p>
            <a:pPr marL="183726" lvl="1" indent="-183726">
              <a:lnSpc>
                <a:spcPct val="120000"/>
              </a:lnSpc>
              <a:buClr>
                <a:srgbClr val="990033"/>
              </a:buClr>
            </a:pPr>
            <a:r>
              <a:rPr lang="en-US" sz="1100" b="1" u="sng" dirty="0">
                <a:latin typeface="Arial" pitchFamily="34" charset="0"/>
                <a:cs typeface="Arial" pitchFamily="34" charset="0"/>
              </a:rPr>
              <a:t>DOING MORE WITH LESS</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Resources Availability (Personnel-Budget) </a:t>
            </a:r>
            <a:r>
              <a:rPr lang="en-US" sz="1100" b="1" dirty="0">
                <a:latin typeface="Arial" pitchFamily="34" charset="0"/>
                <a:cs typeface="Arial" pitchFamily="34" charset="0"/>
                <a:sym typeface="Wingdings" pitchFamily="2" charset="2"/>
              </a:rPr>
              <a:t> Use of new Technologies</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Legal and Security implications </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Modernization/Update of  Legislation: </a:t>
            </a:r>
            <a:r>
              <a:rPr lang="en-US" sz="1100" dirty="0">
                <a:latin typeface="Arial" pitchFamily="34" charset="0"/>
                <a:cs typeface="Arial" pitchFamily="34" charset="0"/>
              </a:rPr>
              <a:t>in order to overcome some of the barriers imposed by the existence of specific Law regulation. </a:t>
            </a:r>
            <a:endParaRPr lang="en-US" sz="1100" b="1" dirty="0">
              <a:latin typeface="Arial" pitchFamily="34" charset="0"/>
              <a:cs typeface="Arial" pitchFamily="34" charset="0"/>
            </a:endParaRPr>
          </a:p>
          <a:p>
            <a:pPr marL="183726" indent="-183726">
              <a:lnSpc>
                <a:spcPct val="120000"/>
              </a:lnSpc>
              <a:buClr>
                <a:srgbClr val="990033"/>
              </a:buClr>
              <a:buFont typeface="Arial" pitchFamily="34" charset="0"/>
              <a:buChar char="•"/>
            </a:pPr>
            <a:r>
              <a:rPr lang="en-US" sz="1100" b="1" dirty="0">
                <a:latin typeface="Arial" pitchFamily="34" charset="0"/>
                <a:cs typeface="Arial" pitchFamily="34" charset="0"/>
              </a:rPr>
              <a:t>Bureaucracy – Time Consuming Procedures</a:t>
            </a:r>
            <a:r>
              <a:rPr lang="en-US" sz="1100" b="1" dirty="0">
                <a:latin typeface="Arial" pitchFamily="34" charset="0"/>
                <a:cs typeface="Arial" pitchFamily="34" charset="0"/>
                <a:sym typeface="Wingdings" pitchFamily="2" charset="2"/>
              </a:rPr>
              <a:t> </a:t>
            </a:r>
            <a:r>
              <a:rPr lang="en-US" sz="1100" b="1" dirty="0">
                <a:latin typeface="Arial" pitchFamily="34" charset="0"/>
                <a:cs typeface="Arial" pitchFamily="34" charset="0"/>
              </a:rPr>
              <a:t>Business Reengineering  / Simplification of procedures</a:t>
            </a:r>
            <a:r>
              <a:rPr lang="en-US" sz="1100" dirty="0">
                <a:latin typeface="Arial" pitchFamily="34" charset="0"/>
                <a:cs typeface="Arial" pitchFamily="34" charset="0"/>
              </a:rPr>
              <a:t>: Modeling of business  processes,  Joined Administrative Processes, aligning information architectures with organisational goals, and  well-defined agreements on the roles, duties and responsibilities of all parties involved (national-regional - local  level). </a:t>
            </a:r>
          </a:p>
          <a:p>
            <a:pPr marL="183726" lvl="1" indent="-183726">
              <a:lnSpc>
                <a:spcPct val="120000"/>
              </a:lnSpc>
              <a:buClr>
                <a:srgbClr val="990033"/>
              </a:buClr>
              <a:buFont typeface="Arial" pitchFamily="34" charset="0"/>
              <a:buChar char="•"/>
            </a:pPr>
            <a:r>
              <a:rPr lang="en-US" sz="1100" b="1" dirty="0">
                <a:latin typeface="Arial" pitchFamily="34" charset="0"/>
                <a:cs typeface="Arial" pitchFamily="34" charset="0"/>
              </a:rPr>
              <a:t>Interoperability &amp; Collaboration between different systems </a:t>
            </a:r>
            <a:r>
              <a:rPr lang="en-US" sz="1100" b="1" dirty="0">
                <a:latin typeface="Arial" pitchFamily="34" charset="0"/>
                <a:cs typeface="Arial" pitchFamily="34" charset="0"/>
                <a:sym typeface="Wingdings" pitchFamily="2" charset="2"/>
              </a:rPr>
              <a:t> </a:t>
            </a:r>
            <a:r>
              <a:rPr lang="en-US" sz="1100" dirty="0">
                <a:latin typeface="Arial" pitchFamily="34" charset="0"/>
                <a:cs typeface="Arial" pitchFamily="34" charset="0"/>
              </a:rPr>
              <a:t>Common Standards/Specifications, Data formats and protocols, Open Interfaces and Specifications,  Telecommunications. </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Take up of eServices: </a:t>
            </a:r>
            <a:r>
              <a:rPr lang="en-US" sz="1100" dirty="0">
                <a:latin typeface="Arial" pitchFamily="34" charset="0"/>
                <a:cs typeface="Arial" pitchFamily="34" charset="0"/>
              </a:rPr>
              <a:t>Lack of awareness, trust &amp; interest.  </a:t>
            </a:r>
            <a:r>
              <a:rPr lang="en-US" sz="1100" dirty="0">
                <a:latin typeface="Arial" pitchFamily="34" charset="0"/>
                <a:cs typeface="Arial" pitchFamily="34" charset="0"/>
                <a:sym typeface="Wingdings" pitchFamily="2" charset="2"/>
              </a:rPr>
              <a:t> </a:t>
            </a:r>
            <a:r>
              <a:rPr lang="en-US" sz="1100" b="1" dirty="0">
                <a:latin typeface="Arial" pitchFamily="34" charset="0"/>
                <a:cs typeface="Arial" pitchFamily="34" charset="0"/>
              </a:rPr>
              <a:t>Provide incentives </a:t>
            </a:r>
            <a:r>
              <a:rPr lang="en-US" sz="1100" dirty="0">
                <a:latin typeface="Arial" pitchFamily="34" charset="0"/>
                <a:cs typeface="Arial" pitchFamily="34" charset="0"/>
              </a:rPr>
              <a:t>(i.e. if online payment a discount will be provided, extension of deadlines for submitting an application) </a:t>
            </a:r>
            <a:r>
              <a:rPr lang="en-US" sz="1100" b="1" dirty="0">
                <a:latin typeface="Arial" pitchFamily="34" charset="0"/>
                <a:cs typeface="Arial" pitchFamily="34" charset="0"/>
              </a:rPr>
              <a:t>&amp; Training to the public </a:t>
            </a:r>
            <a:r>
              <a:rPr lang="en-US" sz="1100" dirty="0">
                <a:latin typeface="Arial" pitchFamily="34" charset="0"/>
                <a:cs typeface="Arial" pitchFamily="34" charset="0"/>
              </a:rPr>
              <a:t>(free computer/internet training)</a:t>
            </a:r>
          </a:p>
          <a:p>
            <a:pPr marL="183726" indent="-183726" algn="just">
              <a:lnSpc>
                <a:spcPct val="120000"/>
              </a:lnSpc>
              <a:buClr>
                <a:srgbClr val="990033"/>
              </a:buClr>
              <a:buFont typeface="Arial" pitchFamily="34" charset="0"/>
              <a:buChar char="•"/>
            </a:pPr>
            <a:r>
              <a:rPr lang="en-US" sz="1100" b="1" dirty="0">
                <a:latin typeface="Arial" pitchFamily="34" charset="0"/>
                <a:cs typeface="Arial" pitchFamily="34" charset="0"/>
              </a:rPr>
              <a:t>Mindset: </a:t>
            </a:r>
            <a:r>
              <a:rPr lang="en-GB" sz="1100" dirty="0">
                <a:latin typeface="Arial" pitchFamily="34" charset="0"/>
                <a:cs typeface="Arial" pitchFamily="34" charset="0"/>
              </a:rPr>
              <a:t>People mindset is also a major concern. A further digital divide will occur, if not all people are ready to accept the change. People, both from within and outside the Government, must be educated, informed and exposed to the benefits of ICT in general. The User/Citizen satisfaction measurements and the user awareness programs will give the means to overcome this issue.</a:t>
            </a:r>
            <a:endParaRPr lang="en-US" sz="1100" dirty="0">
              <a:latin typeface="Arial" pitchFamily="34" charset="0"/>
              <a:cs typeface="Arial" pitchFamily="34" charset="0"/>
            </a:endParaRPr>
          </a:p>
          <a:p>
            <a:pPr eaLnBrk="1" hangingPunct="1">
              <a:lnSpc>
                <a:spcPct val="120000"/>
              </a:lnSpc>
              <a:buClr>
                <a:srgbClr val="990033"/>
              </a:buClr>
            </a:pPr>
            <a:r>
              <a:rPr lang="en-GB" sz="1100" b="1" dirty="0"/>
              <a:t>Strong Political Commitment is needed</a:t>
            </a:r>
            <a:r>
              <a:rPr lang="en-GB" sz="1100" dirty="0"/>
              <a:t>, in order to overcome resistance and barriers, to change mindsets, to push through organisational change, to sustain investment, and to keep the long-term perspective in mind while insisting on concrete deliverables in the shorter term.</a:t>
            </a:r>
            <a:endParaRPr lang="en-US" sz="1100" b="1"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lvl="1" indent="-183726">
              <a:lnSpc>
                <a:spcPct val="110000"/>
              </a:lnSpc>
              <a:buClr>
                <a:srgbClr val="993366"/>
              </a:buClr>
              <a:defRPr/>
            </a:pPr>
            <a:endParaRPr lang="en-US" sz="1100" b="1" u="sng" dirty="0">
              <a:latin typeface="Arial" pitchFamily="34" charset="0"/>
              <a:cs typeface="Arial" pitchFamily="34" charset="0"/>
            </a:endParaRPr>
          </a:p>
          <a:p>
            <a:pPr marL="183726" indent="-183726" algn="just"/>
            <a:endParaRPr lang="en-US" sz="1100" dirty="0">
              <a:latin typeface="Arial" pitchFamily="34" charset="0"/>
              <a:cs typeface="Arial" pitchFamily="34" charset="0"/>
            </a:endParaRPr>
          </a:p>
        </p:txBody>
      </p:sp>
    </p:spTree>
    <p:extLst>
      <p:ext uri="{BB962C8B-B14F-4D97-AF65-F5344CB8AC3E}">
        <p14:creationId xmlns:p14="http://schemas.microsoft.com/office/powerpoint/2010/main" val="67695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2975" y="746125"/>
            <a:ext cx="497205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60328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4B7E51D-E195-4FBB-8F2A-C6F8F4FE4453}" type="slidenum">
              <a:rPr lang="ru-RU" smtClean="0">
                <a:solidFill>
                  <a:prstClr val="black"/>
                </a:solidFill>
              </a:rPr>
              <a:pPr/>
              <a:t>87</a:t>
            </a:fld>
            <a:endParaRPr lang="ru-RU" smtClean="0">
              <a:solidFill>
                <a:prstClr val="black"/>
              </a:solidFill>
            </a:endParaRPr>
          </a:p>
        </p:txBody>
      </p:sp>
      <p:sp>
        <p:nvSpPr>
          <p:cNvPr id="76803" name="Rectangle 2"/>
          <p:cNvSpPr>
            <a:spLocks noGrp="1" noRot="1" noChangeAspect="1" noChangeArrowheads="1" noTextEdit="1"/>
          </p:cNvSpPr>
          <p:nvPr>
            <p:ph type="sldImg"/>
          </p:nvPr>
        </p:nvSpPr>
        <p:spPr>
          <a:xfrm>
            <a:off x="944563" y="747713"/>
            <a:ext cx="4970462" cy="3727450"/>
          </a:xfrm>
          <a:ln/>
        </p:spPr>
      </p:sp>
      <p:sp>
        <p:nvSpPr>
          <p:cNvPr id="76804" name="Rectangle 3"/>
          <p:cNvSpPr>
            <a:spLocks noGrp="1" noChangeArrowheads="1"/>
          </p:cNvSpPr>
          <p:nvPr>
            <p:ph type="body" idx="1"/>
          </p:nvPr>
        </p:nvSpPr>
        <p:spPr>
          <a:xfrm>
            <a:off x="913333" y="4723248"/>
            <a:ext cx="5031336" cy="4475242"/>
          </a:xfrm>
          <a:noFill/>
          <a:ln/>
        </p:spPr>
        <p:txBody>
          <a:bodyPr/>
          <a:lstStyle/>
          <a:p>
            <a:pPr marL="99921" algn="just"/>
            <a:endParaRPr lang="en-US" sz="1400" dirty="0"/>
          </a:p>
          <a:p>
            <a:pPr marL="99921" algn="just"/>
            <a:endParaRPr lang="en-US" sz="1400" dirty="0"/>
          </a:p>
          <a:p>
            <a:pPr marL="99921" algn="just"/>
            <a:endParaRPr lang="en-US" sz="1400" dirty="0"/>
          </a:p>
        </p:txBody>
      </p:sp>
    </p:spTree>
    <p:extLst>
      <p:ext uri="{BB962C8B-B14F-4D97-AF65-F5344CB8AC3E}">
        <p14:creationId xmlns:p14="http://schemas.microsoft.com/office/powerpoint/2010/main" val="386114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4B7E51D-E195-4FBB-8F2A-C6F8F4FE4453}" type="slidenum">
              <a:rPr lang="ru-RU" smtClean="0">
                <a:solidFill>
                  <a:prstClr val="black"/>
                </a:solidFill>
              </a:rPr>
              <a:pPr/>
              <a:t>88</a:t>
            </a:fld>
            <a:endParaRPr lang="ru-RU" smtClean="0">
              <a:solidFill>
                <a:prstClr val="black"/>
              </a:solidFill>
            </a:endParaRPr>
          </a:p>
        </p:txBody>
      </p:sp>
      <p:sp>
        <p:nvSpPr>
          <p:cNvPr id="76803" name="Rectangle 2"/>
          <p:cNvSpPr>
            <a:spLocks noGrp="1" noRot="1" noChangeAspect="1" noChangeArrowheads="1" noTextEdit="1"/>
          </p:cNvSpPr>
          <p:nvPr>
            <p:ph type="sldImg"/>
          </p:nvPr>
        </p:nvSpPr>
        <p:spPr>
          <a:xfrm>
            <a:off x="944563" y="747713"/>
            <a:ext cx="4970462" cy="3727450"/>
          </a:xfrm>
          <a:ln/>
        </p:spPr>
      </p:sp>
      <p:sp>
        <p:nvSpPr>
          <p:cNvPr id="76804" name="Rectangle 3"/>
          <p:cNvSpPr>
            <a:spLocks noGrp="1" noChangeArrowheads="1"/>
          </p:cNvSpPr>
          <p:nvPr>
            <p:ph type="body" idx="1"/>
          </p:nvPr>
        </p:nvSpPr>
        <p:spPr>
          <a:xfrm>
            <a:off x="913333" y="4723248"/>
            <a:ext cx="5031336" cy="4475242"/>
          </a:xfrm>
          <a:noFill/>
          <a:ln/>
        </p:spPr>
        <p:txBody>
          <a:bodyPr/>
          <a:lstStyle/>
          <a:p>
            <a:pPr marL="99921" algn="just"/>
            <a:endParaRPr lang="en-US" sz="1400" dirty="0"/>
          </a:p>
          <a:p>
            <a:pPr marL="99921" algn="just"/>
            <a:endParaRPr lang="en-US" sz="1400" dirty="0"/>
          </a:p>
          <a:p>
            <a:pPr marL="99921" algn="just"/>
            <a:endParaRPr lang="en-US" sz="1400" dirty="0"/>
          </a:p>
        </p:txBody>
      </p:sp>
    </p:spTree>
    <p:extLst>
      <p:ext uri="{BB962C8B-B14F-4D97-AF65-F5344CB8AC3E}">
        <p14:creationId xmlns:p14="http://schemas.microsoft.com/office/powerpoint/2010/main" val="1885866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4.xml"/><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1"/>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79512" y="6381328"/>
            <a:ext cx="2664296" cy="424775"/>
          </a:xfrm>
        </p:spPr>
        <p:txBody>
          <a:bodyPr/>
          <a:lstStyle>
            <a:lvl1pPr>
              <a:defRPr>
                <a:solidFill>
                  <a:srgbClr val="FFFFFF"/>
                </a:solidFill>
              </a:defRPr>
            </a:lvl1pPr>
            <a:extLst/>
          </a:lstStyle>
          <a:p>
            <a:r>
              <a:rPr lang="en-US" smtClean="0"/>
              <a:t>ΚΕΠΑ - 11/11/2017</a:t>
            </a: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18737D0-1F07-487A-BC82-FDF5B924E95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161817-2F40-4E4B-BCDF-18D1F5413F04}"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4561BD-84F9-4B46-B1F9-7C8D272E2905}"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302424751"/>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0"/>
          </p:nvPr>
        </p:nvSpPr>
        <p:spPr/>
        <p:txBody>
          <a:bodyPr/>
          <a:lstStyle>
            <a:lvl1pPr>
              <a:defRPr/>
            </a:lvl1pPr>
          </a:lstStyle>
          <a:p>
            <a:pPr>
              <a:defRPr/>
            </a:pPr>
            <a:fld id="{C71E798F-BC19-413E-B148-3245A8E32EEE}"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9B2A9B-755F-42F0-A516-D23C1EDC1E6D}"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18865715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3"/>
          <p:cNvSpPr>
            <a:spLocks noGrp="1"/>
          </p:cNvSpPr>
          <p:nvPr>
            <p:ph type="dt" sz="half" idx="10"/>
          </p:nvPr>
        </p:nvSpPr>
        <p:spPr/>
        <p:txBody>
          <a:bodyPr/>
          <a:lstStyle>
            <a:lvl1pPr>
              <a:defRPr/>
            </a:lvl1pPr>
          </a:lstStyle>
          <a:p>
            <a:pPr>
              <a:defRPr/>
            </a:pPr>
            <a:fld id="{AC8ECAA8-26BC-4E63-8612-4A6E3B5EFC76}"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316175C-AF35-4466-B6CC-347B7385CC78}"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696501373"/>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D33CA37C-866B-4978-94BA-C4E3BB51929E}"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54A85BD-3497-42CC-A831-54186315A15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921671275"/>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35C268-523B-480A-8D33-4770EF249FC4}"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9360804-43F1-4CEB-96D5-7A6D90EBDE93}"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485855664"/>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A61013-5B36-4C04-B3B7-5854F5F7685C}"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3E316F-FF0F-4F5A-BA55-A6C119EB664F}"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925655123"/>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9E2362-EC14-41E0-AB81-539247C50673}"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00C029-CCD9-48BD-B7F5-26DC3F81A4AD}"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46255223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49DCED9E-8EAF-4CC6-A6C9-1CE9039421FB}"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4BCF94-5B7A-4213-ABFA-6C09DFA47056}"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3116921253"/>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87822F24-98A9-4EBE-9605-640C86724A9B}"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A9E6A4-52B7-4BA1-AA80-5F16F78F3625}"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32042435"/>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with Text and Table">
    <p:spTree>
      <p:nvGrpSpPr>
        <p:cNvPr id="1" name=""/>
        <p:cNvGrpSpPr/>
        <p:nvPr/>
      </p:nvGrpSpPr>
      <p:grpSpPr>
        <a:xfrm>
          <a:off x="0" y="0"/>
          <a:ext cx="0" cy="0"/>
          <a:chOff x="0" y="0"/>
          <a:chExt cx="0" cy="0"/>
        </a:xfrm>
      </p:grpSpPr>
      <p:grpSp>
        <p:nvGrpSpPr>
          <p:cNvPr id="10" name="Group 3"/>
          <p:cNvGrpSpPr>
            <a:grpSpLocks/>
          </p:cNvGrpSpPr>
          <p:nvPr userDrawn="1"/>
        </p:nvGrpSpPr>
        <p:grpSpPr bwMode="auto">
          <a:xfrm>
            <a:off x="3" y="0"/>
            <a:ext cx="1482726" cy="6858000"/>
            <a:chOff x="103279934" y="105155999"/>
            <a:chExt cx="1235004" cy="5715001"/>
          </a:xfrm>
        </p:grpSpPr>
        <p:sp>
          <p:nvSpPr>
            <p:cNvPr id="11" name="Freeform 4"/>
            <p:cNvSpPr>
              <a:spLocks noEditPoints="1"/>
            </p:cNvSpPr>
            <p:nvPr/>
          </p:nvSpPr>
          <p:spPr bwMode="auto">
            <a:xfrm>
              <a:off x="103279934" y="105155999"/>
              <a:ext cx="1141123" cy="5715001"/>
            </a:xfrm>
            <a:custGeom>
              <a:avLst/>
              <a:gdLst/>
              <a:ahLst/>
              <a:cxnLst>
                <a:cxn ang="0">
                  <a:pos x="178" y="3168"/>
                </a:cxn>
                <a:cxn ang="0">
                  <a:pos x="124" y="3168"/>
                </a:cxn>
                <a:cxn ang="0">
                  <a:pos x="0" y="685"/>
                </a:cxn>
                <a:cxn ang="0">
                  <a:pos x="0" y="0"/>
                </a:cxn>
                <a:cxn ang="0">
                  <a:pos x="418" y="0"/>
                </a:cxn>
                <a:cxn ang="0">
                  <a:pos x="178" y="3168"/>
                </a:cxn>
                <a:cxn ang="0">
                  <a:pos x="124" y="3168"/>
                </a:cxn>
                <a:cxn ang="0">
                  <a:pos x="0" y="685"/>
                </a:cxn>
                <a:cxn ang="0">
                  <a:pos x="0" y="3168"/>
                </a:cxn>
                <a:cxn ang="0">
                  <a:pos x="124" y="3168"/>
                </a:cxn>
              </a:cxnLst>
              <a:rect l="0" t="0" r="r" b="b"/>
              <a:pathLst>
                <a:path w="630" h="3168">
                  <a:moveTo>
                    <a:pt x="178" y="3168"/>
                  </a:moveTo>
                  <a:cubicBezTo>
                    <a:pt x="124" y="3168"/>
                    <a:pt x="124" y="3168"/>
                    <a:pt x="124" y="3168"/>
                  </a:cubicBezTo>
                  <a:cubicBezTo>
                    <a:pt x="0" y="685"/>
                    <a:pt x="0" y="685"/>
                    <a:pt x="0" y="685"/>
                  </a:cubicBezTo>
                  <a:cubicBezTo>
                    <a:pt x="0" y="0"/>
                    <a:pt x="0" y="0"/>
                    <a:pt x="0" y="0"/>
                  </a:cubicBezTo>
                  <a:cubicBezTo>
                    <a:pt x="418" y="0"/>
                    <a:pt x="418" y="0"/>
                    <a:pt x="418" y="0"/>
                  </a:cubicBezTo>
                  <a:cubicBezTo>
                    <a:pt x="476" y="384"/>
                    <a:pt x="630" y="1741"/>
                    <a:pt x="178" y="3168"/>
                  </a:cubicBezTo>
                  <a:close/>
                  <a:moveTo>
                    <a:pt x="124" y="3168"/>
                  </a:moveTo>
                  <a:cubicBezTo>
                    <a:pt x="0" y="685"/>
                    <a:pt x="0" y="685"/>
                    <a:pt x="0" y="685"/>
                  </a:cubicBezTo>
                  <a:cubicBezTo>
                    <a:pt x="0" y="3168"/>
                    <a:pt x="0" y="3168"/>
                    <a:pt x="0" y="3168"/>
                  </a:cubicBezTo>
                  <a:lnTo>
                    <a:pt x="124" y="3168"/>
                  </a:lnTo>
                  <a:close/>
                </a:path>
              </a:pathLst>
            </a:custGeom>
            <a:gradFill rotWithShape="1">
              <a:gsLst>
                <a:gs pos="0">
                  <a:schemeClr val="accent1"/>
                </a:gs>
                <a:gs pos="100000">
                  <a:schemeClr val="accent2"/>
                </a:gs>
              </a:gsLst>
              <a:lin ang="0" scaled="1"/>
            </a:gradFill>
            <a:ln w="9525">
              <a:noFill/>
              <a:round/>
              <a:headEnd/>
              <a:tailEnd/>
            </a:ln>
            <a:effectLst/>
          </p:spPr>
          <p:txBody>
            <a:bodyPr/>
            <a:lstStyle/>
            <a:p>
              <a:pPr defTabSz="844083">
                <a:defRPr/>
              </a:pPr>
              <a:endParaRPr lang="en-US" sz="1662" dirty="0">
                <a:solidFill>
                  <a:prstClr val="black"/>
                </a:solidFill>
                <a:latin typeface="Arial Narrow"/>
                <a:cs typeface="Arial" pitchFamily="34" charset="0"/>
              </a:endParaRPr>
            </a:p>
          </p:txBody>
        </p:sp>
        <p:grpSp>
          <p:nvGrpSpPr>
            <p:cNvPr id="12" name="Group 5"/>
            <p:cNvGrpSpPr>
              <a:grpSpLocks/>
            </p:cNvGrpSpPr>
            <p:nvPr/>
          </p:nvGrpSpPr>
          <p:grpSpPr bwMode="auto">
            <a:xfrm>
              <a:off x="103615774" y="105155999"/>
              <a:ext cx="899146" cy="5715001"/>
              <a:chOff x="102932440" y="105155999"/>
              <a:chExt cx="1582498" cy="10058401"/>
            </a:xfrm>
          </p:grpSpPr>
          <p:sp>
            <p:nvSpPr>
              <p:cNvPr id="13" name="Freeform 6"/>
              <p:cNvSpPr>
                <a:spLocks/>
              </p:cNvSpPr>
              <p:nvPr/>
            </p:nvSpPr>
            <p:spPr bwMode="auto">
              <a:xfrm>
                <a:off x="102932440" y="105155999"/>
                <a:ext cx="1373050" cy="10058401"/>
              </a:xfrm>
              <a:custGeom>
                <a:avLst/>
                <a:gdLst/>
                <a:ahLst/>
                <a:cxnLst>
                  <a:cxn ang="0">
                    <a:pos x="160" y="0"/>
                  </a:cxn>
                  <a:cxn ang="0">
                    <a:pos x="0" y="3164"/>
                  </a:cxn>
                </a:cxnLst>
                <a:rect l="0" t="0" r="r" b="b"/>
                <a:pathLst>
                  <a:path w="430" h="3164">
                    <a:moveTo>
                      <a:pt x="160" y="0"/>
                    </a:moveTo>
                    <a:cubicBezTo>
                      <a:pt x="430" y="1502"/>
                      <a:pt x="90" y="2850"/>
                      <a:pt x="0" y="3164"/>
                    </a:cubicBezTo>
                  </a:path>
                </a:pathLst>
              </a:custGeom>
              <a:noFill/>
              <a:ln w="6350" cap="flat" cmpd="sng" algn="ctr">
                <a:solidFill>
                  <a:schemeClr val="bg1"/>
                </a:solidFill>
                <a:prstDash val="solid"/>
                <a:miter lim="800000"/>
                <a:headEnd/>
                <a:tailEnd/>
              </a:ln>
              <a:effectLst/>
            </p:spPr>
            <p:txBody>
              <a:bodyPr/>
              <a:lstStyle/>
              <a:p>
                <a:pPr defTabSz="844083">
                  <a:defRPr/>
                </a:pPr>
                <a:endParaRPr lang="en-US" sz="1662" dirty="0">
                  <a:solidFill>
                    <a:prstClr val="black"/>
                  </a:solidFill>
                  <a:latin typeface="Arial Narrow"/>
                  <a:cs typeface="Arial" pitchFamily="34" charset="0"/>
                </a:endParaRPr>
              </a:p>
            </p:txBody>
          </p:sp>
          <p:sp>
            <p:nvSpPr>
              <p:cNvPr id="14" name="Freeform 7"/>
              <p:cNvSpPr>
                <a:spLocks/>
              </p:cNvSpPr>
              <p:nvPr/>
            </p:nvSpPr>
            <p:spPr bwMode="auto">
              <a:xfrm>
                <a:off x="103234976" y="105155999"/>
                <a:ext cx="1156621" cy="10058401"/>
              </a:xfrm>
              <a:custGeom>
                <a:avLst/>
                <a:gdLst/>
                <a:ahLst/>
                <a:cxnLst>
                  <a:cxn ang="0">
                    <a:pos x="42" y="0"/>
                  </a:cxn>
                  <a:cxn ang="0">
                    <a:pos x="0" y="3164"/>
                  </a:cxn>
                </a:cxnLst>
                <a:rect l="0" t="0" r="r" b="b"/>
                <a:pathLst>
                  <a:path w="362" h="3164">
                    <a:moveTo>
                      <a:pt x="42" y="0"/>
                    </a:moveTo>
                    <a:cubicBezTo>
                      <a:pt x="362" y="1456"/>
                      <a:pt x="90" y="2791"/>
                      <a:pt x="0" y="3164"/>
                    </a:cubicBezTo>
                  </a:path>
                </a:pathLst>
              </a:custGeom>
              <a:noFill/>
              <a:ln w="6350" cap="flat" cmpd="sng" algn="ctr">
                <a:solidFill>
                  <a:schemeClr val="bg1"/>
                </a:solidFill>
                <a:prstDash val="solid"/>
                <a:miter lim="800000"/>
                <a:headEnd/>
                <a:tailEnd/>
              </a:ln>
              <a:effectLst/>
            </p:spPr>
            <p:txBody>
              <a:bodyPr/>
              <a:lstStyle/>
              <a:p>
                <a:pPr defTabSz="844083">
                  <a:defRPr/>
                </a:pPr>
                <a:endParaRPr lang="en-US" sz="1662" dirty="0">
                  <a:solidFill>
                    <a:prstClr val="black"/>
                  </a:solidFill>
                  <a:latin typeface="Arial Narrow"/>
                  <a:cs typeface="Arial" pitchFamily="34" charset="0"/>
                </a:endParaRPr>
              </a:p>
            </p:txBody>
          </p:sp>
          <p:sp>
            <p:nvSpPr>
              <p:cNvPr id="15" name="Freeform 8"/>
              <p:cNvSpPr>
                <a:spLocks/>
              </p:cNvSpPr>
              <p:nvPr/>
            </p:nvSpPr>
            <p:spPr bwMode="auto">
              <a:xfrm>
                <a:off x="103295484" y="105155999"/>
                <a:ext cx="1219454" cy="10058401"/>
              </a:xfrm>
              <a:custGeom>
                <a:avLst/>
                <a:gdLst/>
                <a:ahLst/>
                <a:cxnLst>
                  <a:cxn ang="0">
                    <a:pos x="80" y="0"/>
                  </a:cxn>
                  <a:cxn ang="0">
                    <a:pos x="0" y="3164"/>
                  </a:cxn>
                </a:cxnLst>
                <a:rect l="0" t="0" r="r" b="b"/>
                <a:pathLst>
                  <a:path w="382" h="3164">
                    <a:moveTo>
                      <a:pt x="80" y="0"/>
                    </a:moveTo>
                    <a:cubicBezTo>
                      <a:pt x="382" y="1458"/>
                      <a:pt x="96" y="2789"/>
                      <a:pt x="0" y="3164"/>
                    </a:cubicBezTo>
                  </a:path>
                </a:pathLst>
              </a:custGeom>
              <a:noFill/>
              <a:ln w="6350" cap="flat" cmpd="sng" algn="ctr">
                <a:solidFill>
                  <a:schemeClr val="accent1"/>
                </a:solidFill>
                <a:prstDash val="solid"/>
                <a:miter lim="800000"/>
                <a:headEnd/>
                <a:tailEnd/>
              </a:ln>
              <a:effectLst/>
            </p:spPr>
            <p:txBody>
              <a:bodyPr/>
              <a:lstStyle/>
              <a:p>
                <a:pPr defTabSz="844083">
                  <a:defRPr/>
                </a:pPr>
                <a:endParaRPr lang="en-US" sz="1662" dirty="0">
                  <a:solidFill>
                    <a:prstClr val="black"/>
                  </a:solidFill>
                  <a:latin typeface="Arial Narrow"/>
                  <a:cs typeface="Arial" pitchFamily="34" charset="0"/>
                </a:endParaRPr>
              </a:p>
            </p:txBody>
          </p:sp>
          <p:sp>
            <p:nvSpPr>
              <p:cNvPr id="16" name="Freeform 9"/>
              <p:cNvSpPr>
                <a:spLocks/>
              </p:cNvSpPr>
              <p:nvPr/>
            </p:nvSpPr>
            <p:spPr bwMode="auto">
              <a:xfrm>
                <a:off x="103162834" y="105155999"/>
                <a:ext cx="1231090" cy="10058401"/>
              </a:xfrm>
              <a:custGeom>
                <a:avLst/>
                <a:gdLst/>
                <a:ahLst/>
                <a:cxnLst>
                  <a:cxn ang="0">
                    <a:pos x="87" y="0"/>
                  </a:cxn>
                  <a:cxn ang="0">
                    <a:pos x="0" y="3164"/>
                  </a:cxn>
                </a:cxnLst>
                <a:rect l="0" t="0" r="r" b="b"/>
                <a:pathLst>
                  <a:path w="386" h="3164">
                    <a:moveTo>
                      <a:pt x="87" y="0"/>
                    </a:moveTo>
                    <a:cubicBezTo>
                      <a:pt x="386" y="1461"/>
                      <a:pt x="95" y="2793"/>
                      <a:pt x="0" y="3164"/>
                    </a:cubicBezTo>
                  </a:path>
                </a:pathLst>
              </a:custGeom>
              <a:noFill/>
              <a:ln w="6350" cap="flat" cmpd="sng" algn="ctr">
                <a:solidFill>
                  <a:schemeClr val="bg1"/>
                </a:solidFill>
                <a:prstDash val="solid"/>
                <a:miter lim="800000"/>
                <a:headEnd/>
                <a:tailEnd/>
              </a:ln>
              <a:effectLst/>
            </p:spPr>
            <p:txBody>
              <a:bodyPr/>
              <a:lstStyle/>
              <a:p>
                <a:pPr defTabSz="844083">
                  <a:defRPr/>
                </a:pPr>
                <a:endParaRPr lang="en-US" sz="1662" dirty="0">
                  <a:solidFill>
                    <a:prstClr val="black"/>
                  </a:solidFill>
                  <a:latin typeface="Arial Narrow"/>
                  <a:cs typeface="Arial" pitchFamily="34" charset="0"/>
                </a:endParaRPr>
              </a:p>
            </p:txBody>
          </p:sp>
          <p:sp>
            <p:nvSpPr>
              <p:cNvPr id="17" name="Freeform 10"/>
              <p:cNvSpPr>
                <a:spLocks/>
              </p:cNvSpPr>
              <p:nvPr/>
            </p:nvSpPr>
            <p:spPr bwMode="auto">
              <a:xfrm>
                <a:off x="103055783" y="105155999"/>
                <a:ext cx="1217126" cy="10058401"/>
              </a:xfrm>
              <a:custGeom>
                <a:avLst/>
                <a:gdLst/>
                <a:ahLst/>
                <a:cxnLst>
                  <a:cxn ang="0">
                    <a:pos x="79" y="0"/>
                  </a:cxn>
                  <a:cxn ang="0">
                    <a:pos x="0" y="3164"/>
                  </a:cxn>
                </a:cxnLst>
                <a:rect l="0" t="0" r="r" b="b"/>
                <a:pathLst>
                  <a:path w="381" h="3164">
                    <a:moveTo>
                      <a:pt x="79" y="0"/>
                    </a:moveTo>
                    <a:cubicBezTo>
                      <a:pt x="381" y="1458"/>
                      <a:pt x="95" y="2789"/>
                      <a:pt x="0" y="3164"/>
                    </a:cubicBezTo>
                  </a:path>
                </a:pathLst>
              </a:custGeom>
              <a:noFill/>
              <a:ln w="6350" cap="flat" cmpd="sng" algn="ctr">
                <a:solidFill>
                  <a:schemeClr val="accent1"/>
                </a:solidFill>
                <a:prstDash val="solid"/>
                <a:miter lim="800000"/>
                <a:headEnd/>
                <a:tailEnd/>
              </a:ln>
              <a:effectLst/>
            </p:spPr>
            <p:txBody>
              <a:bodyPr/>
              <a:lstStyle/>
              <a:p>
                <a:pPr defTabSz="844083">
                  <a:defRPr/>
                </a:pPr>
                <a:endParaRPr lang="en-US" sz="1662" dirty="0">
                  <a:solidFill>
                    <a:prstClr val="black"/>
                  </a:solidFill>
                  <a:latin typeface="Arial Narrow"/>
                  <a:cs typeface="Arial" pitchFamily="34" charset="0"/>
                </a:endParaRPr>
              </a:p>
            </p:txBody>
          </p:sp>
        </p:grpSp>
      </p:grpSp>
      <p:pic>
        <p:nvPicPr>
          <p:cNvPr id="20" name="Picture 19" descr="home_orange.png">
            <a:hlinkClick r:id="rId2" action="ppaction://hlinksldjump"/>
          </p:cNvPr>
          <p:cNvPicPr>
            <a:picLocks noChangeAspect="1"/>
          </p:cNvPicPr>
          <p:nvPr userDrawn="1"/>
        </p:nvPicPr>
        <p:blipFill>
          <a:blip r:embed="rId3" cstate="print"/>
          <a:stretch>
            <a:fillRect/>
          </a:stretch>
        </p:blipFill>
        <p:spPr>
          <a:xfrm>
            <a:off x="35473" y="6324600"/>
            <a:ext cx="415358" cy="466306"/>
          </a:xfrm>
          <a:prstGeom prst="rect">
            <a:avLst/>
          </a:prstGeom>
        </p:spPr>
      </p:pic>
      <p:pic>
        <p:nvPicPr>
          <p:cNvPr id="19" name="Picture 18" descr="Social life logo "/>
          <p:cNvPicPr/>
          <p:nvPr userDrawn="1"/>
        </p:nvPicPr>
        <p:blipFill rotWithShape="1">
          <a:blip r:embed="rId4" cstate="print">
            <a:extLst>
              <a:ext uri="{BEBA8EAE-BF5A-486C-A8C5-ECC9F3942E4B}">
                <a14:imgProps xmlns:a14="http://schemas.microsoft.com/office/drawing/2010/main">
                  <a14:imgLayer r:embed="rId5">
                    <a14:imgEffect>
                      <a14:backgroundRemoval t="21037" b="70799" l="24268" r="79306"/>
                    </a14:imgEffect>
                  </a14:imgLayer>
                </a14:imgProps>
              </a:ext>
              <a:ext uri="{28A0092B-C50C-407E-A947-70E740481C1C}">
                <a14:useLocalDpi xmlns:a14="http://schemas.microsoft.com/office/drawing/2010/main" val="0"/>
              </a:ext>
            </a:extLst>
          </a:blip>
          <a:srcRect l="17389" t="14817" r="13814" b="22981"/>
          <a:stretch/>
        </p:blipFill>
        <p:spPr bwMode="auto">
          <a:xfrm>
            <a:off x="-35169" y="76200"/>
            <a:ext cx="1019908" cy="1052286"/>
          </a:xfrm>
          <a:prstGeom prst="rect">
            <a:avLst/>
          </a:prstGeom>
        </p:spPr>
      </p:pic>
      <p:sp>
        <p:nvSpPr>
          <p:cNvPr id="21" name="Oval 1"/>
          <p:cNvSpPr>
            <a:spLocks noChangeArrowheads="1"/>
          </p:cNvSpPr>
          <p:nvPr userDrawn="1"/>
        </p:nvSpPr>
        <p:spPr bwMode="auto">
          <a:xfrm>
            <a:off x="32525" y="5867400"/>
            <a:ext cx="418306" cy="390106"/>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p>
            <a:pPr algn="ctr" defTabSz="685793" fontAlgn="base">
              <a:spcBef>
                <a:spcPts val="277"/>
              </a:spcBef>
              <a:spcAft>
                <a:spcPct val="0"/>
              </a:spcAft>
              <a:defRPr/>
            </a:pPr>
            <a:fld id="{E7EEF076-AD73-403A-8D89-693E2230F3EA}" type="slidenum">
              <a:rPr lang="en-US" sz="1200" smtClean="0">
                <a:solidFill>
                  <a:prstClr val="black"/>
                </a:solidFill>
                <a:cs typeface="Calibri" pitchFamily="34" charset="0"/>
              </a:rPr>
              <a:pPr algn="ctr" defTabSz="685793" fontAlgn="base">
                <a:spcBef>
                  <a:spcPts val="277"/>
                </a:spcBef>
                <a:spcAft>
                  <a:spcPct val="0"/>
                </a:spcAft>
                <a:defRPr/>
              </a:pPr>
              <a:t>‹#›</a:t>
            </a:fld>
            <a:endParaRPr lang="en-US" sz="1200" dirty="0" smtClean="0">
              <a:solidFill>
                <a:prstClr val="black"/>
              </a:solidFill>
              <a:cs typeface="Calibri" pitchFamily="34" charset="0"/>
            </a:endParaRPr>
          </a:p>
          <a:p>
            <a:pPr algn="ctr" defTabSz="685793" fontAlgn="base">
              <a:spcBef>
                <a:spcPct val="0"/>
              </a:spcBef>
              <a:spcAft>
                <a:spcPct val="0"/>
              </a:spcAft>
              <a:defRPr/>
            </a:pPr>
            <a:endParaRPr lang="en-US" sz="1200" dirty="0" smtClean="0">
              <a:solidFill>
                <a:prstClr val="black"/>
              </a:solidFill>
              <a:cs typeface="Calibri" pitchFamily="34" charset="0"/>
            </a:endParaRPr>
          </a:p>
        </p:txBody>
      </p:sp>
    </p:spTree>
    <p:extLst>
      <p:ext uri="{BB962C8B-B14F-4D97-AF65-F5344CB8AC3E}">
        <p14:creationId xmlns:p14="http://schemas.microsoft.com/office/powerpoint/2010/main" val="3011523233"/>
      </p:ext>
    </p:extLst>
  </p:cSld>
  <p:clrMapOvr>
    <a:masterClrMapping/>
  </p:clrMapOvr>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39552" y="6440343"/>
            <a:ext cx="1872208" cy="365760"/>
          </a:xfrm>
        </p:spPr>
        <p:txBody>
          <a:bodyPr/>
          <a:lstStyle>
            <a:extLst/>
          </a:lstStyle>
          <a:p>
            <a:r>
              <a:rPr lang="en-US" smtClean="0"/>
              <a:t>ΚΕΠΑ - 11/11/2017</a:t>
            </a:r>
            <a:endParaRPr lang="en-US" dirty="0"/>
          </a:p>
        </p:txBody>
      </p:sp>
      <p:sp>
        <p:nvSpPr>
          <p:cNvPr id="6" name="Slide Number Placeholder 5"/>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1142986"/>
            <a:ext cx="857256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lvl1pPr>
              <a:defRPr/>
            </a:lvl1pPr>
          </a:lstStyle>
          <a:p>
            <a:pPr>
              <a:defRPr/>
            </a:pPr>
            <a:fld id="{83D362C4-8E23-4145-9E62-7EED3EFEC6B2}" type="datetimeFigureOut">
              <a:rPr lang="el-GR">
                <a:solidFill>
                  <a:prstClr val="black">
                    <a:tint val="75000"/>
                  </a:prstClr>
                </a:solidFill>
              </a:rPr>
              <a:pPr>
                <a:defRPr/>
              </a:pPr>
              <a:t>20/11/2018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5BE7A4-48B5-46BB-AFAC-571B00E8FFD2}" type="slidenum">
              <a:rPr lang="el-GR">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1797151"/>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9" y="1828800"/>
            <a:ext cx="6173808" cy="2895600"/>
          </a:xfrm>
        </p:spPr>
        <p:txBody>
          <a:bodyPr anchor="b">
            <a:normAutofit/>
          </a:bodyPr>
          <a:lstStyle>
            <a:lvl1pPr>
              <a:lnSpc>
                <a:spcPct val="8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362662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7778" y="1981204"/>
            <a:ext cx="6859787" cy="1142999"/>
          </a:xfrm>
        </p:spPr>
        <p:txBody>
          <a:bodyPr/>
          <a:lstStyle>
            <a:lvl1pPr>
              <a:defRPr b="1">
                <a:solidFill>
                  <a:schemeClr val="bg1">
                    <a:lumMod val="85000"/>
                    <a:lumOff val="15000"/>
                  </a:schemeClr>
                </a:solidFill>
                <a:effectLst>
                  <a:outerShdw blurRad="38100" dist="38100" dir="2700000" algn="tl">
                    <a:srgbClr val="000000">
                      <a:alpha val="43137"/>
                    </a:srgbClr>
                  </a:outerShdw>
                </a:effectLst>
              </a:defRPr>
            </a:lvl1pPr>
          </a:lstStyle>
          <a:p>
            <a:r>
              <a:rPr lang="en-US" dirty="0" smtClean="0"/>
              <a:t>Click to edit Master title style</a:t>
            </a:r>
            <a:endParaRPr dirty="0"/>
          </a:p>
        </p:txBody>
      </p:sp>
      <p:sp>
        <p:nvSpPr>
          <p:cNvPr id="3" name="Content Placeholder 2"/>
          <p:cNvSpPr>
            <a:spLocks noGrp="1"/>
          </p:cNvSpPr>
          <p:nvPr>
            <p:ph idx="1"/>
          </p:nvPr>
        </p:nvSpPr>
        <p:spPr/>
        <p:txBody>
          <a:bodyPr/>
          <a:lstStyle>
            <a:lvl1pPr>
              <a:defRPr>
                <a:solidFill>
                  <a:schemeClr val="bg1">
                    <a:lumMod val="85000"/>
                    <a:lumOff val="15000"/>
                  </a:schemeClr>
                </a:solidFill>
              </a:defRPr>
            </a:lvl1pPr>
            <a:lvl2pPr>
              <a:defRPr>
                <a:solidFill>
                  <a:schemeClr val="bg1">
                    <a:lumMod val="85000"/>
                    <a:lumOff val="15000"/>
                  </a:schemeClr>
                </a:solidFill>
              </a:defRPr>
            </a:lvl2pPr>
            <a:lvl3pPr>
              <a:defRPr>
                <a:solidFill>
                  <a:schemeClr val="bg1">
                    <a:lumMod val="85000"/>
                    <a:lumOff val="15000"/>
                  </a:schemeClr>
                </a:solidFill>
              </a:defRPr>
            </a:lvl3pPr>
            <a:lvl4pPr>
              <a:defRPr>
                <a:solidFill>
                  <a:schemeClr val="bg1">
                    <a:lumMod val="85000"/>
                    <a:lumOff val="15000"/>
                  </a:schemeClr>
                </a:solidFill>
              </a:defRPr>
            </a:lvl4pPr>
            <a:lvl5pPr>
              <a:defRPr>
                <a:solidFill>
                  <a:schemeClr val="bg1">
                    <a:lumMod val="85000"/>
                    <a:lumOff val="15000"/>
                  </a:schemeClr>
                </a:solidFill>
              </a:defRPr>
            </a:lvl5pPr>
            <a:lvl6pPr>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3808577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9" y="2514600"/>
            <a:ext cx="6520998" cy="2819400"/>
          </a:xfrm>
        </p:spPr>
        <p:txBody>
          <a:bodyPr anchor="b">
            <a:normAutofit/>
          </a:bodyPr>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799119" y="5410204"/>
            <a:ext cx="6517197"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742568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28881"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73106" y="1905001"/>
            <a:ext cx="3315563"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dirty="0">
              <a:solidFill>
                <a:prstClr val="white">
                  <a:tint val="75000"/>
                </a:prstClr>
              </a:solidFill>
            </a:endParaRPr>
          </a:p>
        </p:txBody>
      </p:sp>
      <p:sp>
        <p:nvSpPr>
          <p:cNvPr id="6" name="Footer Placeholder 5"/>
          <p:cNvSpPr>
            <a:spLocks noGrp="1"/>
          </p:cNvSpPr>
          <p:nvPr>
            <p:ph type="ftr" sz="quarter" idx="11"/>
          </p:nvPr>
        </p:nvSpPr>
        <p:spPr/>
        <p:txBody>
          <a:bodyPr/>
          <a:lstStyle/>
          <a:p>
            <a:endParaRP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1159480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42107"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2107"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8618" y="1905000"/>
            <a:ext cx="3313277"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88618" y="2743201"/>
            <a:ext cx="3313277"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dirty="0">
              <a:solidFill>
                <a:prstClr val="white">
                  <a:tint val="75000"/>
                </a:prstClr>
              </a:solidFill>
            </a:endParaRPr>
          </a:p>
        </p:txBody>
      </p:sp>
      <p:sp>
        <p:nvSpPr>
          <p:cNvPr id="8" name="Footer Placeholder 7"/>
          <p:cNvSpPr>
            <a:spLocks noGrp="1"/>
          </p:cNvSpPr>
          <p:nvPr>
            <p:ph type="ftr" sz="quarter" idx="11"/>
          </p:nvPr>
        </p:nvSpPr>
        <p:spPr/>
        <p:txBody>
          <a:bodyPr/>
          <a:lstStyle/>
          <a:p>
            <a:endParaRPr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55335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dirty="0">
              <a:solidFill>
                <a:prstClr val="white">
                  <a:tint val="75000"/>
                </a:prstClr>
              </a:solidFill>
            </a:endParaRPr>
          </a:p>
        </p:txBody>
      </p:sp>
      <p:sp>
        <p:nvSpPr>
          <p:cNvPr id="4" name="Footer Placeholder 3"/>
          <p:cNvSpPr>
            <a:spLocks noGrp="1"/>
          </p:cNvSpPr>
          <p:nvPr>
            <p:ph type="ftr" sz="quarter" idx="11"/>
          </p:nvPr>
        </p:nvSpPr>
        <p:spPr/>
        <p:txBody>
          <a:bodyPr/>
          <a:lstStyle/>
          <a:p>
            <a:endParaRPr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173769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solidFill>
                <a:prstClr val="white">
                  <a:tint val="75000"/>
                </a:prstClr>
              </a:solidFill>
            </a:endParaRPr>
          </a:p>
        </p:txBody>
      </p:sp>
      <p:sp>
        <p:nvSpPr>
          <p:cNvPr id="3" name="Footer Placeholder 2"/>
          <p:cNvSpPr>
            <a:spLocks noGrp="1"/>
          </p:cNvSpPr>
          <p:nvPr>
            <p:ph type="ftr" sz="quarter" idx="11"/>
          </p:nvPr>
        </p:nvSpPr>
        <p:spPr/>
        <p:txBody>
          <a:bodyPr/>
          <a:lstStyle/>
          <a:p>
            <a:endParaRPr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1576155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09" y="1905000"/>
            <a:ext cx="2698158" cy="2667000"/>
          </a:xfrm>
        </p:spPr>
        <p:txBody>
          <a:bodyPr anchor="b">
            <a:noAutofit/>
          </a:bodyPr>
          <a:lstStyle>
            <a:lvl1pPr algn="l">
              <a:lnSpc>
                <a:spcPct val="90000"/>
              </a:lnSpc>
              <a:defRPr sz="3600" b="0" baseline="0">
                <a:solidFill>
                  <a:schemeClr val="tx1"/>
                </a:solidFill>
              </a:defRPr>
            </a:lvl1pPr>
          </a:lstStyle>
          <a:p>
            <a:r>
              <a:rPr lang="en-US" smtClean="0"/>
              <a:t>Click to edit Master title style</a:t>
            </a:r>
            <a:endParaRPr/>
          </a:p>
        </p:txBody>
      </p:sp>
      <p:sp>
        <p:nvSpPr>
          <p:cNvPr id="3" name="Content Placeholder 2"/>
          <p:cNvSpPr>
            <a:spLocks noGrp="1"/>
          </p:cNvSpPr>
          <p:nvPr>
            <p:ph idx="1"/>
          </p:nvPr>
        </p:nvSpPr>
        <p:spPr>
          <a:xfrm>
            <a:off x="3714529" y="685800"/>
            <a:ext cx="4801851"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99119"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dirty="0">
              <a:solidFill>
                <a:prstClr val="white">
                  <a:tint val="75000"/>
                </a:prstClr>
              </a:solidFill>
            </a:endParaRPr>
          </a:p>
        </p:txBody>
      </p:sp>
      <p:sp>
        <p:nvSpPr>
          <p:cNvPr id="6" name="Footer Placeholder 5"/>
          <p:cNvSpPr>
            <a:spLocks noGrp="1"/>
          </p:cNvSpPr>
          <p:nvPr>
            <p:ph type="ftr" sz="quarter" idx="11"/>
          </p:nvPr>
        </p:nvSpPr>
        <p:spPr/>
        <p:txBody>
          <a:bodyPr/>
          <a:lstStyle/>
          <a:p>
            <a:endParaRP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3779851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2" name="Title 1"/>
          <p:cNvSpPr>
            <a:spLocks noGrp="1"/>
          </p:cNvSpPr>
          <p:nvPr>
            <p:ph type="title"/>
          </p:nvPr>
        </p:nvSpPr>
        <p:spPr>
          <a:xfrm>
            <a:off x="791909" y="1905000"/>
            <a:ext cx="2698158" cy="2667000"/>
          </a:xfrm>
        </p:spPr>
        <p:txBody>
          <a:bodyPr anchor="b">
            <a:normAutofit/>
          </a:bodyPr>
          <a:lstStyle>
            <a:lvl1pPr algn="l">
              <a:lnSpc>
                <a:spcPct val="90000"/>
              </a:lnSpc>
              <a:defRPr sz="3600"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99119" y="4648200"/>
            <a:ext cx="268674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dirty="0">
              <a:solidFill>
                <a:prstClr val="white">
                  <a:tint val="75000"/>
                </a:prstClr>
              </a:solidFill>
            </a:endParaRPr>
          </a:p>
        </p:txBody>
      </p:sp>
      <p:sp>
        <p:nvSpPr>
          <p:cNvPr id="6" name="Footer Placeholder 5"/>
          <p:cNvSpPr>
            <a:spLocks noGrp="1"/>
          </p:cNvSpPr>
          <p:nvPr>
            <p:ph type="ftr" sz="quarter" idx="11"/>
          </p:nvPr>
        </p:nvSpPr>
        <p:spPr/>
        <p:txBody>
          <a:bodyPr/>
          <a:lstStyle/>
          <a:p>
            <a:endParaRPr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3645854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ΚΕΠΑ - 11/11/2017</a:t>
            </a:r>
            <a:endParaRPr lang="en-US"/>
          </a:p>
        </p:txBody>
      </p:sp>
      <p:sp>
        <p:nvSpPr>
          <p:cNvPr id="6" name="Slide Number Placeholder 5"/>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3757879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7" y="381001"/>
            <a:ext cx="1143298"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42108" y="381001"/>
            <a:ext cx="554499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dirty="0">
              <a:solidFill>
                <a:prstClr val="white">
                  <a:tint val="75000"/>
                </a:prstClr>
              </a:solidFill>
            </a:endParaRPr>
          </a:p>
        </p:txBody>
      </p:sp>
      <p:sp>
        <p:nvSpPr>
          <p:cNvPr id="5" name="Footer Placeholder 4"/>
          <p:cNvSpPr>
            <a:spLocks noGrp="1"/>
          </p:cNvSpPr>
          <p:nvPr>
            <p:ph type="ftr" sz="quarter" idx="11"/>
          </p:nvPr>
        </p:nvSpPr>
        <p:spPr/>
        <p:txBody>
          <a:bodyPr/>
          <a:lstStyle/>
          <a:p>
            <a:endParaRPr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A013F82-EE5E-44EE-A61D-E31C6657F26F}" type="slidenum">
              <a:rPr>
                <a:solidFill>
                  <a:prstClr val="white">
                    <a:tint val="75000"/>
                  </a:prstClr>
                </a:solidFill>
              </a:rPr>
              <a:pPr/>
              <a:t>‹#›</a:t>
            </a:fld>
            <a:endParaRPr dirty="0">
              <a:solidFill>
                <a:prstClr val="white">
                  <a:tint val="75000"/>
                </a:prstClr>
              </a:solidFill>
            </a:endParaRPr>
          </a:p>
        </p:txBody>
      </p:sp>
    </p:spTree>
    <p:extLst>
      <p:ext uri="{BB962C8B-B14F-4D97-AF65-F5344CB8AC3E}">
        <p14:creationId xmlns:p14="http://schemas.microsoft.com/office/powerpoint/2010/main" val="146557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ΚΕΠΑ - 11/11/2017</a:t>
            </a:r>
            <a:endParaRPr lang="en-US"/>
          </a:p>
        </p:txBody>
      </p:sp>
      <p:sp>
        <p:nvSpPr>
          <p:cNvPr id="7" name="Slide Number Placeholder 6"/>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ΚΕΠΑ - 11/11/2017</a:t>
            </a:r>
            <a:endParaRPr lang="en-US"/>
          </a:p>
        </p:txBody>
      </p:sp>
      <p:sp>
        <p:nvSpPr>
          <p:cNvPr id="8" name="Footer Placeholder 7"/>
          <p:cNvSpPr>
            <a:spLocks noGrp="1"/>
          </p:cNvSpPr>
          <p:nvPr>
            <p:ph type="ftr" sz="quarter" idx="11"/>
          </p:nvPr>
        </p:nvSpPr>
        <p:spPr>
          <a:xfrm>
            <a:off x="107505" y="6451308"/>
            <a:ext cx="936104" cy="365125"/>
          </a:xfrm>
          <a:prstGeom prst="rect">
            <a:avLst/>
          </a:prstGeom>
        </p:spPr>
        <p:txBody>
          <a:bodyPr/>
          <a:lstStyle>
            <a:extLst/>
          </a:lstStyle>
          <a:p>
            <a:r>
              <a:rPr lang="el-GR" smtClean="0"/>
              <a:t>Ιωάννης Γέρου</a:t>
            </a:r>
            <a:endParaRPr lang="en-US"/>
          </a:p>
        </p:txBody>
      </p:sp>
      <p:sp>
        <p:nvSpPr>
          <p:cNvPr id="9" name="Slide Number Placeholder 8"/>
          <p:cNvSpPr>
            <a:spLocks noGrp="1"/>
          </p:cNvSpPr>
          <p:nvPr>
            <p:ph type="sldNum" sz="quarter" idx="12"/>
          </p:nvPr>
        </p:nvSpPr>
        <p:spPr/>
        <p:txBody>
          <a:bodyPr/>
          <a:lstStyle>
            <a:extLst/>
          </a:lstStyle>
          <a:p>
            <a:fld id="{D18737D0-1F07-487A-BC82-FDF5B924E9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r>
              <a:rPr lang="en-US" smtClean="0"/>
              <a:t>ΚΕΠΑ - 11/11/2017</a:t>
            </a:r>
            <a:endParaRPr lang="en-US"/>
          </a:p>
        </p:txBody>
      </p:sp>
      <p:sp>
        <p:nvSpPr>
          <p:cNvPr id="5" name="Slide Number Placeholder 4"/>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r>
              <a:rPr lang="en-US" smtClean="0"/>
              <a:t>ΚΕΠΑ - 11/11/2017</a:t>
            </a:r>
            <a:endParaRPr lang="en-US"/>
          </a:p>
        </p:txBody>
      </p:sp>
      <p:sp>
        <p:nvSpPr>
          <p:cNvPr id="4" name="Slide Number Placeholder 3"/>
          <p:cNvSpPr>
            <a:spLocks noGrp="1"/>
          </p:cNvSpPr>
          <p:nvPr>
            <p:ph type="sldNum" sz="quarter" idx="12"/>
          </p:nvPr>
        </p:nvSpPr>
        <p:spPr/>
        <p:txBody>
          <a:bodyPr/>
          <a:lstStyle>
            <a:extLst/>
          </a:lstStyle>
          <a:p>
            <a:fld id="{D18737D0-1F07-487A-BC82-FDF5B924E9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33A2EFCE-5D38-4F26-B471-3B3BD3F49AFB}"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4EB9A5-397B-44B4-829C-D251163333F0}"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03602013"/>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1414"/>
            <a:ext cx="9144000" cy="857256"/>
          </a:xfrm>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pPr>
              <a:defRPr/>
            </a:pPr>
            <a:fld id="{83D362C4-8E23-4145-9E62-7EED3EFEC6B2}"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5BE7A4-48B5-46BB-AFAC-571B00E8FFD2}"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2232313100"/>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9">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67544" y="6440343"/>
            <a:ext cx="2376264" cy="365760"/>
          </a:xfrm>
          <a:prstGeom prst="rect">
            <a:avLst/>
          </a:prstGeom>
        </p:spPr>
        <p:txBody>
          <a:bodyPr vert="horz" anchor="b"/>
          <a:lstStyle>
            <a:lvl1pPr algn="l" eaLnBrk="1" latinLnBrk="0" hangingPunct="1">
              <a:defRPr kumimoji="0" sz="1200">
                <a:solidFill>
                  <a:schemeClr val="tx1"/>
                </a:solidFill>
              </a:defRPr>
            </a:lvl1pPr>
            <a:extLst/>
          </a:lstStyle>
          <a:p>
            <a:r>
              <a:rPr lang="en-US" smtClean="0"/>
              <a:t>ΚΕΠΑ - 11/11/2017</a:t>
            </a:r>
            <a:endParaRPr lang="en-US" dirty="0"/>
          </a:p>
        </p:txBody>
      </p:sp>
      <p:sp>
        <p:nvSpPr>
          <p:cNvPr id="18" name="Slide Number Placeholder 17"/>
          <p:cNvSpPr>
            <a:spLocks noGrp="1"/>
          </p:cNvSpPr>
          <p:nvPr>
            <p:ph type="sldNum" sz="quarter" idx="4"/>
          </p:nvPr>
        </p:nvSpPr>
        <p:spPr>
          <a:xfrm>
            <a:off x="8532440" y="6331688"/>
            <a:ext cx="504056" cy="462840"/>
          </a:xfrm>
          <a:prstGeom prst="rect">
            <a:avLst/>
          </a:prstGeom>
        </p:spPr>
        <p:txBody>
          <a:bodyPr vert="horz" anchor="b"/>
          <a:lstStyle>
            <a:lvl1pPr algn="r" eaLnBrk="1" latinLnBrk="0" hangingPunct="1">
              <a:defRPr kumimoji="0" sz="1200" b="0">
                <a:solidFill>
                  <a:schemeClr val="tx1"/>
                </a:solidFill>
              </a:defRPr>
            </a:lvl1pPr>
            <a:extLst/>
          </a:lstStyle>
          <a:p>
            <a:fld id="{D18737D0-1F07-487A-BC82-FDF5B924E95B}" type="slidenum">
              <a:rPr lang="en-US" smtClean="0"/>
              <a:pPr/>
              <a:t>‹#›</a:t>
            </a:fld>
            <a:endParaRPr lang="en-US" dirty="0"/>
          </a:p>
        </p:txBody>
      </p:sp>
      <p:sp>
        <p:nvSpPr>
          <p:cNvPr id="2" name="Footer Placeholder 1"/>
          <p:cNvSpPr>
            <a:spLocks noGrp="1"/>
          </p:cNvSpPr>
          <p:nvPr>
            <p:ph type="ftr" sz="quarter" idx="3"/>
          </p:nvPr>
        </p:nvSpPr>
        <p:spPr>
          <a:xfrm>
            <a:off x="6278066" y="650699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dirty="0" smtClean="0"/>
              <a:t>Ιωάννης Γέρου</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hf hdr="0" dt="0"/>
  <p:txStyles>
    <p:titleStyle>
      <a:lvl1pPr algn="l" rtl="0" eaLnBrk="1" latinLnBrk="0" hangingPunct="1">
        <a:spcBef>
          <a:spcPct val="0"/>
        </a:spcBef>
        <a:buNone/>
        <a:defRPr kumimoji="0" sz="4100" b="1" kern="1200">
          <a:solidFill>
            <a:schemeClr val="tx1"/>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l-GR" smtClean="0"/>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EA645D-C526-4294-AB56-A4A17110CFFF}" type="datetimeFigureOut">
              <a:rPr lang="el-GR" smtClean="0">
                <a:solidFill>
                  <a:prstClr val="black">
                    <a:tint val="75000"/>
                  </a:prstClr>
                </a:solidFill>
              </a:rPr>
              <a:pPr>
                <a:defRPr/>
              </a:pPr>
              <a:t>20/11/2018</a:t>
            </a:fld>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C00CDF0-BF52-42A3-85E6-392C0E1EDADC}" type="slidenum">
              <a:rPr lang="el-GR" smtClean="0">
                <a:solidFill>
                  <a:prstClr val="black">
                    <a:tint val="75000"/>
                  </a:prstClr>
                </a:solidFill>
              </a:rPr>
              <a:pPr>
                <a:defRPr/>
              </a:pPr>
              <a:t>‹#›</a:t>
            </a:fld>
            <a:endParaRPr lang="el-GR" dirty="0">
              <a:solidFill>
                <a:prstClr val="black">
                  <a:tint val="75000"/>
                </a:prstClr>
              </a:solidFill>
            </a:endParaRPr>
          </a:p>
        </p:txBody>
      </p:sp>
    </p:spTree>
    <p:extLst>
      <p:ext uri="{BB962C8B-B14F-4D97-AF65-F5344CB8AC3E}">
        <p14:creationId xmlns:p14="http://schemas.microsoft.com/office/powerpoint/2010/main" val="17882334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7" y="152404"/>
            <a:ext cx="6859787" cy="1142999"/>
          </a:xfrm>
          <a:prstGeom prst="rect">
            <a:avLst/>
          </a:prstGeom>
        </p:spPr>
        <p:txBody>
          <a:bodyPr vert="horz" lIns="91440" tIns="45720" rIns="91440" bIns="45720" rtlCol="0" anchor="b">
            <a:normAutofit/>
          </a:bodyPr>
          <a:lstStyle/>
          <a:p>
            <a:r>
              <a:rPr lang="en-US" dirty="0" smtClean="0"/>
              <a:t>Click to edit Master title style</a:t>
            </a:r>
            <a:endParaRPr dirty="0"/>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171426" y="6400800"/>
            <a:ext cx="1087325" cy="27622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dirty="0">
              <a:solidFill>
                <a:prstClr val="white">
                  <a:tint val="75000"/>
                </a:prstClr>
              </a:solidFill>
            </a:endParaRPr>
          </a:p>
        </p:txBody>
      </p:sp>
      <p:sp>
        <p:nvSpPr>
          <p:cNvPr id="5" name="Footer Placeholder 4"/>
          <p:cNvSpPr>
            <a:spLocks noGrp="1"/>
          </p:cNvSpPr>
          <p:nvPr>
            <p:ph type="ftr" sz="quarter" idx="3"/>
          </p:nvPr>
        </p:nvSpPr>
        <p:spPr>
          <a:xfrm>
            <a:off x="1142109" y="6400800"/>
            <a:ext cx="491617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dirty="0">
              <a:solidFill>
                <a:prstClr val="white">
                  <a:tint val="75000"/>
                </a:prstClr>
              </a:solidFill>
            </a:endParaRPr>
          </a:p>
        </p:txBody>
      </p:sp>
      <p:sp>
        <p:nvSpPr>
          <p:cNvPr id="6" name="Slide Number Placeholder 5"/>
          <p:cNvSpPr>
            <a:spLocks noGrp="1"/>
          </p:cNvSpPr>
          <p:nvPr>
            <p:ph type="sldNum" sz="quarter" idx="4"/>
          </p:nvPr>
        </p:nvSpPr>
        <p:spPr>
          <a:xfrm>
            <a:off x="7373080" y="6400800"/>
            <a:ext cx="628815"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a:solidFill>
                  <a:prstClr val="white">
                    <a:tint val="75000"/>
                  </a:prstClr>
                </a:solidFill>
              </a:rPr>
              <a:pPr/>
              <a:t>‹#›</a:t>
            </a:fld>
            <a:endParaRPr dirty="0">
              <a:solidFill>
                <a:prstClr val="white">
                  <a:tint val="75000"/>
                </a:prstClr>
              </a:solidFill>
            </a:endParaRPr>
          </a:p>
        </p:txBody>
      </p:sp>
      <p:cxnSp>
        <p:nvCxnSpPr>
          <p:cNvPr id="10" name="Straight Connector 9"/>
          <p:cNvCxnSpPr/>
          <p:nvPr userDrawn="1"/>
        </p:nvCxnSpPr>
        <p:spPr>
          <a:xfrm>
            <a:off x="211016" y="914400"/>
            <a:ext cx="8721969"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973239"/>
      </p:ext>
    </p:extLst>
  </p:cSld>
  <p:clrMap bg1="dk1" tx1="lt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p:titleStyle>
    <p:bodyStyle>
      <a:lvl1pPr marL="223838" indent="-223838" algn="l" defTabSz="914400" rtl="0" eaLnBrk="1" latinLnBrk="0" hangingPunct="1">
        <a:lnSpc>
          <a:spcPct val="90000"/>
        </a:lnSpc>
        <a:spcBef>
          <a:spcPts val="1800"/>
        </a:spcBef>
        <a:buClr>
          <a:srgbClr val="92D050"/>
        </a:buClr>
        <a:buSzPct val="100000"/>
        <a:buFont typeface="Wingdings" panose="05000000000000000000" pitchFamily="2" charset="2"/>
        <a:buChar char="§"/>
        <a:defRPr sz="2400" kern="1200">
          <a:solidFill>
            <a:schemeClr val="bg1"/>
          </a:solidFill>
          <a:latin typeface="Calibri" panose="020F0502020204030204" pitchFamily="34" charset="0"/>
          <a:ea typeface="+mn-ea"/>
          <a:cs typeface="+mn-cs"/>
        </a:defRPr>
      </a:lvl1pPr>
      <a:lvl2pPr marL="463550" indent="-231775" algn="l" defTabSz="914400" rtl="0" eaLnBrk="1" latinLnBrk="0" hangingPunct="1">
        <a:lnSpc>
          <a:spcPct val="90000"/>
        </a:lnSpc>
        <a:spcBef>
          <a:spcPts val="1200"/>
        </a:spcBef>
        <a:buClr>
          <a:srgbClr val="92D050"/>
        </a:buClr>
        <a:buSzPct val="100000"/>
        <a:buFont typeface="Wingdings" panose="05000000000000000000" pitchFamily="2" charset="2"/>
        <a:buChar char="§"/>
        <a:defRPr sz="2000" kern="1200">
          <a:solidFill>
            <a:schemeClr val="bg1"/>
          </a:solidFill>
          <a:latin typeface="Calibri" panose="020F0502020204030204" pitchFamily="34" charset="0"/>
          <a:ea typeface="+mn-ea"/>
          <a:cs typeface="+mn-cs"/>
        </a:defRPr>
      </a:lvl2pPr>
      <a:lvl3pPr marL="682625" indent="-219075" algn="l" defTabSz="914400" rtl="0" eaLnBrk="1" latinLnBrk="0" hangingPunct="1">
        <a:lnSpc>
          <a:spcPct val="90000"/>
        </a:lnSpc>
        <a:spcBef>
          <a:spcPts val="600"/>
        </a:spcBef>
        <a:buClr>
          <a:srgbClr val="92D050"/>
        </a:buClr>
        <a:buSzPct val="100000"/>
        <a:buFont typeface="Wingdings" panose="05000000000000000000" pitchFamily="2" charset="2"/>
        <a:buChar char="§"/>
        <a:defRPr sz="1800" kern="1200">
          <a:solidFill>
            <a:schemeClr val="bg1"/>
          </a:solidFill>
          <a:latin typeface="Calibri" panose="020F0502020204030204" pitchFamily="34" charset="0"/>
          <a:ea typeface="+mn-ea"/>
          <a:cs typeface="+mn-cs"/>
        </a:defRPr>
      </a:lvl3pPr>
      <a:lvl4pPr marL="857250" indent="-174625"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solidFill>
          <a:latin typeface="Calibri" panose="020F0502020204030204" pitchFamily="34" charset="0"/>
          <a:ea typeface="+mn-ea"/>
          <a:cs typeface="+mn-cs"/>
        </a:defRPr>
      </a:lvl4pPr>
      <a:lvl5pPr marL="1030288" indent="-173038"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solidFill>
          <a:latin typeface="Calibri" panose="020F0502020204030204" pitchFamily="34" charset="0"/>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hyperlink" Target="http://www.kepa.gov.cy/egov" TargetMode="Externa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hyperlink" Target="http://www.kepa.gov.cy/egov"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hyperlink" Target="https://taxisnetreg.mof.gov.cy/" TargetMode="External"/><Relationship Id="rId2" Type="http://schemas.openxmlformats.org/officeDocument/2006/relationships/hyperlink" Target="https://taxisnet.mof.gov.cy/prepareRegistrationRequest.do?dispatch=create" TargetMode="External"/><Relationship Id="rId1" Type="http://schemas.openxmlformats.org/officeDocument/2006/relationships/slideLayout" Target="../slideLayouts/slideLayout22.xml"/><Relationship Id="rId4" Type="http://schemas.openxmlformats.org/officeDocument/2006/relationships/hyperlink" Target="https://taxisnet.mof.gov.cy/"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taxisnet.mof.gov.cy/" TargetMode="Externa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taxisnet2.mof.gov.cy/epr1/displayEPR1M.do" TargetMode="External"/><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taxisnet2.mof.gov.cy/epr1/processEPR1M.do" TargetMode="External"/><Relationship Id="rId1" Type="http://schemas.openxmlformats.org/officeDocument/2006/relationships/slideLayout" Target="../slideLayouts/slideLayout22.xml"/><Relationship Id="rId5" Type="http://schemas.openxmlformats.org/officeDocument/2006/relationships/image" Target="../media/image104.png"/><Relationship Id="rId4" Type="http://schemas.openxmlformats.org/officeDocument/2006/relationships/hyperlink" Target="https://taxisnet2.mof.gov.cy/epr1/errorsEPR1MLookup.do"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pay.sid.mlsi.gov.cy/" TargetMode="External"/><Relationship Id="rId2" Type="http://schemas.openxmlformats.org/officeDocument/2006/relationships/image" Target="../media/image108.emf"/><Relationship Id="rId1" Type="http://schemas.openxmlformats.org/officeDocument/2006/relationships/slideLayout" Target="../slideLayouts/slideLayout27.xml"/><Relationship Id="rId4" Type="http://schemas.openxmlformats.org/officeDocument/2006/relationships/hyperlink" Target="http://www.kepa.gov.cy/yka" TargetMode="External"/></Relationships>
</file>

<file path=ppt/slides/_rels/slide1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3" Type="http://schemas.openxmlformats.org/officeDocument/2006/relationships/hyperlink" Target="https://youtu.be/ArETXLAO93Y" TargetMode="External"/><Relationship Id="rId7" Type="http://schemas.openxmlformats.org/officeDocument/2006/relationships/hyperlink" Target="https://youtu.be/H_hFiVG_AXg" TargetMode="External"/><Relationship Id="rId2" Type="http://schemas.openxmlformats.org/officeDocument/2006/relationships/hyperlink" Target="https://youtu.be/jpYcuJbyLfU" TargetMode="External"/><Relationship Id="rId1" Type="http://schemas.openxmlformats.org/officeDocument/2006/relationships/slideLayout" Target="../slideLayouts/slideLayout22.xml"/><Relationship Id="rId6" Type="http://schemas.openxmlformats.org/officeDocument/2006/relationships/hyperlink" Target="https://youtu.be/qPSk3s9KfxI" TargetMode="External"/><Relationship Id="rId5" Type="http://schemas.openxmlformats.org/officeDocument/2006/relationships/hyperlink" Target="https://youtu.be/a-mWKj8W5cM" TargetMode="External"/><Relationship Id="rId4" Type="http://schemas.openxmlformats.org/officeDocument/2006/relationships/hyperlink" Target="https://youtu.be/JLg1gcj-Kqw"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1.png"/><Relationship Id="rId5" Type="http://schemas.openxmlformats.org/officeDocument/2006/relationships/oleObject" Target="../embeddings/oleObject3.bin"/><Relationship Id="rId4" Type="http://schemas.openxmlformats.org/officeDocument/2006/relationships/image" Target="../media/image140.png"/><Relationship Id="rId9" Type="http://schemas.openxmlformats.org/officeDocument/2006/relationships/image" Target="../media/image143.png"/></Relationships>
</file>

<file path=ppt/slides/_rels/slide1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48.png"/><Relationship Id="rId5" Type="http://schemas.openxmlformats.org/officeDocument/2006/relationships/oleObject" Target="../embeddings/oleObject6.bin"/><Relationship Id="rId4" Type="http://schemas.openxmlformats.org/officeDocument/2006/relationships/image" Target="../media/image1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49.png"/><Relationship Id="rId4" Type="http://schemas.openxmlformats.org/officeDocument/2006/relationships/oleObject" Target="../embeddings/oleObject7.bin"/></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52.png"/><Relationship Id="rId5" Type="http://schemas.openxmlformats.org/officeDocument/2006/relationships/oleObject" Target="../embeddings/oleObject9.bin"/><Relationship Id="rId4" Type="http://schemas.openxmlformats.org/officeDocument/2006/relationships/image" Target="../media/image151.png"/></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54.png"/><Relationship Id="rId5" Type="http://schemas.openxmlformats.org/officeDocument/2006/relationships/oleObject" Target="../embeddings/oleObject11.bin"/><Relationship Id="rId4" Type="http://schemas.openxmlformats.org/officeDocument/2006/relationships/image" Target="../media/image153.png"/></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56.png"/><Relationship Id="rId5" Type="http://schemas.openxmlformats.org/officeDocument/2006/relationships/oleObject" Target="../embeddings/oleObject13.bin"/><Relationship Id="rId4" Type="http://schemas.openxmlformats.org/officeDocument/2006/relationships/image" Target="../media/image155.png"/></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48.png"/><Relationship Id="rId5" Type="http://schemas.openxmlformats.org/officeDocument/2006/relationships/oleObject" Target="../embeddings/oleObject15.bin"/><Relationship Id="rId4" Type="http://schemas.openxmlformats.org/officeDocument/2006/relationships/image" Target="../media/image147.png"/></Relationships>
</file>

<file path=ppt/slides/_rels/slide17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29.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58.png"/></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image" Target="../media/image159.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oleObject" Target="../embeddings/oleObject23.bin"/><Relationship Id="rId4" Type="http://schemas.openxmlformats.org/officeDocument/2006/relationships/image" Target="../media/image164.png"/></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oleObject27.bin"/><Relationship Id="rId4" Type="http://schemas.openxmlformats.org/officeDocument/2006/relationships/image" Target="../media/image164.png"/></Relationships>
</file>

<file path=ppt/slides/_rels/slide19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oleObject" Target="../embeddings/oleObject29.bin"/><Relationship Id="rId4" Type="http://schemas.openxmlformats.org/officeDocument/2006/relationships/image" Target="../media/image159.png"/></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oleObject31.bin"/><Relationship Id="rId4" Type="http://schemas.openxmlformats.org/officeDocument/2006/relationships/image" Target="../media/image159.png"/></Relationships>
</file>

<file path=ppt/slides/_rels/slide19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40.png"/><Relationship Id="rId5" Type="http://schemas.openxmlformats.org/officeDocument/2006/relationships/oleObject" Target="../embeddings/oleObject33.bin"/><Relationship Id="rId10" Type="http://schemas.openxmlformats.org/officeDocument/2006/relationships/image" Target="../media/image142.png"/><Relationship Id="rId4" Type="http://schemas.openxmlformats.org/officeDocument/2006/relationships/image" Target="../media/image159.png"/><Relationship Id="rId9" Type="http://schemas.openxmlformats.org/officeDocument/2006/relationships/oleObject" Target="../embeddings/oleObject35.bin"/></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image" Target="../media/image159.png"/></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66.png"/><Relationship Id="rId5" Type="http://schemas.openxmlformats.org/officeDocument/2006/relationships/oleObject" Target="../embeddings/oleObject40.bin"/><Relationship Id="rId4" Type="http://schemas.openxmlformats.org/officeDocument/2006/relationships/image" Target="../media/image159.png"/></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149.png"/><Relationship Id="rId5" Type="http://schemas.openxmlformats.org/officeDocument/2006/relationships/oleObject" Target="../embeddings/oleObject43.bin"/><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167.png"/></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167.png"/><Relationship Id="rId5" Type="http://schemas.openxmlformats.org/officeDocument/2006/relationships/oleObject" Target="../embeddings/oleObject46.bin"/><Relationship Id="rId4" Type="http://schemas.openxmlformats.org/officeDocument/2006/relationships/image" Target="../media/image168.png"/></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47.bin"/><Relationship Id="rId7"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170.png"/><Relationship Id="rId5" Type="http://schemas.openxmlformats.org/officeDocument/2006/relationships/oleObject" Target="../embeddings/oleObject48.bin"/><Relationship Id="rId4" Type="http://schemas.openxmlformats.org/officeDocument/2006/relationships/image" Target="../media/image169.png"/></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171.png"/></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172.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image" Target="../media/image173.png"/></Relationships>
</file>

<file path=ppt/slides/_rels/slide20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7.xml"/><Relationship Id="rId1" Type="http://schemas.openxmlformats.org/officeDocument/2006/relationships/vmlDrawing" Target="../drawings/vmlDrawing26.vml"/><Relationship Id="rId4" Type="http://schemas.openxmlformats.org/officeDocument/2006/relationships/image" Target="../media/image1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yahoo.com/" TargetMode="External"/><Relationship Id="rId2" Type="http://schemas.openxmlformats.org/officeDocument/2006/relationships/hyperlink" Target="http://www.google.com/" TargetMode="External"/><Relationship Id="rId1" Type="http://schemas.openxmlformats.org/officeDocument/2006/relationships/slideLayout" Target="../slideLayouts/slideLayout2.xml"/><Relationship Id="rId5" Type="http://schemas.openxmlformats.org/officeDocument/2006/relationships/hyperlink" Target="http://www.bing.com/" TargetMode="External"/><Relationship Id="rId4" Type="http://schemas.openxmlformats.org/officeDocument/2006/relationships/hyperlink" Target="http://www.altavista.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google.com/translat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el.wikipedia.org/wiki/%CE%99%CF%83%CF%84%CE%BF%CF%83%CE%B5%CE%BB%CE%AF%CE%B4%CE%B1" TargetMode="External"/><Relationship Id="rId2" Type="http://schemas.openxmlformats.org/officeDocument/2006/relationships/hyperlink" Target="https://www.facebook.com/" TargetMode="External"/><Relationship Id="rId1" Type="http://schemas.openxmlformats.org/officeDocument/2006/relationships/slideLayout" Target="../slideLayouts/slideLayout2.xml"/><Relationship Id="rId4" Type="http://schemas.openxmlformats.org/officeDocument/2006/relationships/hyperlink" Target="https://twitter.com/"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instagram.com/" TargetMode="External"/><Relationship Id="rId1" Type="http://schemas.openxmlformats.org/officeDocument/2006/relationships/slideLayout" Target="../slideLayouts/slideLayout2.xml"/><Relationship Id="rId5" Type="http://schemas.openxmlformats.org/officeDocument/2006/relationships/hyperlink" Target="https://el.wikipedia.org/w/index.php?title=%CE%A5%CF%80%CE%B7%CF%81%CE%B5%CF%83%CE%AF%CE%B1_%CE%BA%CE%BF%CE%B9%CE%BD%CF%89%CE%BD%CE%B9%CE%BA%CE%AE%CF%82_%CE%B4%CE%B9%CE%BA%CF%84%CF%8D%CF%89%CF%83%CE%B7%CF%82&amp;action=edit&amp;redlink=1" TargetMode="External"/><Relationship Id="rId4" Type="http://schemas.openxmlformats.org/officeDocument/2006/relationships/hyperlink" Target="https://el.wikipedia.org/wiki/%CE%99%CF%83%CF%84%CF%8C%CF%84%CE%BF%CF%80%CE%BF%CF%82"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7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7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hyperlink" Target="http://www.ariadne.gov.cy/" TargetMode="External"/><Relationship Id="rId2" Type="http://schemas.openxmlformats.org/officeDocument/2006/relationships/slideLayout" Target="../slideLayouts/slideLayout27.xml"/><Relationship Id="rId1" Type="http://schemas.openxmlformats.org/officeDocument/2006/relationships/themeOverride" Target="../theme/themeOverride3.xml"/><Relationship Id="rId5" Type="http://schemas.openxmlformats.org/officeDocument/2006/relationships/hyperlink" Target="http://www.kepa.gov.cy/egov" TargetMode="External"/><Relationship Id="rId4" Type="http://schemas.openxmlformats.org/officeDocument/2006/relationships/hyperlink" Target="http://www.kepa.gov.cy/" TargetMode="Externa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4.jp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78.emf"/></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007604" y="404664"/>
            <a:ext cx="7128792" cy="1800200"/>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576822" y="2386330"/>
            <a:ext cx="5990356" cy="2482830"/>
          </a:xfrm>
          <a:prstGeom prst="rect">
            <a:avLst/>
          </a:prstGeom>
        </p:spPr>
      </p:pic>
      <p:sp>
        <p:nvSpPr>
          <p:cNvPr id="11" name="Slide Number Placeholder 10"/>
          <p:cNvSpPr>
            <a:spLocks noGrp="1"/>
          </p:cNvSpPr>
          <p:nvPr>
            <p:ph type="sldNum" sz="quarter" idx="12"/>
          </p:nvPr>
        </p:nvSpPr>
        <p:spPr/>
        <p:txBody>
          <a:bodyPr/>
          <a:lstStyle/>
          <a:p>
            <a:fld id="{D18737D0-1F07-487A-BC82-FDF5B924E95B}"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75039655"/>
              </p:ext>
            </p:extLst>
          </p:nvPr>
        </p:nvGraphicFramePr>
        <p:xfrm>
          <a:off x="755576" y="433424"/>
          <a:ext cx="8064895" cy="5371839"/>
        </p:xfrm>
        <a:graphic>
          <a:graphicData uri="http://schemas.openxmlformats.org/drawingml/2006/table">
            <a:tbl>
              <a:tblPr firstRow="1" firstCol="1" bandRow="1"/>
              <a:tblGrid>
                <a:gridCol w="1656184"/>
                <a:gridCol w="1656184"/>
                <a:gridCol w="4752527"/>
              </a:tblGrid>
              <a:tr h="5371839">
                <a:tc>
                  <a:txBody>
                    <a:bodyPr/>
                    <a:lstStyle/>
                    <a:p>
                      <a:pPr algn="ctr">
                        <a:lnSpc>
                          <a:spcPct val="115000"/>
                        </a:lnSpc>
                        <a:spcAft>
                          <a:spcPts val="0"/>
                        </a:spcAft>
                      </a:pPr>
                      <a:r>
                        <a:rPr lang="el-GR" sz="2800" dirty="0">
                          <a:solidFill>
                            <a:srgbClr val="002060"/>
                          </a:solidFill>
                          <a:effectLst/>
                          <a:latin typeface="Calibri"/>
                          <a:ea typeface="Calibri"/>
                          <a:cs typeface="Times New Roman"/>
                        </a:rPr>
                        <a:t>Κουμπί τροχού</a:t>
                      </a:r>
                      <a:endParaRPr lang="en-US" sz="2800" dirty="0">
                        <a:effectLst/>
                        <a:latin typeface="Calibri"/>
                        <a:ea typeface="Calibri"/>
                        <a:cs typeface="Times New Roman"/>
                      </a:endParaRPr>
                    </a:p>
                    <a:p>
                      <a:pPr>
                        <a:lnSpc>
                          <a:spcPct val="115000"/>
                        </a:lnSpc>
                        <a:spcAft>
                          <a:spcPts val="0"/>
                        </a:spcAft>
                      </a:pPr>
                      <a:r>
                        <a:rPr lang="el-GR" sz="2800" dirty="0">
                          <a:solidFill>
                            <a:srgbClr val="002060"/>
                          </a:solidFill>
                          <a:effectLst/>
                          <a:latin typeface="Calibri"/>
                          <a:ea typeface="Calibri"/>
                          <a:cs typeface="Times New Roman"/>
                        </a:rPr>
                        <a:t> </a:t>
                      </a:r>
                      <a:endParaRPr lang="en-US" sz="2800" dirty="0">
                        <a:effectLst/>
                        <a:latin typeface="Calibri"/>
                        <a:ea typeface="Calibri"/>
                        <a:cs typeface="Times New Roman"/>
                      </a:endParaRPr>
                    </a:p>
                  </a:txBody>
                  <a:tcPr marL="58817" marR="58817"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1000"/>
                        </a:spcAft>
                      </a:pPr>
                      <a:r>
                        <a:rPr lang="el-GR" sz="2800" dirty="0">
                          <a:solidFill>
                            <a:srgbClr val="002060"/>
                          </a:solidFill>
                          <a:effectLst/>
                          <a:latin typeface="Calibri"/>
                          <a:ea typeface="Calibri"/>
                          <a:cs typeface="Times New Roman"/>
                        </a:rPr>
                        <a:t> </a:t>
                      </a:r>
                      <a:endParaRPr lang="en-US" sz="2800" dirty="0">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r>
                        <a:rPr lang="el-GR" sz="2800" dirty="0" smtClean="0">
                          <a:solidFill>
                            <a:srgbClr val="002060"/>
                          </a:solidFill>
                          <a:effectLst/>
                          <a:latin typeface="Calibri"/>
                          <a:ea typeface="Calibri"/>
                          <a:cs typeface="Times New Roman"/>
                        </a:rPr>
                        <a:t>Ζουμ</a:t>
                      </a:r>
                      <a:endParaRPr lang="en-US" sz="2800" dirty="0">
                        <a:effectLst/>
                        <a:latin typeface="Calibri"/>
                        <a:ea typeface="Calibri"/>
                        <a:cs typeface="Times New Roman"/>
                      </a:endParaRPr>
                    </a:p>
                  </a:txBody>
                  <a:tcPr marL="58817" marR="58817"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endParaRPr lang="el-GR" sz="2800" dirty="0" smtClean="0">
                        <a:solidFill>
                          <a:srgbClr val="002060"/>
                        </a:solidFill>
                        <a:effectLst/>
                        <a:latin typeface="Calibri"/>
                        <a:ea typeface="Calibri"/>
                        <a:cs typeface="Times New Roman"/>
                      </a:endParaRPr>
                    </a:p>
                    <a:p>
                      <a:pPr>
                        <a:lnSpc>
                          <a:spcPct val="115000"/>
                        </a:lnSpc>
                        <a:spcAft>
                          <a:spcPts val="1000"/>
                        </a:spcAft>
                      </a:pPr>
                      <a:r>
                        <a:rPr lang="el-GR" sz="2800" dirty="0" smtClean="0">
                          <a:solidFill>
                            <a:srgbClr val="002060"/>
                          </a:solidFill>
                          <a:effectLst/>
                          <a:latin typeface="Calibri"/>
                          <a:ea typeface="Calibri"/>
                          <a:cs typeface="Times New Roman"/>
                        </a:rPr>
                        <a:t>Σε </a:t>
                      </a:r>
                      <a:r>
                        <a:rPr lang="el-GR" sz="2800" dirty="0">
                          <a:solidFill>
                            <a:srgbClr val="002060"/>
                          </a:solidFill>
                          <a:effectLst/>
                          <a:latin typeface="Calibri"/>
                          <a:ea typeface="Calibri"/>
                          <a:cs typeface="Times New Roman"/>
                        </a:rPr>
                        <a:t>ορισμένα προγράμματα (όπως τα Microsoft Word και Microsoft Excel), για να αυξήσετε ή να μειώσετε τη μεγέθυνση της οθόνης, πρέπει να κρατήσετε πατημένο το πλήκτρο CTRL ενώ κάνετε κύλιση.</a:t>
                      </a:r>
                      <a:endParaRPr lang="en-US" sz="2800" dirty="0">
                        <a:effectLst/>
                        <a:latin typeface="Calibri"/>
                        <a:ea typeface="Calibri"/>
                        <a:cs typeface="Times New Roman"/>
                      </a:endParaRPr>
                    </a:p>
                  </a:txBody>
                  <a:tcPr marL="58817" marR="58817"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10</a:t>
            </a:fld>
            <a:endParaRPr lang="en-US"/>
          </a:p>
        </p:txBody>
      </p:sp>
    </p:spTree>
    <p:extLst>
      <p:ext uri="{BB962C8B-B14F-4D97-AF65-F5344CB8AC3E}">
        <p14:creationId xmlns:p14="http://schemas.microsoft.com/office/powerpoint/2010/main" val="30545198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931" r="4647"/>
          <a:stretch/>
        </p:blipFill>
        <p:spPr bwMode="auto">
          <a:xfrm>
            <a:off x="70341" y="1158662"/>
            <a:ext cx="9050095" cy="51701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solidFill>
                  <a:prstClr val="white">
                    <a:tint val="75000"/>
                  </a:prstClr>
                </a:solidFill>
              </a:rPr>
              <a:pPr/>
              <a:t>100</a:t>
            </a:fld>
            <a:endParaRPr lang="en-US" dirty="0">
              <a:solidFill>
                <a:prstClr val="white">
                  <a:tint val="75000"/>
                </a:prstClr>
              </a:solidFill>
            </a:endParaRPr>
          </a:p>
        </p:txBody>
      </p:sp>
      <p:sp>
        <p:nvSpPr>
          <p:cNvPr id="12" name="Oval 11"/>
          <p:cNvSpPr/>
          <p:nvPr/>
        </p:nvSpPr>
        <p:spPr>
          <a:xfrm>
            <a:off x="773725" y="3429000"/>
            <a:ext cx="1969477" cy="533400"/>
          </a:xfrm>
          <a:prstGeom prst="ellipse">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
        <p:nvSpPr>
          <p:cNvPr id="13" name="Oval 12"/>
          <p:cNvSpPr/>
          <p:nvPr/>
        </p:nvSpPr>
        <p:spPr>
          <a:xfrm>
            <a:off x="773723" y="4048130"/>
            <a:ext cx="1656184" cy="447675"/>
          </a:xfrm>
          <a:prstGeom prst="ellipse">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
        <p:nvSpPr>
          <p:cNvPr id="11" name="Content Placeholder 10"/>
          <p:cNvSpPr>
            <a:spLocks noGrp="1"/>
          </p:cNvSpPr>
          <p:nvPr>
            <p:ph idx="1"/>
          </p:nvPr>
        </p:nvSpPr>
        <p:spPr>
          <a:xfrm>
            <a:off x="607008" y="228605"/>
            <a:ext cx="8229600" cy="609596"/>
          </a:xfrm>
        </p:spPr>
        <p:txBody>
          <a:bodyPr/>
          <a:lstStyle/>
          <a:p>
            <a:pPr marL="109728" indent="0">
              <a:buNone/>
            </a:pPr>
            <a:r>
              <a:rPr lang="en-US"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l-GR"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από Αριάδνη</a:t>
            </a:r>
            <a:endParaRPr 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09728" indent="0">
              <a:buNone/>
            </a:pPr>
            <a:endParaRPr lang="en-US" dirty="0"/>
          </a:p>
        </p:txBody>
      </p:sp>
    </p:spTree>
    <p:extLst>
      <p:ext uri="{BB962C8B-B14F-4D97-AF65-F5344CB8AC3E}">
        <p14:creationId xmlns:p14="http://schemas.microsoft.com/office/powerpoint/2010/main" val="2833616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101</a:t>
            </a:fld>
            <a:endParaRPr lang="en-US" dirty="0">
              <a:solidFill>
                <a:prstClr val="white">
                  <a:tint val="75000"/>
                </a:prstClr>
              </a:solidFill>
            </a:endParaRPr>
          </a:p>
        </p:txBody>
      </p:sp>
      <p:sp>
        <p:nvSpPr>
          <p:cNvPr id="4" name="Content Placeholder 3"/>
          <p:cNvSpPr>
            <a:spLocks noGrp="1"/>
          </p:cNvSpPr>
          <p:nvPr>
            <p:ph idx="1"/>
          </p:nvPr>
        </p:nvSpPr>
        <p:spPr>
          <a:xfrm>
            <a:off x="281354" y="304805"/>
            <a:ext cx="8510954" cy="5674635"/>
          </a:xfrm>
        </p:spPr>
        <p:txBody>
          <a:bodyPr>
            <a:normAutofit/>
          </a:bodyPr>
          <a:lstStyle/>
          <a:p>
            <a:pPr marL="109728" indent="0">
              <a:buNone/>
            </a:pPr>
            <a:r>
              <a:rPr lang="el-GR" sz="2000" b="1" u="sng"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Βήμα 3</a:t>
            </a:r>
            <a:r>
              <a:rPr lang="el-GR" sz="2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ΕΓΚΡΙΣΗ ΑΠΟ ΚΥΒΕΡΝΗΤΙΚΟ ΓΡΑΦΕΙΟ</a:t>
            </a:r>
            <a:r>
              <a:rPr lang="el-GR" sz="2000" b="1" dirty="0"/>
              <a:t> </a:t>
            </a:r>
            <a:endParaRPr lang="el-GR" sz="2000" b="1" dirty="0" smtClean="0"/>
          </a:p>
          <a:p>
            <a:pPr marL="109728" indent="0">
              <a:buNone/>
            </a:pPr>
            <a:endParaRPr lang="el-GR" sz="2000" b="1" dirty="0"/>
          </a:p>
          <a:p>
            <a:pPr marL="109728" indent="0">
              <a:buNone/>
            </a:pPr>
            <a:endParaRPr lang="en-US"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04" y="990605"/>
            <a:ext cx="8243900" cy="138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23530" y="2438400"/>
            <a:ext cx="8352928" cy="4419600"/>
          </a:xfrm>
          <a:prstGeom prst="rect">
            <a:avLst/>
          </a:prstGeom>
        </p:spPr>
        <p:txBody>
          <a:bodyPr wrap="square">
            <a:noAutofit/>
          </a:bodyPr>
          <a:lstStyle/>
          <a:p>
            <a:r>
              <a:rPr lang="el-GR" sz="2600" b="1" dirty="0" smtClean="0">
                <a:solidFill>
                  <a:srgbClr val="00B0F0"/>
                </a:solidFill>
                <a:latin typeface="Calibri" panose="020F0502020204030204" pitchFamily="34" charset="0"/>
              </a:rPr>
              <a:t>Για </a:t>
            </a:r>
            <a:r>
              <a:rPr lang="el-GR" sz="2600" b="1" dirty="0">
                <a:solidFill>
                  <a:srgbClr val="00B0F0"/>
                </a:solidFill>
                <a:latin typeface="Calibri" panose="020F0502020204030204" pitchFamily="34" charset="0"/>
              </a:rPr>
              <a:t>να </a:t>
            </a:r>
            <a:r>
              <a:rPr lang="el-GR" sz="2600" b="1" dirty="0" smtClean="0">
                <a:solidFill>
                  <a:srgbClr val="00B0F0"/>
                </a:solidFill>
                <a:latin typeface="Calibri" panose="020F0502020204030204" pitchFamily="34" charset="0"/>
              </a:rPr>
              <a:t>πιστοποιηθεί </a:t>
            </a:r>
            <a:r>
              <a:rPr lang="el-GR" sz="2600" b="1" dirty="0">
                <a:solidFill>
                  <a:srgbClr val="00B0F0"/>
                </a:solidFill>
                <a:latin typeface="Calibri" panose="020F0502020204030204" pitchFamily="34" charset="0"/>
              </a:rPr>
              <a:t>και </a:t>
            </a:r>
            <a:r>
              <a:rPr lang="el-GR" sz="2600" b="1" dirty="0" err="1" smtClean="0">
                <a:solidFill>
                  <a:srgbClr val="00B0F0"/>
                </a:solidFill>
                <a:latin typeface="Calibri" panose="020F0502020204030204" pitchFamily="34" charset="0"/>
              </a:rPr>
              <a:t>ταυτοποιηθεί</a:t>
            </a:r>
            <a:r>
              <a:rPr lang="el-GR" sz="2600" b="1" dirty="0" smtClean="0">
                <a:solidFill>
                  <a:srgbClr val="00B0F0"/>
                </a:solidFill>
                <a:latin typeface="Calibri" panose="020F0502020204030204" pitchFamily="34" charset="0"/>
              </a:rPr>
              <a:t> </a:t>
            </a:r>
            <a:r>
              <a:rPr lang="el-GR" sz="2600" b="1" dirty="0">
                <a:solidFill>
                  <a:srgbClr val="00B0F0"/>
                </a:solidFill>
                <a:latin typeface="Calibri" panose="020F0502020204030204" pitchFamily="34" charset="0"/>
              </a:rPr>
              <a:t>το Προφίλ σας </a:t>
            </a:r>
            <a:r>
              <a:rPr lang="el-GR" sz="2600" dirty="0" smtClean="0">
                <a:solidFill>
                  <a:srgbClr val="00B0F0"/>
                </a:solidFill>
                <a:latin typeface="Calibri" panose="020F0502020204030204" pitchFamily="34" charset="0"/>
              </a:rPr>
              <a:t>έτσι, ώστε </a:t>
            </a:r>
            <a:r>
              <a:rPr lang="el-GR" sz="2600" dirty="0">
                <a:solidFill>
                  <a:srgbClr val="00B0F0"/>
                </a:solidFill>
                <a:latin typeface="Calibri" panose="020F0502020204030204" pitchFamily="34" charset="0"/>
              </a:rPr>
              <a:t>να </a:t>
            </a:r>
            <a:r>
              <a:rPr lang="el-GR" sz="2600" dirty="0" smtClean="0">
                <a:solidFill>
                  <a:srgbClr val="00B0F0"/>
                </a:solidFill>
                <a:latin typeface="Calibri" panose="020F0502020204030204" pitchFamily="34" charset="0"/>
              </a:rPr>
              <a:t>είστε σε θέση </a:t>
            </a:r>
            <a:r>
              <a:rPr lang="el-GR" sz="2600" dirty="0">
                <a:solidFill>
                  <a:srgbClr val="00B0F0"/>
                </a:solidFill>
                <a:latin typeface="Calibri" panose="020F0502020204030204" pitchFamily="34" charset="0"/>
              </a:rPr>
              <a:t>να </a:t>
            </a:r>
            <a:r>
              <a:rPr lang="el-GR" sz="2600" dirty="0" smtClean="0">
                <a:solidFill>
                  <a:srgbClr val="00B0F0"/>
                </a:solidFill>
                <a:latin typeface="Calibri" panose="020F0502020204030204" pitchFamily="34" charset="0"/>
              </a:rPr>
              <a:t>χρησιμοποιείτε </a:t>
            </a:r>
            <a:r>
              <a:rPr lang="el-GR" sz="2600" dirty="0">
                <a:solidFill>
                  <a:srgbClr val="00B0F0"/>
                </a:solidFill>
                <a:latin typeface="Calibri" panose="020F0502020204030204" pitchFamily="34" charset="0"/>
              </a:rPr>
              <a:t>τις εξειδικευμένες ηλεκτρονικές Υπηρεσίες </a:t>
            </a:r>
            <a:r>
              <a:rPr lang="el-GR" sz="2600" dirty="0" smtClean="0">
                <a:solidFill>
                  <a:srgbClr val="00B0F0"/>
                </a:solidFill>
                <a:latin typeface="Calibri" panose="020F0502020204030204" pitchFamily="34" charset="0"/>
              </a:rPr>
              <a:t>της Πύλης ΑΡΙΑΔΝΗ θα πρέπει</a:t>
            </a:r>
            <a:r>
              <a:rPr lang="el-GR" sz="2600" b="1" dirty="0" smtClean="0">
                <a:solidFill>
                  <a:srgbClr val="00B0F0"/>
                </a:solidFill>
                <a:latin typeface="Calibri" panose="020F0502020204030204" pitchFamily="34" charset="0"/>
              </a:rPr>
              <a:t>: </a:t>
            </a:r>
          </a:p>
          <a:p>
            <a:endParaRPr lang="el-GR" sz="2600" dirty="0">
              <a:solidFill>
                <a:srgbClr val="00B0F0"/>
              </a:solidFill>
              <a:latin typeface="Calibri" panose="020F0502020204030204" pitchFamily="34" charset="0"/>
            </a:endParaRPr>
          </a:p>
          <a:p>
            <a:r>
              <a:rPr lang="el-GR" sz="2600" dirty="0">
                <a:solidFill>
                  <a:srgbClr val="00B0F0"/>
                </a:solidFill>
                <a:latin typeface="Calibri" panose="020F0502020204030204" pitchFamily="34" charset="0"/>
              </a:rPr>
              <a:t>Να επισκεφτείτε ένα Κέντρο Εξυπηρέτησης του Πολίτη ή ένα Επαρχιακό Ταχυδρομείο, </a:t>
            </a:r>
            <a:r>
              <a:rPr lang="el-GR" sz="2600" dirty="0" smtClean="0">
                <a:solidFill>
                  <a:srgbClr val="00B0F0"/>
                </a:solidFill>
                <a:latin typeface="Calibri" panose="020F0502020204030204" pitchFamily="34" charset="0"/>
              </a:rPr>
              <a:t>και να έχετε </a:t>
            </a:r>
            <a:r>
              <a:rPr lang="el-GR" sz="2600" dirty="0">
                <a:solidFill>
                  <a:srgbClr val="00B0F0"/>
                </a:solidFill>
                <a:latin typeface="Calibri" panose="020F0502020204030204" pitchFamily="34" charset="0"/>
              </a:rPr>
              <a:t>μαζί σας: </a:t>
            </a:r>
          </a:p>
          <a:p>
            <a:pPr marL="342900" indent="-342900">
              <a:buFont typeface="+mj-lt"/>
              <a:buAutoNum type="arabicParenR"/>
            </a:pPr>
            <a:r>
              <a:rPr lang="el-GR" sz="2600" dirty="0" smtClean="0">
                <a:solidFill>
                  <a:srgbClr val="00B0F0"/>
                </a:solidFill>
                <a:latin typeface="Calibri" panose="020F0502020204030204" pitchFamily="34" charset="0"/>
              </a:rPr>
              <a:t>την πολιτική σας ταυτότητα και</a:t>
            </a:r>
          </a:p>
          <a:p>
            <a:pPr marL="342900" indent="-342900">
              <a:buFont typeface="+mj-lt"/>
              <a:buAutoNum type="arabicParenR"/>
            </a:pPr>
            <a:r>
              <a:rPr lang="el-GR" sz="2600" dirty="0" smtClean="0">
                <a:solidFill>
                  <a:srgbClr val="00B0F0"/>
                </a:solidFill>
                <a:latin typeface="Calibri" panose="020F0502020204030204" pitchFamily="34" charset="0"/>
              </a:rPr>
              <a:t>τον </a:t>
            </a:r>
            <a:r>
              <a:rPr lang="el-GR" sz="2600" dirty="0">
                <a:solidFill>
                  <a:srgbClr val="00B0F0"/>
                </a:solidFill>
                <a:latin typeface="Calibri" panose="020F0502020204030204" pitchFamily="34" charset="0"/>
              </a:rPr>
              <a:t>μοναδικό αριθμό που </a:t>
            </a:r>
            <a:r>
              <a:rPr lang="el-GR" sz="2600" dirty="0" smtClean="0">
                <a:solidFill>
                  <a:srgbClr val="00B0F0"/>
                </a:solidFill>
                <a:latin typeface="Calibri" panose="020F0502020204030204" pitchFamily="34" charset="0"/>
              </a:rPr>
              <a:t>αναγράφεται </a:t>
            </a:r>
            <a:r>
              <a:rPr lang="el-GR" sz="2600" dirty="0">
                <a:solidFill>
                  <a:srgbClr val="00B0F0"/>
                </a:solidFill>
                <a:latin typeface="Calibri" panose="020F0502020204030204" pitchFamily="34" charset="0"/>
              </a:rPr>
              <a:t>στο </a:t>
            </a:r>
            <a:r>
              <a:rPr lang="el-GR" sz="2600" dirty="0" smtClean="0">
                <a:solidFill>
                  <a:srgbClr val="00B0F0"/>
                </a:solidFill>
                <a:latin typeface="Calibri" panose="020F0502020204030204" pitchFamily="34" charset="0"/>
              </a:rPr>
              <a:t>e-mail </a:t>
            </a:r>
            <a:r>
              <a:rPr lang="el-GR" sz="2600" dirty="0">
                <a:solidFill>
                  <a:srgbClr val="00B0F0"/>
                </a:solidFill>
                <a:latin typeface="Calibri" panose="020F0502020204030204" pitchFamily="34" charset="0"/>
              </a:rPr>
              <a:t>που παραλάβατε από </a:t>
            </a:r>
            <a:r>
              <a:rPr lang="el-GR" sz="2600" dirty="0" smtClean="0">
                <a:solidFill>
                  <a:srgbClr val="00B0F0"/>
                </a:solidFill>
                <a:latin typeface="Calibri" panose="020F0502020204030204" pitchFamily="34" charset="0"/>
              </a:rPr>
              <a:t>την </a:t>
            </a:r>
            <a:r>
              <a:rPr lang="el-GR" sz="2600" dirty="0">
                <a:solidFill>
                  <a:srgbClr val="00B0F0"/>
                </a:solidFill>
                <a:latin typeface="Calibri" panose="020F0502020204030204" pitchFamily="34" charset="0"/>
              </a:rPr>
              <a:t>ΑΡΙΑΔΝΗ (</a:t>
            </a:r>
            <a:r>
              <a:rPr lang="el-GR" sz="2600" i="1" dirty="0">
                <a:solidFill>
                  <a:srgbClr val="00B0F0"/>
                </a:solidFill>
                <a:latin typeface="Calibri" panose="020F0502020204030204" pitchFamily="34" charset="0"/>
              </a:rPr>
              <a:t>όπως φαίνεται και στο βήμα 2 πιο πάνω</a:t>
            </a:r>
            <a:r>
              <a:rPr lang="el-GR" sz="2600" dirty="0">
                <a:solidFill>
                  <a:srgbClr val="00B0F0"/>
                </a:solidFill>
                <a:latin typeface="Calibri" panose="020F0502020204030204" pitchFamily="34" charset="0"/>
              </a:rPr>
              <a:t>). </a:t>
            </a:r>
          </a:p>
        </p:txBody>
      </p:sp>
    </p:spTree>
    <p:extLst>
      <p:ext uri="{BB962C8B-B14F-4D97-AF65-F5344CB8AC3E}">
        <p14:creationId xmlns:p14="http://schemas.microsoft.com/office/powerpoint/2010/main" val="2491139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152400"/>
            <a:ext cx="6963508" cy="685802"/>
          </a:xfrm>
        </p:spPr>
        <p:txBody>
          <a:bodyPr>
            <a:noAutofit/>
          </a:bodyPr>
          <a:lstStyle/>
          <a:p>
            <a:r>
              <a:rPr lang="el-GR" dirty="0" smtClean="0">
                <a:solidFill>
                  <a:srgbClr val="002060"/>
                </a:solidFill>
                <a:latin typeface="Arial" panose="020B0604020202020204" pitchFamily="34" charset="0"/>
                <a:cs typeface="Arial" panose="020B0604020202020204" pitchFamily="34" charset="0"/>
              </a:rPr>
              <a:t>ΕΓΓΡΑΦΗ ΣΕ η-ΥΠΗΡΕΣΙΕΣ</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2369" y="1143002"/>
            <a:ext cx="8370277" cy="1828797"/>
          </a:xfrm>
        </p:spPr>
        <p:txBody>
          <a:bodyPr/>
          <a:lstStyle/>
          <a:p>
            <a:pPr marL="0" indent="0">
              <a:buNone/>
            </a:pPr>
            <a:r>
              <a:rPr lang="el-GR" dirty="0">
                <a:latin typeface="Arial" panose="020B0604020202020204" pitchFamily="34" charset="0"/>
                <a:cs typeface="Arial" panose="020B0604020202020204" pitchFamily="34" charset="0"/>
              </a:rPr>
              <a:t>Για να </a:t>
            </a:r>
            <a:r>
              <a:rPr lang="el-GR" dirty="0" smtClean="0">
                <a:latin typeface="Arial" panose="020B0604020202020204" pitchFamily="34" charset="0"/>
                <a:cs typeface="Arial" panose="020B0604020202020204" pitchFamily="34" charset="0"/>
              </a:rPr>
              <a:t>έχετε </a:t>
            </a:r>
            <a:r>
              <a:rPr lang="el-GR" dirty="0">
                <a:latin typeface="Arial" panose="020B0604020202020204" pitchFamily="34" charset="0"/>
                <a:cs typeface="Arial" panose="020B0604020202020204" pitchFamily="34" charset="0"/>
              </a:rPr>
              <a:t>πρόσβαση στα φορολογικά σας </a:t>
            </a:r>
            <a:r>
              <a:rPr lang="el-GR" dirty="0" smtClean="0">
                <a:latin typeface="Arial" panose="020B0604020202020204" pitchFamily="34" charset="0"/>
                <a:cs typeface="Arial" panose="020B0604020202020204" pitchFamily="34" charset="0"/>
              </a:rPr>
              <a:t>στοιχεία, καθώς και στις βεβαιώσεις των Υπηρεσιών Κοινωνικών Ασφαλίσεων  </a:t>
            </a:r>
            <a:r>
              <a:rPr lang="el-GR" dirty="0">
                <a:latin typeface="Arial" panose="020B0604020202020204" pitchFamily="34" charset="0"/>
                <a:cs typeface="Arial" panose="020B0604020202020204" pitchFamily="34" charset="0"/>
              </a:rPr>
              <a:t>θα πρέπει να κάνετε επιπλέον εγγραφή </a:t>
            </a:r>
            <a:r>
              <a:rPr lang="el-GR" u="sng" dirty="0">
                <a:latin typeface="Arial" panose="020B0604020202020204" pitchFamily="34" charset="0"/>
                <a:cs typeface="Arial" panose="020B0604020202020204" pitchFamily="34" charset="0"/>
              </a:rPr>
              <a:t>μία μόνο φορά</a:t>
            </a:r>
            <a:r>
              <a:rPr lang="el-GR" dirty="0">
                <a:latin typeface="Arial" panose="020B0604020202020204" pitchFamily="34" charset="0"/>
                <a:cs typeface="Arial" panose="020B0604020202020204" pitchFamily="34" charset="0"/>
              </a:rPr>
              <a:t> στις </a:t>
            </a:r>
            <a:r>
              <a:rPr lang="el-GR" dirty="0" smtClean="0">
                <a:latin typeface="Arial" panose="020B0604020202020204" pitchFamily="34" charset="0"/>
                <a:cs typeface="Arial" panose="020B0604020202020204" pitchFamily="34" charset="0"/>
              </a:rPr>
              <a:t>αντίστοιχες </a:t>
            </a:r>
            <a:r>
              <a:rPr lang="el-GR" dirty="0">
                <a:latin typeface="Arial" panose="020B0604020202020204" pitchFamily="34" charset="0"/>
                <a:cs typeface="Arial" panose="020B0604020202020204" pitchFamily="34" charset="0"/>
              </a:rPr>
              <a:t>Η</a:t>
            </a:r>
            <a:r>
              <a:rPr lang="el-GR" dirty="0" smtClean="0">
                <a:latin typeface="Arial" panose="020B0604020202020204" pitchFamily="34" charset="0"/>
                <a:cs typeface="Arial" panose="020B0604020202020204" pitchFamily="34" charset="0"/>
              </a:rPr>
              <a:t>λεκτρονικές Υπηρεσίες. </a:t>
            </a:r>
            <a:endParaRPr lang="el-GR" dirty="0">
              <a:latin typeface="Arial" panose="020B0604020202020204" pitchFamily="34" charset="0"/>
              <a:cs typeface="Arial" panose="020B0604020202020204" pitchFamily="34" charset="0"/>
            </a:endParaRP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33" y="2667000"/>
            <a:ext cx="84264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93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6" y="152404"/>
            <a:ext cx="6541477" cy="625313"/>
          </a:xfrm>
        </p:spPr>
        <p:txBody>
          <a:bodyPr>
            <a:noAutofit/>
          </a:bodyPr>
          <a:lstStyle/>
          <a:p>
            <a:r>
              <a:rPr lang="el-GR" dirty="0">
                <a:solidFill>
                  <a:srgbClr val="002060"/>
                </a:solidFill>
                <a:latin typeface="Arial" panose="020B0604020202020204" pitchFamily="34" charset="0"/>
                <a:cs typeface="Arial" panose="020B0604020202020204" pitchFamily="34" charset="0"/>
              </a:rPr>
              <a:t>ΕΓΓΡΑΦΗ ΣΕ </a:t>
            </a:r>
            <a:r>
              <a:rPr lang="el-GR" dirty="0" smtClean="0">
                <a:solidFill>
                  <a:srgbClr val="002060"/>
                </a:solidFill>
                <a:latin typeface="Arial" panose="020B0604020202020204" pitchFamily="34" charset="0"/>
                <a:cs typeface="Arial" panose="020B0604020202020204" pitchFamily="34" charset="0"/>
              </a:rPr>
              <a:t>η-ΥΠΗΡΕΣΙΕΣ</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92369" y="1371600"/>
            <a:ext cx="8229600" cy="4572000"/>
          </a:xfrm>
        </p:spPr>
        <p:txBody>
          <a:bodyPr>
            <a:noAutofit/>
          </a:bodyPr>
          <a:lstStyle/>
          <a:p>
            <a:r>
              <a:rPr lang="el-GR" sz="2800" dirty="0" smtClean="0">
                <a:latin typeface="Arial" panose="020B0604020202020204" pitchFamily="34" charset="0"/>
                <a:cs typeface="Arial" panose="020B0604020202020204" pitchFamily="34" charset="0"/>
              </a:rPr>
              <a:t>Η εγγραφή στις Υπηρεσίες είναι απαραίτητη για σκοπούς </a:t>
            </a:r>
            <a:r>
              <a:rPr lang="el-GR" sz="2800" dirty="0">
                <a:latin typeface="Arial" panose="020B0604020202020204" pitchFamily="34" charset="0"/>
                <a:cs typeface="Arial" panose="020B0604020202020204" pitchFamily="34" charset="0"/>
              </a:rPr>
              <a:t>ενεργοποίησης των ηλεκτρονικών υπηρεσιών του Τμήματος Φορολογίας </a:t>
            </a:r>
            <a:r>
              <a:rPr lang="el-GR" sz="2800" dirty="0" smtClean="0">
                <a:latin typeface="Arial" panose="020B0604020202020204" pitchFamily="34" charset="0"/>
                <a:cs typeface="Arial" panose="020B0604020202020204" pitchFamily="34" charset="0"/>
              </a:rPr>
              <a:t>και Κοινωνικών Ασφαλίσεων και γίνεται </a:t>
            </a:r>
            <a:r>
              <a:rPr lang="el-GR" sz="2800" dirty="0">
                <a:latin typeface="Arial" panose="020B0604020202020204" pitchFamily="34" charset="0"/>
                <a:cs typeface="Arial" panose="020B0604020202020204" pitchFamily="34" charset="0"/>
              </a:rPr>
              <a:t>μόνο μία φορά. </a:t>
            </a:r>
            <a:r>
              <a:rPr lang="el-GR" sz="2800" dirty="0" smtClean="0">
                <a:latin typeface="Arial" panose="020B0604020202020204" pitchFamily="34" charset="0"/>
                <a:cs typeface="Arial" panose="020B0604020202020204" pitchFamily="34" charset="0"/>
              </a:rPr>
              <a:t>Χρειάζεται να καταχωρήσετε </a:t>
            </a:r>
            <a:r>
              <a:rPr lang="el-GR" sz="2800" dirty="0">
                <a:latin typeface="Arial" panose="020B0604020202020204" pitchFamily="34" charset="0"/>
                <a:cs typeface="Arial" panose="020B0604020202020204" pitchFamily="34" charset="0"/>
              </a:rPr>
              <a:t>τον ΑΚΑ και τον </a:t>
            </a:r>
            <a:r>
              <a:rPr lang="el-GR" sz="2800" dirty="0" smtClean="0">
                <a:latin typeface="Arial" panose="020B0604020202020204" pitchFamily="34" charset="0"/>
                <a:cs typeface="Arial" panose="020B0604020202020204" pitchFamily="34" charset="0"/>
              </a:rPr>
              <a:t>ΑΦΤ σας.</a:t>
            </a:r>
            <a:r>
              <a:rPr lang="el-GR"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Την επόμενη φορά που θα συνδεθείτε στην «Αριάδνη» θα καταχωρήσετε μόνο τους κωδικούς πρόσβασής σας, </a:t>
            </a:r>
            <a:r>
              <a:rPr lang="el-GR" sz="2800" dirty="0" smtClean="0">
                <a:latin typeface="Arial" panose="020B0604020202020204" pitchFamily="34" charset="0"/>
                <a:cs typeface="Arial" panose="020B0604020202020204" pitchFamily="34" charset="0"/>
              </a:rPr>
              <a:t>θα </a:t>
            </a:r>
            <a:r>
              <a:rPr lang="el-GR" sz="2800" dirty="0">
                <a:latin typeface="Arial" panose="020B0604020202020204" pitchFamily="34" charset="0"/>
                <a:cs typeface="Arial" panose="020B0604020202020204" pitchFamily="34" charset="0"/>
              </a:rPr>
              <a:t>επιλέξετε «Κατάλογος η-Υπηρεσιών» </a:t>
            </a:r>
            <a:r>
              <a:rPr lang="el-GR" sz="2800" dirty="0" smtClean="0">
                <a:latin typeface="Arial" panose="020B0604020202020204" pitchFamily="34" charset="0"/>
                <a:cs typeface="Arial" panose="020B0604020202020204" pitchFamily="34" charset="0"/>
              </a:rPr>
              <a:t>και, ακολούθως, την υπηρεσία στην οποία θέλετε να έχετε πρόσβαση.</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76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8" y="0"/>
            <a:ext cx="8825478" cy="685800"/>
          </a:xfrm>
        </p:spPr>
        <p:txBody>
          <a:bodyPr>
            <a:normAutofit/>
          </a:bodyPr>
          <a:lstStyle/>
          <a:p>
            <a:r>
              <a:rPr lang="el-GR" dirty="0" smtClean="0">
                <a:solidFill>
                  <a:srgbClr val="002060"/>
                </a:solidFill>
                <a:latin typeface="Arial" panose="020B0604020202020204" pitchFamily="34" charset="0"/>
                <a:cs typeface="Arial" panose="020B0604020202020204" pitchFamily="34" charset="0"/>
              </a:rPr>
              <a:t>Πληροφόρηση Διαδικασιών Δημοσίου</a:t>
            </a:r>
            <a:endParaRPr lang="en-US"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22761" t="24534" r="23582" b="34893"/>
          <a:stretch/>
        </p:blipFill>
        <p:spPr>
          <a:xfrm>
            <a:off x="102986" y="1142999"/>
            <a:ext cx="9041014" cy="5495713"/>
          </a:xfrm>
          <a:prstGeom prst="rect">
            <a:avLst/>
          </a:prstGeom>
        </p:spPr>
      </p:pic>
    </p:spTree>
    <p:extLst>
      <p:ext uri="{BB962C8B-B14F-4D97-AF65-F5344CB8AC3E}">
        <p14:creationId xmlns:p14="http://schemas.microsoft.com/office/powerpoint/2010/main" val="2917136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4" y="76200"/>
            <a:ext cx="8537449" cy="685802"/>
          </a:xfrm>
        </p:spPr>
        <p:txBody>
          <a:bodyPr>
            <a:normAutofit/>
          </a:bodyPr>
          <a:lstStyle/>
          <a:p>
            <a:r>
              <a:rPr lang="el-GR" dirty="0">
                <a:solidFill>
                  <a:srgbClr val="002060"/>
                </a:solidFill>
                <a:latin typeface="Arial" panose="020B0604020202020204" pitchFamily="34" charset="0"/>
                <a:cs typeface="Arial" panose="020B0604020202020204" pitchFamily="34" charset="0"/>
              </a:rPr>
              <a:t>Πληροφόρηση Διαδικασιών Δημοσίου</a:t>
            </a:r>
            <a:endParaRPr lang="en-US" dirty="0">
              <a:solidFill>
                <a:srgbClr val="002060"/>
              </a:solidFill>
            </a:endParaRPr>
          </a:p>
        </p:txBody>
      </p:sp>
      <p:sp>
        <p:nvSpPr>
          <p:cNvPr id="3" name="Content Placeholder 2"/>
          <p:cNvSpPr>
            <a:spLocks noGrp="1"/>
          </p:cNvSpPr>
          <p:nvPr>
            <p:ph idx="1"/>
          </p:nvPr>
        </p:nvSpPr>
        <p:spPr>
          <a:xfrm>
            <a:off x="351692" y="990600"/>
            <a:ext cx="8510954" cy="5791200"/>
          </a:xfrm>
        </p:spPr>
        <p:txBody>
          <a:bodyPr>
            <a:noAutofit/>
          </a:bodyPr>
          <a:lstStyle/>
          <a:p>
            <a:pPr marL="0" indent="0">
              <a:buNone/>
            </a:pPr>
            <a:r>
              <a:rPr lang="el-GR" sz="2800" dirty="0" smtClean="0">
                <a:cs typeface="Arial" panose="020B0604020202020204" pitchFamily="34" charset="0"/>
              </a:rPr>
              <a:t>Στη σύνθετη αναζήτηση της κάθε κατηγορίας υπάρχει </a:t>
            </a:r>
            <a:r>
              <a:rPr lang="el-GR" sz="2800" dirty="0">
                <a:cs typeface="Arial" panose="020B0604020202020204" pitchFamily="34" charset="0"/>
              </a:rPr>
              <a:t>ταξινομημένη η πιο κάτω πληροφόρηση:</a:t>
            </a:r>
            <a:endParaRPr lang="en-US" sz="2800" dirty="0">
              <a:cs typeface="Arial" panose="020B0604020202020204" pitchFamily="34" charset="0"/>
            </a:endParaRPr>
          </a:p>
          <a:p>
            <a:pPr lvl="0"/>
            <a:r>
              <a:rPr lang="el-GR" sz="2800" dirty="0">
                <a:cs typeface="Arial" panose="020B0604020202020204" pitchFamily="34" charset="0"/>
              </a:rPr>
              <a:t>Γενικές Πληροφορίες</a:t>
            </a:r>
            <a:endParaRPr lang="en-US" sz="2800" dirty="0">
              <a:cs typeface="Arial" panose="020B0604020202020204" pitchFamily="34" charset="0"/>
            </a:endParaRPr>
          </a:p>
          <a:p>
            <a:pPr lvl="0"/>
            <a:r>
              <a:rPr lang="el-GR" sz="2800" dirty="0">
                <a:cs typeface="Arial" panose="020B0604020202020204" pitchFamily="34" charset="0"/>
              </a:rPr>
              <a:t>Προϋποθέσεις</a:t>
            </a:r>
            <a:endParaRPr lang="en-US" sz="2800" dirty="0">
              <a:cs typeface="Arial" panose="020B0604020202020204" pitchFamily="34" charset="0"/>
            </a:endParaRPr>
          </a:p>
          <a:p>
            <a:pPr lvl="0"/>
            <a:r>
              <a:rPr lang="el-GR" sz="2800" dirty="0">
                <a:cs typeface="Arial" panose="020B0604020202020204" pitchFamily="34" charset="0"/>
              </a:rPr>
              <a:t>Δικαιολογητικά/Πιστοποιητικά/Έντυπα</a:t>
            </a:r>
            <a:endParaRPr lang="en-US" sz="2800" dirty="0">
              <a:cs typeface="Arial" panose="020B0604020202020204" pitchFamily="34" charset="0"/>
            </a:endParaRPr>
          </a:p>
          <a:p>
            <a:pPr lvl="0"/>
            <a:r>
              <a:rPr lang="el-GR" sz="2800" dirty="0">
                <a:cs typeface="Arial" panose="020B0604020202020204" pitchFamily="34" charset="0"/>
              </a:rPr>
              <a:t>Ειδικές Περιπτώσεις</a:t>
            </a:r>
            <a:endParaRPr lang="en-US" sz="2800" dirty="0">
              <a:cs typeface="Arial" panose="020B0604020202020204" pitchFamily="34" charset="0"/>
            </a:endParaRPr>
          </a:p>
          <a:p>
            <a:pPr lvl="0"/>
            <a:r>
              <a:rPr lang="el-GR" sz="2800" dirty="0">
                <a:cs typeface="Arial" panose="020B0604020202020204" pitchFamily="34" charset="0"/>
              </a:rPr>
              <a:t>Αποτέλεσμα Διαδικασίας</a:t>
            </a:r>
            <a:endParaRPr lang="en-US" sz="2800" dirty="0">
              <a:cs typeface="Arial" panose="020B0604020202020204" pitchFamily="34" charset="0"/>
            </a:endParaRPr>
          </a:p>
          <a:p>
            <a:pPr lvl="0"/>
            <a:r>
              <a:rPr lang="el-GR" sz="2800" dirty="0">
                <a:cs typeface="Arial" panose="020B0604020202020204" pitchFamily="34" charset="0"/>
              </a:rPr>
              <a:t>Υποβολή - Διάρκεια</a:t>
            </a:r>
            <a:endParaRPr lang="en-US" sz="2800" dirty="0">
              <a:cs typeface="Arial" panose="020B0604020202020204" pitchFamily="34" charset="0"/>
            </a:endParaRPr>
          </a:p>
          <a:p>
            <a:pPr lvl="0"/>
            <a:r>
              <a:rPr lang="el-GR" sz="2800" dirty="0">
                <a:cs typeface="Arial" panose="020B0604020202020204" pitchFamily="34" charset="0"/>
              </a:rPr>
              <a:t>Διεκπεραίωση Διαδικασίας</a:t>
            </a:r>
            <a:endParaRPr lang="en-US" sz="2800" dirty="0">
              <a:cs typeface="Arial" panose="020B0604020202020204" pitchFamily="34" charset="0"/>
            </a:endParaRPr>
          </a:p>
          <a:p>
            <a:pPr lvl="0"/>
            <a:r>
              <a:rPr lang="el-GR" sz="2800" dirty="0">
                <a:cs typeface="Arial" panose="020B0604020202020204" pitchFamily="34" charset="0"/>
              </a:rPr>
              <a:t>Νομοθεσία</a:t>
            </a:r>
            <a:endParaRPr lang="en-US" sz="2800" dirty="0">
              <a:cs typeface="Arial" panose="020B0604020202020204" pitchFamily="34" charset="0"/>
            </a:endParaRPr>
          </a:p>
          <a:p>
            <a:endParaRPr lang="en-US" sz="2800" dirty="0"/>
          </a:p>
        </p:txBody>
      </p:sp>
    </p:spTree>
    <p:extLst>
      <p:ext uri="{BB962C8B-B14F-4D97-AF65-F5344CB8AC3E}">
        <p14:creationId xmlns:p14="http://schemas.microsoft.com/office/powerpoint/2010/main" val="56132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916" t="8889" r="23333" b="54558"/>
          <a:stretch/>
        </p:blipFill>
        <p:spPr>
          <a:xfrm>
            <a:off x="9179" y="9530"/>
            <a:ext cx="7807569" cy="4772021"/>
          </a:xfrm>
          <a:prstGeom prst="rect">
            <a:avLst/>
          </a:prstGeom>
        </p:spPr>
      </p:pic>
      <p:pic>
        <p:nvPicPr>
          <p:cNvPr id="4" name="Picture 3"/>
          <p:cNvPicPr>
            <a:picLocks noChangeAspect="1"/>
          </p:cNvPicPr>
          <p:nvPr/>
        </p:nvPicPr>
        <p:blipFill rotWithShape="1">
          <a:blip r:embed="rId2"/>
          <a:srcRect l="22369" t="53308" r="59180" b="13693"/>
          <a:stretch/>
        </p:blipFill>
        <p:spPr>
          <a:xfrm>
            <a:off x="6171426" y="2871702"/>
            <a:ext cx="2972574" cy="3986303"/>
          </a:xfrm>
          <a:prstGeom prst="rect">
            <a:avLst/>
          </a:prstGeom>
        </p:spPr>
      </p:pic>
    </p:spTree>
    <p:extLst>
      <p:ext uri="{BB962C8B-B14F-4D97-AF65-F5344CB8AC3E}">
        <p14:creationId xmlns:p14="http://schemas.microsoft.com/office/powerpoint/2010/main" val="198321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015" y="76200"/>
            <a:ext cx="6173808" cy="762000"/>
          </a:xfrm>
        </p:spPr>
        <p:txBody>
          <a:bodyPr>
            <a:noAutofit/>
          </a:bodyPr>
          <a:lstStyle/>
          <a:p>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r>
              <a:rPr lang="el-GR" sz="3600" dirty="0">
                <a:solidFill>
                  <a:srgbClr val="002060"/>
                </a:solidFill>
                <a:latin typeface="Arial" panose="020B0604020202020204" pitchFamily="34" charset="0"/>
                <a:cs typeface="Arial" panose="020B0604020202020204" pitchFamily="34" charset="0"/>
              </a:rPr>
              <a:t> </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Κάν’</a:t>
            </a:r>
            <a:r>
              <a:rPr lang="en-US"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το Ηλεκτρονικά</a:t>
            </a:r>
            <a:endPar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angle 3"/>
          <p:cNvSpPr/>
          <p:nvPr/>
        </p:nvSpPr>
        <p:spPr>
          <a:xfrm>
            <a:off x="797926" y="1524000"/>
            <a:ext cx="7924043" cy="3505200"/>
          </a:xfrm>
          <a:prstGeom prst="rect">
            <a:avLst/>
          </a:prstGeom>
        </p:spPr>
        <p:txBody>
          <a:bodyPr wrap="square">
            <a:noAutofit/>
          </a:bodyPr>
          <a:lstStyle/>
          <a:p>
            <a:r>
              <a:rPr lang="el-GR" sz="3200" dirty="0" smtClean="0">
                <a:solidFill>
                  <a:prstClr val="black"/>
                </a:solidFill>
                <a:latin typeface="Calibri" panose="020F0502020204030204" pitchFamily="34" charset="0"/>
                <a:cs typeface="Arial" panose="020B0604020202020204" pitchFamily="34" charset="0"/>
              </a:rPr>
              <a:t>Κάθε </a:t>
            </a:r>
            <a:r>
              <a:rPr lang="el-GR" sz="3200" dirty="0">
                <a:solidFill>
                  <a:prstClr val="black"/>
                </a:solidFill>
                <a:latin typeface="Calibri" panose="020F0502020204030204" pitchFamily="34" charset="0"/>
                <a:cs typeface="Arial" panose="020B0604020202020204" pitchFamily="34" charset="0"/>
              </a:rPr>
              <a:t>ιδιώτης, επιχειρηματίας, δημόσιος υπάλληλος, συνταξιούχος, </a:t>
            </a:r>
            <a:r>
              <a:rPr lang="el-GR" sz="3200" dirty="0" smtClean="0">
                <a:solidFill>
                  <a:prstClr val="black"/>
                </a:solidFill>
                <a:latin typeface="Calibri" panose="020F0502020204030204" pitchFamily="34" charset="0"/>
                <a:cs typeface="Arial" panose="020B0604020202020204" pitchFamily="34" charset="0"/>
              </a:rPr>
              <a:t>φοιτητής </a:t>
            </a:r>
            <a:r>
              <a:rPr lang="el-GR" sz="3200" dirty="0">
                <a:solidFill>
                  <a:prstClr val="black"/>
                </a:solidFill>
                <a:latin typeface="Calibri" panose="020F0502020204030204" pitchFamily="34" charset="0"/>
                <a:cs typeface="Arial" panose="020B0604020202020204" pitchFamily="34" charset="0"/>
              </a:rPr>
              <a:t>και κάθε πολίτης της Δημοκρατίας ή επισκέπτης μπορεί να διεκπεραιώνει τις συναλλαγές του με τις </a:t>
            </a:r>
            <a:r>
              <a:rPr lang="el-GR" sz="3200" dirty="0" smtClean="0">
                <a:solidFill>
                  <a:prstClr val="black"/>
                </a:solidFill>
                <a:latin typeface="Calibri" panose="020F0502020204030204" pitchFamily="34" charset="0"/>
                <a:cs typeface="Arial" panose="020B0604020202020204" pitchFamily="34" charset="0"/>
              </a:rPr>
              <a:t>Δημόσιες </a:t>
            </a:r>
            <a:r>
              <a:rPr lang="el-GR" sz="3200" dirty="0">
                <a:solidFill>
                  <a:prstClr val="black"/>
                </a:solidFill>
                <a:latin typeface="Calibri" panose="020F0502020204030204" pitchFamily="34" charset="0"/>
                <a:cs typeface="Arial" panose="020B0604020202020204" pitchFamily="34" charset="0"/>
              </a:rPr>
              <a:t>Υ</a:t>
            </a:r>
            <a:r>
              <a:rPr lang="el-GR" sz="3200" dirty="0" smtClean="0">
                <a:solidFill>
                  <a:prstClr val="black"/>
                </a:solidFill>
                <a:latin typeface="Calibri" panose="020F0502020204030204" pitchFamily="34" charset="0"/>
                <a:cs typeface="Arial" panose="020B0604020202020204" pitchFamily="34" charset="0"/>
              </a:rPr>
              <a:t>πηρεσίες </a:t>
            </a:r>
            <a:r>
              <a:rPr lang="el-GR" sz="3200" dirty="0">
                <a:solidFill>
                  <a:prstClr val="black"/>
                </a:solidFill>
                <a:latin typeface="Calibri" panose="020F0502020204030204" pitchFamily="34" charset="0"/>
                <a:cs typeface="Arial" panose="020B0604020202020204" pitchFamily="34" charset="0"/>
              </a:rPr>
              <a:t>από όπου κι αν βρίσκεται, σε οποιαδήποτε χρονική στιγμή από τον υπολογιστή του. Γρήγορα, απλά, με ασφάλεια! </a:t>
            </a:r>
            <a:endParaRPr lang="en-US" sz="3200" dirty="0">
              <a:solidFill>
                <a:prstClr val="black"/>
              </a:solidFill>
              <a:latin typeface="Calibri" panose="020F0502020204030204" pitchFamily="34" charset="0"/>
              <a:cs typeface="Arial" panose="020B0604020202020204" pitchFamily="34" charset="0"/>
            </a:endParaRPr>
          </a:p>
        </p:txBody>
      </p:sp>
      <p:sp>
        <p:nvSpPr>
          <p:cNvPr id="3" name="Rectangle 2"/>
          <p:cNvSpPr/>
          <p:nvPr/>
        </p:nvSpPr>
        <p:spPr>
          <a:xfrm>
            <a:off x="797926" y="5530339"/>
            <a:ext cx="7713028" cy="584775"/>
          </a:xfrm>
          <a:prstGeom prst="rect">
            <a:avLst/>
          </a:prstGeom>
        </p:spPr>
        <p:txBody>
          <a:bodyPr wrap="square">
            <a:spAutoFit/>
          </a:bodyPr>
          <a:lstStyle/>
          <a:p>
            <a:pPr algn="ctr"/>
            <a:r>
              <a:rPr lang="en-US" sz="3200" b="1" u="sng" dirty="0">
                <a:solidFill>
                  <a:prstClr val="white"/>
                </a:solidFill>
                <a:hlinkClick r:id="rId2"/>
              </a:rPr>
              <a:t>http</a:t>
            </a:r>
            <a:r>
              <a:rPr lang="el-GR" sz="3200" b="1" u="sng" dirty="0">
                <a:solidFill>
                  <a:prstClr val="white"/>
                </a:solidFill>
                <a:hlinkClick r:id="rId2"/>
              </a:rPr>
              <a:t>://</a:t>
            </a:r>
            <a:r>
              <a:rPr lang="en-US" sz="3200" b="1" u="sng" dirty="0">
                <a:solidFill>
                  <a:prstClr val="white"/>
                </a:solidFill>
                <a:hlinkClick r:id="rId2"/>
              </a:rPr>
              <a:t>www</a:t>
            </a:r>
            <a:r>
              <a:rPr lang="el-GR" sz="3200" b="1" u="sng" dirty="0">
                <a:solidFill>
                  <a:prstClr val="white"/>
                </a:solidFill>
                <a:hlinkClick r:id="rId2"/>
              </a:rPr>
              <a:t>.</a:t>
            </a:r>
            <a:r>
              <a:rPr lang="en-US" sz="3200" b="1" u="sng" dirty="0" err="1">
                <a:solidFill>
                  <a:prstClr val="white"/>
                </a:solidFill>
                <a:hlinkClick r:id="rId2"/>
              </a:rPr>
              <a:t>kepa</a:t>
            </a:r>
            <a:r>
              <a:rPr lang="el-GR" sz="3200" b="1" u="sng" dirty="0">
                <a:solidFill>
                  <a:prstClr val="white"/>
                </a:solidFill>
                <a:hlinkClick r:id="rId2"/>
              </a:rPr>
              <a:t>.</a:t>
            </a:r>
            <a:r>
              <a:rPr lang="en-US" sz="3200" b="1" u="sng" dirty="0" err="1">
                <a:solidFill>
                  <a:prstClr val="white"/>
                </a:solidFill>
                <a:hlinkClick r:id="rId2"/>
              </a:rPr>
              <a:t>gov</a:t>
            </a:r>
            <a:r>
              <a:rPr lang="el-GR" sz="3200" b="1" u="sng" dirty="0">
                <a:solidFill>
                  <a:prstClr val="white"/>
                </a:solidFill>
                <a:hlinkClick r:id="rId2"/>
              </a:rPr>
              <a:t>.</a:t>
            </a:r>
            <a:r>
              <a:rPr lang="en-US" sz="3200" b="1" u="sng" dirty="0">
                <a:solidFill>
                  <a:prstClr val="white"/>
                </a:solidFill>
                <a:hlinkClick r:id="rId2"/>
              </a:rPr>
              <a:t>cy</a:t>
            </a:r>
            <a:r>
              <a:rPr lang="el-GR" sz="3200" b="1" u="sng" dirty="0">
                <a:solidFill>
                  <a:prstClr val="white"/>
                </a:solidFill>
                <a:hlinkClick r:id="rId2"/>
              </a:rPr>
              <a:t>/</a:t>
            </a:r>
            <a:r>
              <a:rPr lang="en-US" sz="3200" b="1" u="sng" dirty="0">
                <a:solidFill>
                  <a:prstClr val="white"/>
                </a:solidFill>
                <a:hlinkClick r:id="rId2"/>
              </a:rPr>
              <a:t>egov</a:t>
            </a:r>
            <a:endParaRPr lang="en-US" sz="3200" b="1" dirty="0">
              <a:solidFill>
                <a:prstClr val="white"/>
              </a:solidFill>
            </a:endParaRPr>
          </a:p>
        </p:txBody>
      </p:sp>
    </p:spTree>
    <p:extLst>
      <p:ext uri="{BB962C8B-B14F-4D97-AF65-F5344CB8AC3E}">
        <p14:creationId xmlns:p14="http://schemas.microsoft.com/office/powerpoint/2010/main" val="126238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1694" y="978977"/>
            <a:ext cx="8821293" cy="5877424"/>
          </a:xfrm>
          <a:prstGeom prst="rect">
            <a:avLst/>
          </a:prstGeom>
        </p:spPr>
      </p:pic>
      <p:sp>
        <p:nvSpPr>
          <p:cNvPr id="5" name="Title 1"/>
          <p:cNvSpPr txBox="1">
            <a:spLocks/>
          </p:cNvSpPr>
          <p:nvPr/>
        </p:nvSpPr>
        <p:spPr>
          <a:xfrm>
            <a:off x="211015" y="228600"/>
            <a:ext cx="6173808" cy="762000"/>
          </a:xfrm>
          <a:prstGeom prst="rect">
            <a:avLst/>
          </a:prstGeom>
        </p:spPr>
        <p:txBody>
          <a:bodyPr>
            <a:noAutofit/>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Κάν’</a:t>
            </a:r>
            <a:r>
              <a:rPr lang="en-US"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το Ηλεκτρονικά</a:t>
            </a:r>
            <a:endPar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735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1014" y="76205"/>
            <a:ext cx="8753473" cy="613573"/>
          </a:xfrm>
        </p:spPr>
        <p:txBody>
          <a:bodyPr>
            <a:noAutofit/>
          </a:bodyPr>
          <a:lstStyle/>
          <a:p>
            <a:r>
              <a:rPr lang="en-US" sz="3200" dirty="0">
                <a:solidFill>
                  <a:srgbClr val="002060"/>
                </a:solidFill>
                <a:latin typeface="Arial" panose="020B0604020202020204" pitchFamily="34" charset="0"/>
                <a:cs typeface="Arial" panose="020B0604020202020204" pitchFamily="34" charset="0"/>
              </a:rPr>
              <a:t/>
            </a:r>
            <a:br>
              <a:rPr lang="en-US" sz="3200" dirty="0">
                <a:solidFill>
                  <a:srgbClr val="002060"/>
                </a:solidFill>
                <a:latin typeface="Arial" panose="020B0604020202020204" pitchFamily="34" charset="0"/>
                <a:cs typeface="Arial" panose="020B0604020202020204" pitchFamily="34" charset="0"/>
              </a:rPr>
            </a:br>
            <a:r>
              <a:rPr lang="el-GR"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Διαδικτυακή Υπηρεσία «Ενημέρωσέ με»</a:t>
            </a:r>
            <a:endParaRPr lang="en-US" sz="3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ubtitle 3"/>
          <p:cNvSpPr>
            <a:spLocks noGrp="1"/>
          </p:cNvSpPr>
          <p:nvPr>
            <p:ph type="subTitle" idx="1"/>
          </p:nvPr>
        </p:nvSpPr>
        <p:spPr>
          <a:xfrm>
            <a:off x="211016" y="1371600"/>
            <a:ext cx="8721969" cy="2895600"/>
          </a:xfrm>
        </p:spPr>
        <p:txBody>
          <a:bodyPr>
            <a:noAutofit/>
          </a:bodyPr>
          <a:lstStyle/>
          <a:p>
            <a:r>
              <a:rPr lang="el-GR" sz="3200" b="1" cap="none" dirty="0" smtClean="0">
                <a:solidFill>
                  <a:schemeClr val="bg1"/>
                </a:solidFill>
                <a:latin typeface="Arial" panose="020B0604020202020204" pitchFamily="34" charset="0"/>
                <a:cs typeface="Arial" panose="020B0604020202020204" pitchFamily="34" charset="0"/>
              </a:rPr>
              <a:t>ΤΟ ΚΕΝΤΡΟ ΠΑΡΑΓΩΓΙΚΟΤΗΤΑΣ ΔΙΝΕΙ ΤΗ ΔΥΝΑΤΟΤΗΤΑ ΣΕ ΚΑΘΕ ΠΟΛΙΤΗ ΝΑ ΕΝΗΜΕΡΩΝΕΤΑΙ ΠΑΝΩ ΣΕ ΘΕΜΑΤΑ ΤΟΥ ΔΙΚΟΥ ΤΟΥ ΕΝΔΙΑΦΕΡΟΝΤΟΣ. </a:t>
            </a:r>
          </a:p>
          <a:p>
            <a:pPr algn="just"/>
            <a:endParaRPr lang="el-GR" sz="3200" b="1" cap="none" dirty="0">
              <a:solidFill>
                <a:schemeClr val="bg1"/>
              </a:solidFill>
              <a:latin typeface="Arial" panose="020B0604020202020204" pitchFamily="34" charset="0"/>
              <a:cs typeface="Arial" panose="020B0604020202020204" pitchFamily="34" charset="0"/>
            </a:endParaRPr>
          </a:p>
          <a:p>
            <a:r>
              <a:rPr lang="el-GR" sz="3200" b="1" cap="none" dirty="0" smtClean="0">
                <a:solidFill>
                  <a:schemeClr val="bg1"/>
                </a:solidFill>
                <a:latin typeface="Arial" panose="020B0604020202020204" pitchFamily="34" charset="0"/>
                <a:cs typeface="Arial" panose="020B0604020202020204" pitchFamily="34" charset="0"/>
              </a:rPr>
              <a:t>ΑΠΑΙΤΕΙΤΑΙ ΕΓΓΡΑΦΗ ΣΤΟ ΣΥΣΤΗΜΑ ΜΕΣΩ ΤΗΣ ΙΣΤΟΣΕΛΙΔΑΣ: </a:t>
            </a:r>
            <a:endParaRPr lang="en-US" sz="3200" b="1" cap="none" dirty="0" smtClean="0">
              <a:solidFill>
                <a:schemeClr val="bg1"/>
              </a:solidFill>
              <a:latin typeface="Arial" panose="020B0604020202020204" pitchFamily="34" charset="0"/>
              <a:cs typeface="Arial" panose="020B0604020202020204" pitchFamily="34" charset="0"/>
            </a:endParaRPr>
          </a:p>
          <a:p>
            <a:pPr algn="just"/>
            <a:endParaRPr lang="en-US" sz="3200" dirty="0">
              <a:solidFill>
                <a:schemeClr val="bg1"/>
              </a:solidFill>
            </a:endParaRPr>
          </a:p>
        </p:txBody>
      </p:sp>
      <p:sp>
        <p:nvSpPr>
          <p:cNvPr id="5" name="Rectangle 4"/>
          <p:cNvSpPr/>
          <p:nvPr/>
        </p:nvSpPr>
        <p:spPr>
          <a:xfrm>
            <a:off x="1619673" y="4800605"/>
            <a:ext cx="5904655" cy="646331"/>
          </a:xfrm>
          <a:prstGeom prst="rect">
            <a:avLst/>
          </a:prstGeom>
        </p:spPr>
        <p:txBody>
          <a:bodyPr wrap="square">
            <a:spAutoFit/>
          </a:bodyPr>
          <a:lstStyle/>
          <a:p>
            <a:r>
              <a:rPr lang="en-US" sz="3600" b="1" u="sng" dirty="0" smtClean="0">
                <a:solidFill>
                  <a:srgbClr val="7EC234"/>
                </a:solidFill>
                <a:hlinkClick r:id="rId2"/>
              </a:rPr>
              <a:t>http</a:t>
            </a:r>
            <a:r>
              <a:rPr lang="el-GR" sz="3600" b="1" u="sng" dirty="0">
                <a:solidFill>
                  <a:srgbClr val="7EC234"/>
                </a:solidFill>
                <a:hlinkClick r:id="rId2"/>
              </a:rPr>
              <a:t>://</a:t>
            </a:r>
            <a:r>
              <a:rPr lang="en-US" sz="3600" b="1" u="sng" dirty="0">
                <a:solidFill>
                  <a:srgbClr val="7EC234"/>
                </a:solidFill>
              </a:rPr>
              <a:t>www</a:t>
            </a:r>
            <a:r>
              <a:rPr lang="el-GR" sz="3600" b="1" u="sng" dirty="0">
                <a:solidFill>
                  <a:srgbClr val="7EC234"/>
                </a:solidFill>
              </a:rPr>
              <a:t>.</a:t>
            </a:r>
            <a:r>
              <a:rPr lang="en-US" sz="3600" b="1" u="sng" dirty="0">
                <a:solidFill>
                  <a:srgbClr val="7EC234"/>
                </a:solidFill>
              </a:rPr>
              <a:t>kepa</a:t>
            </a:r>
            <a:r>
              <a:rPr lang="el-GR" sz="3600" b="1" u="sng" dirty="0">
                <a:solidFill>
                  <a:srgbClr val="7EC234"/>
                </a:solidFill>
              </a:rPr>
              <a:t>.</a:t>
            </a:r>
            <a:r>
              <a:rPr lang="en-US" sz="3600" b="1" u="sng" dirty="0">
                <a:solidFill>
                  <a:srgbClr val="7EC234"/>
                </a:solidFill>
              </a:rPr>
              <a:t>gov</a:t>
            </a:r>
            <a:r>
              <a:rPr lang="el-GR" sz="3600" b="1" u="sng" dirty="0">
                <a:solidFill>
                  <a:srgbClr val="7EC234"/>
                </a:solidFill>
              </a:rPr>
              <a:t>.</a:t>
            </a:r>
            <a:r>
              <a:rPr lang="en-US" sz="3600" b="1" u="sng" dirty="0">
                <a:solidFill>
                  <a:srgbClr val="7EC234"/>
                </a:solidFill>
              </a:rPr>
              <a:t>cy</a:t>
            </a:r>
            <a:r>
              <a:rPr lang="el-GR" sz="3600" b="1" u="sng" dirty="0">
                <a:solidFill>
                  <a:srgbClr val="7EC234"/>
                </a:solidFill>
              </a:rPr>
              <a:t>/</a:t>
            </a:r>
            <a:r>
              <a:rPr lang="en-GB" sz="3600" b="1" u="sng" dirty="0" err="1">
                <a:solidFill>
                  <a:srgbClr val="7EC234"/>
                </a:solidFill>
              </a:rPr>
              <a:t>em</a:t>
            </a:r>
            <a:endParaRPr lang="en-US" sz="3600" b="1" dirty="0">
              <a:solidFill>
                <a:srgbClr val="7EC234"/>
              </a:solidFill>
            </a:endParaRPr>
          </a:p>
        </p:txBody>
      </p:sp>
    </p:spTree>
    <p:extLst>
      <p:ext uri="{BB962C8B-B14F-4D97-AF65-F5344CB8AC3E}">
        <p14:creationId xmlns:p14="http://schemas.microsoft.com/office/powerpoint/2010/main" val="24925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567766236"/>
              </p:ext>
            </p:extLst>
          </p:nvPr>
        </p:nvGraphicFramePr>
        <p:xfrm>
          <a:off x="971600" y="332656"/>
          <a:ext cx="7859713" cy="5618002"/>
        </p:xfrm>
        <a:graphic>
          <a:graphicData uri="http://schemas.openxmlformats.org/drawingml/2006/table">
            <a:tbl>
              <a:tblPr firstRow="1" firstCol="1" bandRow="1"/>
              <a:tblGrid>
                <a:gridCol w="1458763"/>
                <a:gridCol w="1296424"/>
                <a:gridCol w="5104526"/>
              </a:tblGrid>
              <a:tr h="5618002">
                <a:tc>
                  <a:txBody>
                    <a:bodyPr/>
                    <a:lstStyle/>
                    <a:p>
                      <a:pPr algn="ctr">
                        <a:lnSpc>
                          <a:spcPct val="115000"/>
                        </a:lnSpc>
                        <a:spcAft>
                          <a:spcPts val="0"/>
                        </a:spcAft>
                      </a:pPr>
                      <a:r>
                        <a:rPr lang="el-GR" sz="2400">
                          <a:solidFill>
                            <a:srgbClr val="002060"/>
                          </a:solidFill>
                          <a:effectLst/>
                          <a:latin typeface="Calibri"/>
                          <a:ea typeface="Calibri"/>
                          <a:cs typeface="Times New Roman"/>
                        </a:rPr>
                        <a:t>Κουμπί τροχού</a:t>
                      </a:r>
                      <a:endParaRPr lang="en-US" sz="2400">
                        <a:effectLst/>
                        <a:latin typeface="Calibri"/>
                        <a:ea typeface="Calibri"/>
                        <a:cs typeface="Times New Roman"/>
                      </a:endParaRPr>
                    </a:p>
                    <a:p>
                      <a:pPr algn="ctr">
                        <a:lnSpc>
                          <a:spcPct val="115000"/>
                        </a:lnSpc>
                        <a:spcAft>
                          <a:spcPts val="0"/>
                        </a:spcAft>
                      </a:pPr>
                      <a:r>
                        <a:rPr lang="el-GR" sz="2400">
                          <a:solidFill>
                            <a:srgbClr val="002060"/>
                          </a:solidFill>
                          <a:effectLst/>
                          <a:latin typeface="Calibri"/>
                          <a:ea typeface="Calibri"/>
                          <a:cs typeface="Times New Roman"/>
                        </a:rPr>
                        <a:t> </a:t>
                      </a:r>
                      <a:endParaRPr lang="en-US" sz="2400">
                        <a:effectLst/>
                        <a:latin typeface="Calibri"/>
                        <a:ea typeface="Calibri"/>
                        <a:cs typeface="Times New Roman"/>
                      </a:endParaRPr>
                    </a:p>
                  </a:txBody>
                  <a:tcPr marL="61734" marR="61734"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1000"/>
                        </a:spcAft>
                      </a:pPr>
                      <a:r>
                        <a:rPr lang="el-GR" sz="2400" dirty="0">
                          <a:solidFill>
                            <a:srgbClr val="002060"/>
                          </a:solidFill>
                          <a:effectLst/>
                          <a:latin typeface="Calibri"/>
                          <a:ea typeface="Calibri"/>
                          <a:cs typeface="Times New Roman"/>
                        </a:rPr>
                        <a:t> </a:t>
                      </a:r>
                      <a:endParaRPr lang="en-US" sz="2400" dirty="0">
                        <a:effectLst/>
                        <a:latin typeface="Calibri"/>
                        <a:ea typeface="Calibri"/>
                        <a:cs typeface="Times New Roman"/>
                      </a:endParaRPr>
                    </a:p>
                    <a:p>
                      <a:pPr algn="ctr">
                        <a:lnSpc>
                          <a:spcPct val="115000"/>
                        </a:lnSpc>
                        <a:spcAft>
                          <a:spcPts val="1000"/>
                        </a:spcAft>
                      </a:pPr>
                      <a:r>
                        <a:rPr lang="el-GR" sz="2400" dirty="0">
                          <a:solidFill>
                            <a:srgbClr val="002060"/>
                          </a:solidFill>
                          <a:effectLst/>
                          <a:latin typeface="Calibri"/>
                          <a:ea typeface="Calibri"/>
                          <a:cs typeface="Times New Roman"/>
                        </a:rPr>
                        <a:t> </a:t>
                      </a:r>
                      <a:endParaRPr lang="en-US" sz="2400" dirty="0">
                        <a:effectLst/>
                        <a:latin typeface="Calibri"/>
                        <a:ea typeface="Calibri"/>
                        <a:cs typeface="Times New Roman"/>
                      </a:endParaRPr>
                    </a:p>
                    <a:p>
                      <a:pPr algn="ctr">
                        <a:lnSpc>
                          <a:spcPct val="115000"/>
                        </a:lnSpc>
                        <a:spcAft>
                          <a:spcPts val="1000"/>
                        </a:spcAft>
                      </a:pPr>
                      <a:endParaRPr lang="el-GR" sz="2400" dirty="0" smtClean="0">
                        <a:solidFill>
                          <a:srgbClr val="002060"/>
                        </a:solidFill>
                        <a:effectLst/>
                        <a:latin typeface="Calibri"/>
                        <a:ea typeface="Calibri"/>
                        <a:cs typeface="Times New Roman"/>
                      </a:endParaRPr>
                    </a:p>
                    <a:p>
                      <a:pPr algn="ctr">
                        <a:lnSpc>
                          <a:spcPct val="115000"/>
                        </a:lnSpc>
                        <a:spcAft>
                          <a:spcPts val="1000"/>
                        </a:spcAft>
                      </a:pPr>
                      <a:endParaRPr lang="el-GR" sz="2400" dirty="0" smtClean="0">
                        <a:solidFill>
                          <a:srgbClr val="002060"/>
                        </a:solidFill>
                        <a:effectLst/>
                        <a:latin typeface="Calibri"/>
                        <a:ea typeface="Calibri"/>
                        <a:cs typeface="Times New Roman"/>
                      </a:endParaRPr>
                    </a:p>
                    <a:p>
                      <a:pPr algn="ctr">
                        <a:lnSpc>
                          <a:spcPct val="115000"/>
                        </a:lnSpc>
                        <a:spcAft>
                          <a:spcPts val="1000"/>
                        </a:spcAft>
                      </a:pPr>
                      <a:r>
                        <a:rPr lang="el-GR" sz="2400" dirty="0" smtClean="0">
                          <a:solidFill>
                            <a:srgbClr val="002060"/>
                          </a:solidFill>
                          <a:effectLst/>
                          <a:latin typeface="Calibri"/>
                          <a:ea typeface="Calibri"/>
                          <a:cs typeface="Times New Roman"/>
                        </a:rPr>
                        <a:t>Μεσαίο </a:t>
                      </a:r>
                      <a:r>
                        <a:rPr lang="el-GR" sz="2400" dirty="0">
                          <a:solidFill>
                            <a:srgbClr val="002060"/>
                          </a:solidFill>
                          <a:effectLst/>
                          <a:latin typeface="Calibri"/>
                          <a:ea typeface="Calibri"/>
                          <a:cs typeface="Times New Roman"/>
                        </a:rPr>
                        <a:t>κλικ</a:t>
                      </a:r>
                      <a:endParaRPr lang="en-US" sz="2400" dirty="0">
                        <a:effectLst/>
                        <a:latin typeface="Calibri"/>
                        <a:ea typeface="Calibri"/>
                        <a:cs typeface="Times New Roman"/>
                      </a:endParaRPr>
                    </a:p>
                  </a:txBody>
                  <a:tcPr marL="61734" marR="61734"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endParaRPr lang="el-GR" sz="2400" dirty="0" smtClean="0">
                        <a:solidFill>
                          <a:srgbClr val="002060"/>
                        </a:solidFill>
                        <a:effectLst/>
                        <a:latin typeface="Calibri"/>
                        <a:ea typeface="Calibri"/>
                        <a:cs typeface="Times New Roman"/>
                      </a:endParaRPr>
                    </a:p>
                    <a:p>
                      <a:pPr>
                        <a:lnSpc>
                          <a:spcPct val="115000"/>
                        </a:lnSpc>
                        <a:spcAft>
                          <a:spcPts val="1000"/>
                        </a:spcAft>
                      </a:pPr>
                      <a:r>
                        <a:rPr lang="el-GR" sz="2400" dirty="0" smtClean="0">
                          <a:solidFill>
                            <a:srgbClr val="002060"/>
                          </a:solidFill>
                          <a:effectLst/>
                          <a:latin typeface="Calibri"/>
                          <a:ea typeface="Calibri"/>
                          <a:cs typeface="Times New Roman"/>
                        </a:rPr>
                        <a:t>Μπορείτε </a:t>
                      </a:r>
                      <a:r>
                        <a:rPr lang="el-GR" sz="2400" dirty="0">
                          <a:solidFill>
                            <a:srgbClr val="002060"/>
                          </a:solidFill>
                          <a:effectLst/>
                          <a:latin typeface="Calibri"/>
                          <a:ea typeface="Calibri"/>
                          <a:cs typeface="Times New Roman"/>
                        </a:rPr>
                        <a:t>να πατήσετε τον τροχό χρησιμοποιώντας τον ως κουμπί για να αποκτήσετε πρόσβαση σε περισσότερες λειτουργίες. Σε ορισμένα προγράμματα, μπορείτε να χρησιμοποιήσετε το μεσαίο κλικ για ειδικές λειτουργίες του προγράμματος. Για παράδειγμα, στον Internet Explorer 7, μπορείτε να κάνετε μεσαίο κλικ σε μια σύνδεση για να ανοίξετε τη σύνδεση σε νέα καρτέλα.</a:t>
                      </a:r>
                      <a:endParaRPr lang="en-US" sz="2400" dirty="0">
                        <a:effectLst/>
                        <a:latin typeface="Calibri"/>
                        <a:ea typeface="Calibri"/>
                        <a:cs typeface="Times New Roman"/>
                      </a:endParaRPr>
                    </a:p>
                  </a:txBody>
                  <a:tcPr marL="61734" marR="61734"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11</a:t>
            </a:fld>
            <a:endParaRPr lang="en-US"/>
          </a:p>
        </p:txBody>
      </p:sp>
    </p:spTree>
    <p:extLst>
      <p:ext uri="{BB962C8B-B14F-4D97-AF65-F5344CB8AC3E}">
        <p14:creationId xmlns:p14="http://schemas.microsoft.com/office/powerpoint/2010/main" val="18492809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524000"/>
            <a:ext cx="9144000" cy="2895600"/>
          </a:xfrm>
        </p:spPr>
        <p:txBody>
          <a:bodyPr>
            <a:noAutofit/>
          </a:bodyPr>
          <a:lstStyle/>
          <a:p>
            <a:r>
              <a:rPr lang="el-GR" b="1" dirty="0" smtClean="0">
                <a:latin typeface="Arial" panose="020B0604020202020204" pitchFamily="34" charset="0"/>
                <a:cs typeface="Arial" panose="020B0604020202020204" pitchFamily="34" charset="0"/>
              </a:rPr>
              <a:t>Επιλέγετε «Εγγραφή» και</a:t>
            </a:r>
            <a:br>
              <a:rPr lang="el-GR" b="1" dirty="0" smtClean="0">
                <a:latin typeface="Arial" panose="020B0604020202020204" pitchFamily="34" charset="0"/>
                <a:cs typeface="Arial" panose="020B0604020202020204" pitchFamily="34" charset="0"/>
              </a:rPr>
            </a:br>
            <a:r>
              <a:rPr lang="el-GR" b="1" dirty="0" smtClean="0">
                <a:latin typeface="Arial" panose="020B0604020202020204" pitchFamily="34" charset="0"/>
                <a:cs typeface="Arial" panose="020B0604020202020204" pitchFamily="34" charset="0"/>
              </a:rPr>
              <a:t>καταχωρείτε τα προσωπικά σας στοιχεία δίνοντας όνομα Χρήστη και Κωδικό Πρόσβασης.</a:t>
            </a:r>
            <a:br>
              <a:rPr lang="el-GR" b="1" dirty="0" smtClean="0">
                <a:latin typeface="Arial" panose="020B0604020202020204" pitchFamily="34" charset="0"/>
                <a:cs typeface="Arial" panose="020B0604020202020204" pitchFamily="34" charset="0"/>
              </a:rPr>
            </a:br>
            <a:r>
              <a:rPr lang="el-GR" b="1" dirty="0" smtClean="0">
                <a:latin typeface="Arial" panose="020B0604020202020204" pitchFamily="34" charset="0"/>
                <a:cs typeface="Arial" panose="020B0604020202020204" pitchFamily="34" charset="0"/>
              </a:rPr>
              <a:t> </a:t>
            </a:r>
            <a:br>
              <a:rPr lang="el-GR" b="1" dirty="0" smtClean="0">
                <a:latin typeface="Arial" panose="020B0604020202020204" pitchFamily="34" charset="0"/>
                <a:cs typeface="Arial" panose="020B0604020202020204" pitchFamily="34" charset="0"/>
              </a:rPr>
            </a:br>
            <a:r>
              <a:rPr lang="el-GR" b="1" dirty="0" smtClean="0">
                <a:latin typeface="Arial" panose="020B0604020202020204" pitchFamily="34" charset="0"/>
                <a:cs typeface="Arial" panose="020B0604020202020204" pitchFamily="34" charset="0"/>
              </a:rPr>
              <a:t>Θα σας σταλεί μήνυμα ενεργοποίησης λογαριασμού στο </a:t>
            </a:r>
            <a:r>
              <a:rPr lang="en-GB" b="1" dirty="0" smtClean="0">
                <a:latin typeface="Arial" panose="020B0604020202020204" pitchFamily="34" charset="0"/>
                <a:cs typeface="Arial" panose="020B0604020202020204" pitchFamily="34" charset="0"/>
              </a:rPr>
              <a:t>e</a:t>
            </a:r>
            <a:r>
              <a:rPr lang="el-GR" b="1" dirty="0" smtClean="0">
                <a:latin typeface="Arial" panose="020B0604020202020204" pitchFamily="34" charset="0"/>
                <a:cs typeface="Arial" panose="020B0604020202020204" pitchFamily="34" charset="0"/>
              </a:rPr>
              <a:t>-</a:t>
            </a:r>
            <a:r>
              <a:rPr lang="en-GB" b="1" dirty="0" smtClean="0">
                <a:latin typeface="Arial" panose="020B0604020202020204" pitchFamily="34" charset="0"/>
                <a:cs typeface="Arial" panose="020B0604020202020204" pitchFamily="34" charset="0"/>
              </a:rPr>
              <a:t>mail </a:t>
            </a:r>
            <a:r>
              <a:rPr lang="el-GR" b="1" dirty="0" smtClean="0">
                <a:latin typeface="Arial" panose="020B0604020202020204" pitchFamily="34" charset="0"/>
                <a:cs typeface="Arial" panose="020B0604020202020204" pitchFamily="34" charset="0"/>
              </a:rPr>
              <a:t>σας. </a:t>
            </a:r>
            <a:endParaRPr lang="en-US" b="1" dirty="0">
              <a:latin typeface="Arial" panose="020B0604020202020204" pitchFamily="34" charset="0"/>
              <a:cs typeface="Arial" panose="020B0604020202020204" pitchFamily="34" charset="0"/>
            </a:endParaRPr>
          </a:p>
        </p:txBody>
      </p:sp>
      <p:sp>
        <p:nvSpPr>
          <p:cNvPr id="3" name="TextBox 2"/>
          <p:cNvSpPr txBox="1"/>
          <p:nvPr/>
        </p:nvSpPr>
        <p:spPr>
          <a:xfrm>
            <a:off x="281356" y="76200"/>
            <a:ext cx="5487829" cy="707886"/>
          </a:xfrm>
          <a:prstGeom prst="rect">
            <a:avLst/>
          </a:prstGeom>
          <a:noFill/>
        </p:spPr>
        <p:txBody>
          <a:bodyPr wrap="square" rtlCol="0">
            <a:spAutoFit/>
          </a:bodyPr>
          <a:lstStyle/>
          <a:p>
            <a:r>
              <a:rPr lang="el-GR" sz="40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ΕΓΓΡΑΦΗ</a:t>
            </a:r>
            <a:endPar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050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4840" y="1219200"/>
            <a:ext cx="8229600" cy="1219200"/>
          </a:xfrm>
        </p:spPr>
        <p:txBody>
          <a:bodyPr>
            <a:noAutofit/>
          </a:bodyPr>
          <a:lstStyle/>
          <a:p>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r>
              <a:rPr lang="el-GR" sz="2800" b="1" dirty="0" smtClean="0">
                <a:latin typeface="Arial" panose="020B0604020202020204" pitchFamily="34" charset="0"/>
                <a:cs typeface="Arial" panose="020B0604020202020204" pitchFamily="34" charset="0"/>
              </a:rPr>
              <a:t/>
            </a:r>
            <a:br>
              <a:rPr lang="el-GR" sz="2800" b="1" dirty="0" smtClean="0">
                <a:latin typeface="Arial" panose="020B0604020202020204" pitchFamily="34" charset="0"/>
                <a:cs typeface="Arial" panose="020B0604020202020204" pitchFamily="34" charset="0"/>
              </a:rPr>
            </a:b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r>
              <a:rPr lang="el-GR" sz="2400" b="1" dirty="0">
                <a:latin typeface="Arial" panose="020B0604020202020204" pitchFamily="34" charset="0"/>
                <a:cs typeface="Arial" panose="020B0604020202020204" pitchFamily="34" charset="0"/>
              </a:rPr>
              <a:t>Όταν ενεργοποιήσετε τον λογαριασμό σας μέσω </a:t>
            </a:r>
            <a:r>
              <a:rPr lang="el-GR" sz="2400" b="1" dirty="0" smtClean="0">
                <a:latin typeface="Arial" panose="020B0604020202020204" pitchFamily="34" charset="0"/>
                <a:cs typeface="Arial" panose="020B0604020202020204" pitchFamily="34" charset="0"/>
              </a:rPr>
              <a:t>του </a:t>
            </a:r>
            <a:r>
              <a:rPr lang="en-GB" sz="2400" b="1" dirty="0" smtClean="0">
                <a:latin typeface="Arial" panose="020B0604020202020204" pitchFamily="34" charset="0"/>
                <a:cs typeface="Arial" panose="020B0604020202020204" pitchFamily="34" charset="0"/>
              </a:rPr>
              <a:t>email </a:t>
            </a:r>
            <a:r>
              <a:rPr lang="el-GR" sz="2400" b="1" dirty="0">
                <a:latin typeface="Arial" panose="020B0604020202020204" pitchFamily="34" charset="0"/>
                <a:cs typeface="Arial" panose="020B0604020202020204" pitchFamily="34" charset="0"/>
              </a:rPr>
              <a:t>που θα σας αποσταλεί, θα μπορέσετε να επιλέξετε τους τομείς ενδιαφέροντος σας.</a:t>
            </a:r>
            <a:r>
              <a:rPr lang="el-GR" sz="2800" b="1" dirty="0">
                <a:latin typeface="Arial" panose="020B0604020202020204" pitchFamily="34" charset="0"/>
                <a:cs typeface="Arial" panose="020B0604020202020204" pitchFamily="34" charset="0"/>
              </a:rPr>
              <a:t/>
            </a:r>
            <a:br>
              <a:rPr lang="el-GR"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t="4391"/>
          <a:stretch/>
        </p:blipFill>
        <p:spPr>
          <a:xfrm>
            <a:off x="422033" y="2133600"/>
            <a:ext cx="8370277" cy="4650374"/>
          </a:xfrm>
          <a:prstGeom prst="rect">
            <a:avLst/>
          </a:prstGeom>
        </p:spPr>
      </p:pic>
      <p:sp>
        <p:nvSpPr>
          <p:cNvPr id="5" name="Title 2"/>
          <p:cNvSpPr txBox="1">
            <a:spLocks/>
          </p:cNvSpPr>
          <p:nvPr/>
        </p:nvSpPr>
        <p:spPr>
          <a:xfrm>
            <a:off x="281354" y="304805"/>
            <a:ext cx="8683133" cy="613573"/>
          </a:xfrm>
          <a:prstGeom prst="rect">
            <a:avLst/>
          </a:prstGeom>
        </p:spPr>
        <p:txBody>
          <a:bodyPr>
            <a:noAutofit/>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Διαδικτυακή Υπηρεσία «Ενημέρωσέ με»</a:t>
            </a:r>
            <a:endPar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236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5486400"/>
            <a:ext cx="8229600" cy="1143000"/>
          </a:xfrm>
        </p:spPr>
        <p:txBody>
          <a:bodyPr>
            <a:normAutofit fontScale="90000"/>
          </a:bodyPr>
          <a:lstStyle/>
          <a:p>
            <a:r>
              <a:rPr lang="el-GR" sz="2800" dirty="0"/>
              <a:t>Ο κάθε χρήστης λαμβάνει στο ηλεκτρονικό </a:t>
            </a:r>
            <a:r>
              <a:rPr lang="el-GR" sz="2800" dirty="0" smtClean="0"/>
              <a:t>ταχυδρομείο του </a:t>
            </a:r>
            <a:r>
              <a:rPr lang="el-GR" sz="2800" dirty="0"/>
              <a:t>ειδοποίηση όταν υπάρχει νεότερη ενημέρωση πάνω </a:t>
            </a:r>
            <a:r>
              <a:rPr lang="el-GR" sz="2800" dirty="0" smtClean="0"/>
              <a:t>στα θέματα, για τα οποία </a:t>
            </a:r>
            <a:r>
              <a:rPr lang="el-GR" sz="2800" dirty="0"/>
              <a:t>έχει επιδείξει ενδιαφέρον.</a:t>
            </a:r>
            <a:endParaRPr lang="en-US" sz="2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6433" y="990605"/>
            <a:ext cx="6260123" cy="419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2"/>
          <p:cNvSpPr txBox="1">
            <a:spLocks/>
          </p:cNvSpPr>
          <p:nvPr/>
        </p:nvSpPr>
        <p:spPr>
          <a:xfrm>
            <a:off x="211014" y="148427"/>
            <a:ext cx="8753473" cy="61357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spc="100" baseline="0">
                <a:solidFill>
                  <a:schemeClr val="bg1">
                    <a:lumMod val="85000"/>
                    <a:lumOff val="15000"/>
                  </a:schemeClr>
                </a:solidFill>
                <a:effectLst>
                  <a:outerShdw blurRad="38100" dist="38100" dir="2700000" algn="tl">
                    <a:srgbClr val="000000">
                      <a:alpha val="43137"/>
                    </a:srgbClr>
                  </a:outerShdw>
                </a:effectLst>
                <a:latin typeface="Calibri" panose="020F0502020204030204" pitchFamily="34" charset="0"/>
                <a:ea typeface="+mj-ea"/>
                <a:cs typeface="+mj-cs"/>
              </a:defRPr>
            </a:lvl1pPr>
          </a:lstStyle>
          <a:p>
            <a:r>
              <a:rPr lang="en-US" dirty="0" smtClean="0">
                <a:solidFill>
                  <a:srgbClr val="002060"/>
                </a:solidFill>
                <a:latin typeface="Arial" panose="020B0604020202020204" pitchFamily="34" charset="0"/>
                <a:cs typeface="Arial" panose="020B0604020202020204" pitchFamily="34" charset="0"/>
              </a:rPr>
              <a:t/>
            </a:r>
            <a:br>
              <a:rPr lang="en-US" dirty="0" smtClean="0">
                <a:solidFill>
                  <a:srgbClr val="002060"/>
                </a:solidFill>
                <a:latin typeface="Arial" panose="020B0604020202020204" pitchFamily="34" charset="0"/>
                <a:cs typeface="Arial" panose="020B0604020202020204" pitchFamily="34" charset="0"/>
              </a:rPr>
            </a:br>
            <a:r>
              <a:rPr lang="el-GR" dirty="0" smtClean="0">
                <a:solidFill>
                  <a:srgbClr val="002060"/>
                </a:solidFill>
                <a:latin typeface="Arial" panose="020B0604020202020204" pitchFamily="34" charset="0"/>
                <a:cs typeface="Arial" panose="020B0604020202020204" pitchFamily="34" charset="0"/>
              </a:rPr>
              <a:t>Διαδικτυακή Υπηρεσία «Ενημέρωσέ με»</a:t>
            </a: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470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11015" y="228605"/>
            <a:ext cx="6859787" cy="1142999"/>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Φορολογικά</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93" y="1143000"/>
            <a:ext cx="6471138" cy="549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430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356" y="457200"/>
            <a:ext cx="4907001" cy="762000"/>
          </a:xfrm>
        </p:spPr>
        <p:txBody>
          <a:bodyPr>
            <a:normAutofit fontScale="90000"/>
          </a:bodyPr>
          <a:lstStyle/>
          <a:p>
            <a:r>
              <a:rPr lang="en-GB" u="sng" dirty="0" smtClean="0"/>
              <a:t/>
            </a:r>
            <a:br>
              <a:rPr lang="en-GB" u="sng" dirty="0" smtClean="0"/>
            </a:br>
            <a:r>
              <a:rPr lang="en-GB" u="sng" dirty="0"/>
              <a:t/>
            </a:r>
            <a:br>
              <a:rPr lang="en-GB" u="sng" dirty="0"/>
            </a:br>
            <a:r>
              <a:rPr lang="en-GB" u="sng" dirty="0" smtClean="0"/>
              <a:t/>
            </a:r>
            <a:br>
              <a:rPr lang="en-GB" u="sng" dirty="0" smtClean="0"/>
            </a:br>
            <a:r>
              <a:rPr lang="en-GB" u="sng" dirty="0"/>
              <a:t/>
            </a:r>
            <a:br>
              <a:rPr lang="en-GB" u="sng" dirty="0"/>
            </a:br>
            <a:r>
              <a:rPr lang="en-GB" u="sng" dirty="0" smtClean="0"/>
              <a:t/>
            </a:r>
            <a:br>
              <a:rPr lang="en-GB" u="sng" dirty="0" smtClean="0"/>
            </a:br>
            <a:r>
              <a:rPr lang="el-GR" sz="4000" dirty="0" smtClean="0">
                <a:solidFill>
                  <a:srgbClr val="002060"/>
                </a:solidFill>
                <a:latin typeface="Arial" panose="020B0604020202020204" pitchFamily="34" charset="0"/>
                <a:cs typeface="Arial" panose="020B0604020202020204" pitchFamily="34" charset="0"/>
              </a:rPr>
              <a:t>Υπηρεσία </a:t>
            </a:r>
            <a:r>
              <a:rPr lang="en-US" sz="4000" dirty="0">
                <a:solidFill>
                  <a:srgbClr val="002060"/>
                </a:solidFill>
                <a:latin typeface="Arial" panose="020B0604020202020204" pitchFamily="34" charset="0"/>
                <a:cs typeface="Arial" panose="020B0604020202020204" pitchFamily="34" charset="0"/>
              </a:rPr>
              <a:t>TAXISnet</a:t>
            </a:r>
            <a:r>
              <a:rPr lang="en-US" dirty="0"/>
              <a:t/>
            </a:r>
            <a:br>
              <a:rPr lang="en-US" dirty="0"/>
            </a:br>
            <a:endParaRPr lang="en-US" dirty="0"/>
          </a:p>
        </p:txBody>
      </p:sp>
      <p:sp>
        <p:nvSpPr>
          <p:cNvPr id="4" name="Content Placeholder 3"/>
          <p:cNvSpPr>
            <a:spLocks noGrp="1"/>
          </p:cNvSpPr>
          <p:nvPr>
            <p:ph idx="1"/>
          </p:nvPr>
        </p:nvSpPr>
        <p:spPr>
          <a:xfrm>
            <a:off x="422031" y="1219200"/>
            <a:ext cx="8299938" cy="5029199"/>
          </a:xfrm>
        </p:spPr>
        <p:txBody>
          <a:bodyPr>
            <a:normAutofit/>
          </a:bodyPr>
          <a:lstStyle/>
          <a:p>
            <a:pPr marL="0" indent="0">
              <a:buNone/>
            </a:pPr>
            <a:r>
              <a:rPr lang="el-GR" sz="2200" dirty="0" smtClean="0">
                <a:latin typeface="Arial" panose="020B0604020202020204" pitchFamily="34" charset="0"/>
                <a:cs typeface="Arial" panose="020B0604020202020204" pitchFamily="34" charset="0"/>
              </a:rPr>
              <a:t>Το </a:t>
            </a:r>
            <a:r>
              <a:rPr lang="en-US" sz="2200" dirty="0">
                <a:latin typeface="Arial" panose="020B0604020202020204" pitchFamily="34" charset="0"/>
                <a:cs typeface="Arial" panose="020B0604020202020204" pitchFamily="34" charset="0"/>
              </a:rPr>
              <a:t>TAXISnet</a:t>
            </a:r>
            <a:r>
              <a:rPr lang="el-GR" sz="2200" dirty="0">
                <a:latin typeface="Arial" panose="020B0604020202020204" pitchFamily="34" charset="0"/>
                <a:cs typeface="Arial" panose="020B0604020202020204" pitchFamily="34" charset="0"/>
              </a:rPr>
              <a:t> είναι η υπηρεσία ηλεκτρονικής υποβολής δηλώσεων εισοδήματος στο Τμήμα Φορολογίας.</a:t>
            </a:r>
            <a:endParaRPr lang="en-US" sz="2200" dirty="0">
              <a:latin typeface="Arial" panose="020B0604020202020204" pitchFamily="34" charset="0"/>
              <a:cs typeface="Arial" panose="020B0604020202020204" pitchFamily="34" charset="0"/>
            </a:endParaRPr>
          </a:p>
          <a:p>
            <a:pPr marL="0" indent="0">
              <a:buNone/>
            </a:pPr>
            <a:r>
              <a:rPr lang="el-GR" sz="2200" dirty="0">
                <a:latin typeface="Arial" panose="020B0604020202020204" pitchFamily="34" charset="0"/>
                <a:cs typeface="Arial" panose="020B0604020202020204" pitchFamily="34" charset="0"/>
              </a:rPr>
              <a:t>Σήμερα υποβάλλονται ηλεκτρονικά οι ακόλουθες δηλώσεις:</a:t>
            </a:r>
            <a:endParaRPr lang="en-US" sz="22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TAXISnet – </a:t>
            </a:r>
            <a:r>
              <a:rPr lang="el-GR" sz="2200" b="1" dirty="0">
                <a:latin typeface="Arial" panose="020B0604020202020204" pitchFamily="34" charset="0"/>
                <a:cs typeface="Arial" panose="020B0604020202020204" pitchFamily="34" charset="0"/>
              </a:rPr>
              <a:t>Άμεση Φορολογία</a:t>
            </a:r>
            <a:endParaRPr lang="en-US" sz="22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Μισθωτού – Τ.Φ.1. Υποχρεωτική η ηλεκτρονική υποβολή από το Φορολογικό έτος 2017.</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Εταιρείας – Τ.Φ.4</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Αυτοτελώς Εργαζόμενου - Τ.Φ.1 αυτ, ΤΦ.1 ΛΟΓ.</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Δήλωση Εργοδότη Τ.Φ.7</a:t>
            </a:r>
            <a:endParaRPr lang="en-US" sz="2100" dirty="0">
              <a:latin typeface="Arial" panose="020B0604020202020204" pitchFamily="34" charset="0"/>
              <a:cs typeface="Arial" panose="020B0604020202020204" pitchFamily="34" charset="0"/>
            </a:endParaRPr>
          </a:p>
          <a:p>
            <a:pPr lvl="1">
              <a:buFont typeface="Wingdings" pitchFamily="2" charset="2"/>
              <a:buChar char="ü"/>
            </a:pPr>
            <a:r>
              <a:rPr lang="el-GR" sz="2100" dirty="0">
                <a:latin typeface="Arial" panose="020B0604020202020204" pitchFamily="34" charset="0"/>
                <a:cs typeface="Arial" panose="020B0604020202020204" pitchFamily="34" charset="0"/>
              </a:rPr>
              <a:t>Κατάσταση Παρακρατήσεων Έκτακτης Αμυντικής Εισφοράς επί ενοικίων Τ.Φ.614</a:t>
            </a:r>
            <a:endParaRPr lang="en-US" sz="21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10531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723" y="1295401"/>
            <a:ext cx="7526215" cy="4724400"/>
          </a:xfrm>
        </p:spPr>
        <p:txBody>
          <a:bodyPr>
            <a:normAutofit/>
          </a:bodyPr>
          <a:lstStyle/>
          <a:p>
            <a:r>
              <a:rPr lang="en-US" sz="2800" b="1" dirty="0">
                <a:latin typeface="Arial" panose="020B0604020202020204" pitchFamily="34" charset="0"/>
                <a:cs typeface="Arial" panose="020B0604020202020204" pitchFamily="34" charset="0"/>
              </a:rPr>
              <a:t>TAXISnet – Έμμεση Φορολογία</a:t>
            </a:r>
            <a:endParaRPr lang="en-US" sz="2800" dirty="0">
              <a:latin typeface="Arial" panose="020B0604020202020204" pitchFamily="34" charset="0"/>
              <a:cs typeface="Arial" panose="020B0604020202020204" pitchFamily="34" charset="0"/>
            </a:endParaRPr>
          </a:p>
          <a:p>
            <a:pPr lvl="1">
              <a:buFont typeface="Wingdings" pitchFamily="2" charset="2"/>
              <a:buChar char="ü"/>
            </a:pPr>
            <a:r>
              <a:rPr lang="el-GR" sz="2800" dirty="0">
                <a:latin typeface="Arial" panose="020B0604020202020204" pitchFamily="34" charset="0"/>
                <a:cs typeface="Arial" panose="020B0604020202020204" pitchFamily="34" charset="0"/>
              </a:rPr>
              <a:t>Φορολογική Δήλωση Φ.Π.Α. 1004</a:t>
            </a:r>
            <a:endParaRPr lang="en-US" sz="2800" dirty="0">
              <a:latin typeface="Arial" panose="020B0604020202020204" pitchFamily="34" charset="0"/>
              <a:cs typeface="Arial" panose="020B0604020202020204" pitchFamily="34" charset="0"/>
            </a:endParaRPr>
          </a:p>
          <a:p>
            <a:pPr lvl="1">
              <a:buFont typeface="Wingdings" pitchFamily="2" charset="2"/>
              <a:buChar char="ü"/>
            </a:pPr>
            <a:r>
              <a:rPr lang="el-GR" sz="2800" dirty="0">
                <a:latin typeface="Arial" panose="020B0604020202020204" pitchFamily="34" charset="0"/>
                <a:cs typeface="Arial" panose="020B0604020202020204" pitchFamily="34" charset="0"/>
              </a:rPr>
              <a:t>Ανακεφαλαιωτικός Πινάκας VIES</a:t>
            </a:r>
            <a:endParaRPr lang="en-US" sz="2800" dirty="0">
              <a:latin typeface="Arial" panose="020B0604020202020204" pitchFamily="34" charset="0"/>
              <a:cs typeface="Arial" panose="020B0604020202020204" pitchFamily="34" charset="0"/>
            </a:endParaRPr>
          </a:p>
          <a:p>
            <a:pPr lvl="1">
              <a:buFont typeface="Wingdings" pitchFamily="2" charset="2"/>
              <a:buChar char="ü"/>
            </a:pPr>
            <a:r>
              <a:rPr lang="el-GR" sz="2800" dirty="0">
                <a:latin typeface="Arial" panose="020B0604020202020204" pitchFamily="34" charset="0"/>
                <a:cs typeface="Arial" panose="020B0604020202020204" pitchFamily="34" charset="0"/>
              </a:rPr>
              <a:t>Δήλωσης Intrastat Αφίξεων</a:t>
            </a:r>
            <a:endParaRPr lang="en-US" sz="2800" dirty="0">
              <a:latin typeface="Arial" panose="020B0604020202020204" pitchFamily="34" charset="0"/>
              <a:cs typeface="Arial" panose="020B0604020202020204" pitchFamily="34" charset="0"/>
            </a:endParaRPr>
          </a:p>
          <a:p>
            <a:pPr lvl="1">
              <a:buFont typeface="Wingdings" pitchFamily="2" charset="2"/>
              <a:buChar char="ü"/>
            </a:pPr>
            <a:r>
              <a:rPr lang="el-GR" sz="2800" dirty="0">
                <a:latin typeface="Arial" panose="020B0604020202020204" pitchFamily="34" charset="0"/>
                <a:cs typeface="Arial" panose="020B0604020202020204" pitchFamily="34" charset="0"/>
              </a:rPr>
              <a:t> Δήλωσης Intrastat Αποστολών</a:t>
            </a:r>
            <a:endParaRPr lang="en-US" sz="2800" dirty="0">
              <a:latin typeface="Arial" panose="020B0604020202020204" pitchFamily="34" charset="0"/>
              <a:cs typeface="Arial" panose="020B0604020202020204" pitchFamily="34" charset="0"/>
            </a:endParaRPr>
          </a:p>
          <a:p>
            <a:pPr lvl="1">
              <a:buFont typeface="Wingdings" pitchFamily="2" charset="2"/>
              <a:buChar char="ü"/>
            </a:pPr>
            <a:r>
              <a:rPr lang="el-GR" sz="2800" dirty="0">
                <a:latin typeface="Arial" panose="020B0604020202020204" pitchFamily="34" charset="0"/>
                <a:cs typeface="Arial" panose="020B0604020202020204" pitchFamily="34" charset="0"/>
              </a:rPr>
              <a:t> Αίτηση για καταβολή Πιστωτικού Υπολοίπου (έντυπο Φ.Π.Α. 4Β) </a:t>
            </a:r>
            <a:endParaRPr lang="en-US" sz="2800" dirty="0">
              <a:latin typeface="Arial" panose="020B0604020202020204" pitchFamily="34" charset="0"/>
              <a:cs typeface="Arial" panose="020B0604020202020204" pitchFamily="34" charset="0"/>
            </a:endParaRPr>
          </a:p>
        </p:txBody>
      </p:sp>
      <p:sp>
        <p:nvSpPr>
          <p:cNvPr id="4" name="Title 2"/>
          <p:cNvSpPr>
            <a:spLocks noGrp="1"/>
          </p:cNvSpPr>
          <p:nvPr>
            <p:ph type="title"/>
          </p:nvPr>
        </p:nvSpPr>
        <p:spPr>
          <a:xfrm>
            <a:off x="281356" y="457200"/>
            <a:ext cx="4907001" cy="762000"/>
          </a:xfrm>
        </p:spPr>
        <p:txBody>
          <a:bodyPr>
            <a:normAutofit fontScale="90000"/>
          </a:bodyPr>
          <a:lstStyle/>
          <a:p>
            <a:r>
              <a:rPr lang="en-GB" u="sng" dirty="0" smtClean="0"/>
              <a:t/>
            </a:r>
            <a:br>
              <a:rPr lang="en-GB" u="sng" dirty="0" smtClean="0"/>
            </a:br>
            <a:r>
              <a:rPr lang="en-GB" u="sng" dirty="0"/>
              <a:t/>
            </a:r>
            <a:br>
              <a:rPr lang="en-GB" u="sng" dirty="0"/>
            </a:br>
            <a:r>
              <a:rPr lang="en-GB" u="sng" dirty="0" smtClean="0"/>
              <a:t/>
            </a:r>
            <a:br>
              <a:rPr lang="en-GB" u="sng" dirty="0" smtClean="0"/>
            </a:br>
            <a:r>
              <a:rPr lang="en-GB" u="sng" dirty="0"/>
              <a:t/>
            </a:r>
            <a:br>
              <a:rPr lang="en-GB" u="sng" dirty="0"/>
            </a:br>
            <a:r>
              <a:rPr lang="en-GB" u="sng" dirty="0" smtClean="0"/>
              <a:t/>
            </a:r>
            <a:br>
              <a:rPr lang="en-GB" u="sng" dirty="0" smtClean="0"/>
            </a:br>
            <a:r>
              <a:rPr lang="el-GR" sz="4000" dirty="0" smtClean="0">
                <a:solidFill>
                  <a:srgbClr val="002060"/>
                </a:solidFill>
                <a:latin typeface="Arial" panose="020B0604020202020204" pitchFamily="34" charset="0"/>
                <a:cs typeface="Arial" panose="020B0604020202020204" pitchFamily="34" charset="0"/>
              </a:rPr>
              <a:t>Υπηρεσία </a:t>
            </a:r>
            <a:r>
              <a:rPr lang="en-US" sz="4000" dirty="0">
                <a:solidFill>
                  <a:srgbClr val="002060"/>
                </a:solidFill>
                <a:latin typeface="Arial" panose="020B0604020202020204" pitchFamily="34" charset="0"/>
                <a:cs typeface="Arial" panose="020B0604020202020204" pitchFamily="34" charset="0"/>
              </a:rPr>
              <a:t>TAXISnet</a:t>
            </a:r>
            <a:r>
              <a:rPr lang="en-US" dirty="0"/>
              <a:t/>
            </a:r>
            <a:br>
              <a:rPr lang="en-US" dirty="0"/>
            </a:br>
            <a:endParaRPr lang="en-US" dirty="0"/>
          </a:p>
        </p:txBody>
      </p:sp>
    </p:spTree>
    <p:extLst>
      <p:ext uri="{BB962C8B-B14F-4D97-AF65-F5344CB8AC3E}">
        <p14:creationId xmlns:p14="http://schemas.microsoft.com/office/powerpoint/2010/main" val="73953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5"/>
            <a:ext cx="8465441" cy="1142999"/>
          </a:xfrm>
        </p:spPr>
        <p:txBody>
          <a:bodyPr>
            <a:normAutofit/>
          </a:bodyPr>
          <a:lstStyle/>
          <a:p>
            <a:pPr lvl="0"/>
            <a:r>
              <a:rPr lang="el-GR" dirty="0">
                <a:solidFill>
                  <a:srgbClr val="002060"/>
                </a:solidFill>
                <a:latin typeface="Arial" panose="020B0604020202020204" pitchFamily="34" charset="0"/>
                <a:cs typeface="Arial" panose="020B0604020202020204" pitchFamily="34" charset="0"/>
              </a:rPr>
              <a:t>ΕΓΓΡΑΦΗ ΣΤΟ ΣΥΣΤΗΜΑ </a:t>
            </a:r>
            <a:r>
              <a:rPr lang="en-US" dirty="0">
                <a:solidFill>
                  <a:srgbClr val="002060"/>
                </a:solidFill>
                <a:latin typeface="Arial" panose="020B0604020202020204" pitchFamily="34" charset="0"/>
                <a:cs typeface="Arial" panose="020B0604020202020204" pitchFamily="34" charset="0"/>
              </a:rPr>
              <a:t>TAXISnet</a:t>
            </a:r>
            <a:br>
              <a:rPr lang="en-US" dirty="0">
                <a:solidFill>
                  <a:srgbClr val="002060"/>
                </a:solidFill>
                <a:latin typeface="Arial" panose="020B0604020202020204" pitchFamily="34" charset="0"/>
                <a:cs typeface="Arial" panose="020B0604020202020204" pitchFamily="34" charset="0"/>
              </a:rPr>
            </a:b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84738" y="1524005"/>
            <a:ext cx="6852578" cy="4114801"/>
          </a:xfrm>
        </p:spPr>
        <p:txBody>
          <a:bodyPr/>
          <a:lstStyle/>
          <a:p>
            <a:pPr marL="0" indent="0">
              <a:buNone/>
            </a:pPr>
            <a:r>
              <a:rPr lang="el-GR" sz="2200" dirty="0">
                <a:latin typeface="Arial" panose="020B0604020202020204" pitchFamily="34" charset="0"/>
                <a:cs typeface="Arial" panose="020B0604020202020204" pitchFamily="34" charset="0"/>
              </a:rPr>
              <a:t>H Υπηρεσία TAXISnet αποτελείται από δυο ξεχωριστά συστήματα για τα οποία απαιτείται διαφορετική εγγραφή:</a:t>
            </a:r>
            <a:endParaRPr lang="en-US" sz="2200" dirty="0">
              <a:latin typeface="Arial" panose="020B0604020202020204" pitchFamily="34" charset="0"/>
              <a:cs typeface="Arial" panose="020B0604020202020204" pitchFamily="34" charset="0"/>
            </a:endParaRPr>
          </a:p>
          <a:p>
            <a:pPr lvl="0"/>
            <a:r>
              <a:rPr lang="el-GR" sz="2200" b="1" u="sng" dirty="0">
                <a:latin typeface="Arial" panose="020B0604020202020204" pitchFamily="34" charset="0"/>
                <a:cs typeface="Arial" panose="020B0604020202020204" pitchFamily="34" charset="0"/>
                <a:hlinkClick r:id="rId2"/>
              </a:rPr>
              <a:t>Εγγραφή στο TAXISnet για σκοπούς Φόρου Εισοδήματος/Άμυνας</a:t>
            </a:r>
            <a:endParaRPr lang="en-US" sz="2200" dirty="0">
              <a:latin typeface="Arial" panose="020B0604020202020204" pitchFamily="34" charset="0"/>
              <a:cs typeface="Arial" panose="020B0604020202020204" pitchFamily="34" charset="0"/>
            </a:endParaRPr>
          </a:p>
          <a:p>
            <a:pPr lvl="0"/>
            <a:r>
              <a:rPr lang="el-GR" sz="2200" b="1" u="sng" dirty="0">
                <a:latin typeface="Arial" panose="020B0604020202020204" pitchFamily="34" charset="0"/>
                <a:cs typeface="Arial" panose="020B0604020202020204" pitchFamily="34" charset="0"/>
                <a:hlinkClick r:id="rId3"/>
              </a:rPr>
              <a:t>Εγγραφή στο TAXISnet για σκοπούς ΦΠΑ/INTRASTAT/VIES</a:t>
            </a:r>
            <a:endParaRPr lang="en-US" sz="2200" dirty="0">
              <a:latin typeface="Arial" panose="020B0604020202020204" pitchFamily="34" charset="0"/>
              <a:cs typeface="Arial" panose="020B0604020202020204" pitchFamily="34" charset="0"/>
            </a:endParaRPr>
          </a:p>
          <a:p>
            <a:endParaRPr lang="en-US" dirty="0"/>
          </a:p>
        </p:txBody>
      </p:sp>
      <p:sp>
        <p:nvSpPr>
          <p:cNvPr id="4" name="TextBox 3"/>
          <p:cNvSpPr txBox="1"/>
          <p:nvPr/>
        </p:nvSpPr>
        <p:spPr>
          <a:xfrm>
            <a:off x="984738" y="4267200"/>
            <a:ext cx="7315200" cy="1631216"/>
          </a:xfrm>
          <a:prstGeom prst="rect">
            <a:avLst/>
          </a:prstGeom>
          <a:noFill/>
        </p:spPr>
        <p:txBody>
          <a:bodyPr wrap="square" rtlCol="0">
            <a:spAutoFit/>
          </a:bodyPr>
          <a:lstStyle/>
          <a:p>
            <a:r>
              <a:rPr lang="el-GR" sz="2000" b="1" dirty="0" smtClean="0">
                <a:solidFill>
                  <a:prstClr val="black"/>
                </a:solidFill>
                <a:latin typeface="Arial" panose="020B0604020202020204" pitchFamily="34" charset="0"/>
                <a:cs typeface="Arial" panose="020B0604020202020204" pitchFamily="34" charset="0"/>
              </a:rPr>
              <a:t>Η ΑΙΤΗΣΗ ΘΑ ΠΡΕΠΕΙ ΝΑ ΥΠΟΒΛΗΘΕΙ ΗΛΕΚΤΡΟΝΙΚΑ ΜΕΣΩ ΤΗΣ ΙΣΤΟΣΕΛΙΔΑΣ   </a:t>
            </a:r>
            <a:r>
              <a:rPr lang="en-US" sz="2000" b="1" dirty="0" smtClean="0">
                <a:solidFill>
                  <a:prstClr val="black"/>
                </a:solidFill>
                <a:latin typeface="Arial" panose="020B0604020202020204" pitchFamily="34" charset="0"/>
                <a:cs typeface="Arial" panose="020B0604020202020204" pitchFamily="34" charset="0"/>
                <a:hlinkClick r:id="rId4"/>
              </a:rPr>
              <a:t>https</a:t>
            </a:r>
            <a:r>
              <a:rPr lang="en-US" sz="2000" b="1" dirty="0">
                <a:solidFill>
                  <a:prstClr val="black"/>
                </a:solidFill>
                <a:latin typeface="Arial" panose="020B0604020202020204" pitchFamily="34" charset="0"/>
                <a:cs typeface="Arial" panose="020B0604020202020204" pitchFamily="34" charset="0"/>
                <a:hlinkClick r:id="rId4"/>
              </a:rPr>
              <a:t>://taxisnet.mof.gov.cy</a:t>
            </a:r>
            <a:r>
              <a:rPr lang="en-US" sz="2000" b="1" dirty="0" smtClean="0">
                <a:solidFill>
                  <a:prstClr val="black"/>
                </a:solidFill>
                <a:latin typeface="Arial" panose="020B0604020202020204" pitchFamily="34" charset="0"/>
                <a:cs typeface="Arial" panose="020B0604020202020204" pitchFamily="34" charset="0"/>
                <a:hlinkClick r:id="rId4"/>
              </a:rPr>
              <a:t>/</a:t>
            </a:r>
            <a:r>
              <a:rPr lang="el-GR" sz="2000" b="1" dirty="0" smtClean="0">
                <a:solidFill>
                  <a:prstClr val="black"/>
                </a:solidFill>
                <a:latin typeface="Arial" panose="020B0604020202020204" pitchFamily="34" charset="0"/>
                <a:cs typeface="Arial" panose="020B0604020202020204" pitchFamily="34" charset="0"/>
              </a:rPr>
              <a:t>.</a:t>
            </a:r>
          </a:p>
          <a:p>
            <a:endParaRPr lang="el-GR" sz="2000" b="1" dirty="0" smtClean="0">
              <a:solidFill>
                <a:prstClr val="black"/>
              </a:solidFill>
              <a:latin typeface="Arial" panose="020B0604020202020204" pitchFamily="34" charset="0"/>
              <a:cs typeface="Arial" panose="020B0604020202020204" pitchFamily="34" charset="0"/>
            </a:endParaRPr>
          </a:p>
          <a:p>
            <a:r>
              <a:rPr lang="el-GR" sz="2000" b="1" dirty="0" smtClean="0">
                <a:solidFill>
                  <a:prstClr val="black"/>
                </a:solidFill>
                <a:latin typeface="Arial" panose="020B0604020202020204" pitchFamily="34" charset="0"/>
                <a:cs typeface="Arial" panose="020B0604020202020204" pitchFamily="34" charset="0"/>
              </a:rPr>
              <a:t>ΣΤΗ ΣΥΝΕΧΕΙΑ ΘΑ ΣΤΑΛΕΙ ΜΗΝΥΜΑ ΣΤΗΝ ΗΛΕΚΤΡΟΝΙΚΗ ΣΑΣ ΔΙΕΥΘΥΝΣΗ ΜΕ ΤΟΥΣ ΚΩΔΙΚΟΥΣ ΠΡΟΣΒΑΣΗΣ.</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8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6" y="76205"/>
            <a:ext cx="8397577" cy="1142999"/>
          </a:xfrm>
        </p:spPr>
        <p:txBody>
          <a:bodyPr>
            <a:normAutofit fontScale="90000"/>
          </a:bodyPr>
          <a:lstStyle/>
          <a:p>
            <a:pPr lvl="0"/>
            <a:r>
              <a:rPr lang="en-GB" dirty="0" smtClean="0"/>
              <a:t/>
            </a:r>
            <a:br>
              <a:rPr lang="en-GB" dirty="0" smtClean="0"/>
            </a:br>
            <a:r>
              <a:rPr lang="el-GR" sz="2700" dirty="0" smtClean="0">
                <a:solidFill>
                  <a:srgbClr val="002060"/>
                </a:solidFill>
                <a:latin typeface="Arial" panose="020B0604020202020204" pitchFamily="34" charset="0"/>
                <a:cs typeface="Arial" panose="020B0604020202020204" pitchFamily="34" charset="0"/>
              </a:rPr>
              <a:t>ΒΑΣΙΚΑ </a:t>
            </a:r>
            <a:r>
              <a:rPr lang="el-GR" sz="2700" dirty="0">
                <a:solidFill>
                  <a:srgbClr val="002060"/>
                </a:solidFill>
                <a:latin typeface="Arial" panose="020B0604020202020204" pitchFamily="34" charset="0"/>
                <a:cs typeface="Arial" panose="020B0604020202020204" pitchFamily="34" charset="0"/>
              </a:rPr>
              <a:t>ΒΗΜΑΤΑ ΓΙΑ ΤΗΝ ΥΠΟΒΟΛΗ ΤΗΣ ΔΗΛΩΣΗΣ ΕΙΣΟΔΗΜΑΤΟΣ ΜΙΣΘΩΤΟΥ</a:t>
            </a:r>
            <a:r>
              <a:rPr lang="en-US" dirty="0"/>
              <a:t/>
            </a:r>
            <a:br>
              <a:rPr lang="en-US" dirty="0"/>
            </a:br>
            <a:endParaRPr lang="en-US" dirty="0"/>
          </a:p>
        </p:txBody>
      </p:sp>
      <p:sp>
        <p:nvSpPr>
          <p:cNvPr id="3" name="Content Placeholder 2"/>
          <p:cNvSpPr>
            <a:spLocks noGrp="1"/>
          </p:cNvSpPr>
          <p:nvPr>
            <p:ph idx="1"/>
          </p:nvPr>
        </p:nvSpPr>
        <p:spPr>
          <a:xfrm>
            <a:off x="211015" y="990600"/>
            <a:ext cx="8932985" cy="2057398"/>
          </a:xfrm>
        </p:spPr>
        <p:txBody>
          <a:bodyPr/>
          <a:lstStyle/>
          <a:p>
            <a:pPr lvl="0"/>
            <a:r>
              <a:rPr lang="el-GR" dirty="0">
                <a:latin typeface="Arial" panose="020B0604020202020204" pitchFamily="34" charset="0"/>
                <a:cs typeface="Arial" panose="020B0604020202020204" pitchFamily="34" charset="0"/>
              </a:rPr>
              <a:t>Σύνδεση μέσω της διεύθυνσης </a:t>
            </a:r>
            <a:r>
              <a:rPr lang="el-GR" b="1" u="sng" dirty="0">
                <a:latin typeface="Arial" panose="020B0604020202020204" pitchFamily="34" charset="0"/>
                <a:cs typeface="Arial" panose="020B0604020202020204" pitchFamily="34" charset="0"/>
                <a:hlinkClick r:id="rId2"/>
              </a:rPr>
              <a:t>https://taxisnet.mof.gov.cy</a:t>
            </a:r>
            <a:endParaRPr lang="en-US" dirty="0">
              <a:latin typeface="Arial" panose="020B0604020202020204" pitchFamily="34" charset="0"/>
              <a:cs typeface="Arial" panose="020B0604020202020204" pitchFamily="34" charset="0"/>
            </a:endParaRPr>
          </a:p>
          <a:p>
            <a:pPr lvl="0"/>
            <a:r>
              <a:rPr lang="el-GR" dirty="0">
                <a:latin typeface="Arial" panose="020B0604020202020204" pitchFamily="34" charset="0"/>
                <a:cs typeface="Arial" panose="020B0604020202020204" pitchFamily="34" charset="0"/>
              </a:rPr>
              <a:t>Πρόσβαση στο Σ</a:t>
            </a:r>
            <a:r>
              <a:rPr lang="el-GR" dirty="0" smtClean="0">
                <a:latin typeface="Arial" panose="020B0604020202020204" pitchFamily="34" charset="0"/>
                <a:cs typeface="Arial" panose="020B0604020202020204" pitchFamily="34" charset="0"/>
              </a:rPr>
              <a:t>ύστημα </a:t>
            </a:r>
            <a:r>
              <a:rPr lang="el-GR" dirty="0">
                <a:latin typeface="Arial" panose="020B0604020202020204" pitchFamily="34" charset="0"/>
                <a:cs typeface="Arial" panose="020B0604020202020204" pitchFamily="34" charset="0"/>
              </a:rPr>
              <a:t>χρησιμοποιώντας </a:t>
            </a:r>
            <a:r>
              <a:rPr lang="el-GR" dirty="0" smtClean="0">
                <a:latin typeface="Arial" panose="020B0604020202020204" pitchFamily="34" charset="0"/>
                <a:cs typeface="Arial" panose="020B0604020202020204" pitchFamily="34" charset="0"/>
              </a:rPr>
              <a:t>τον Κώδικα Πρόσβασης και το Απόρρητο Σύνθημα</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362200"/>
            <a:ext cx="7632848" cy="438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363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016" y="1066800"/>
            <a:ext cx="8721969" cy="4038600"/>
          </a:xfrm>
        </p:spPr>
        <p:txBody>
          <a:bodyPr>
            <a:noAutofit/>
          </a:bodyPr>
          <a:lstStyle/>
          <a:p>
            <a:pPr>
              <a:lnSpc>
                <a:spcPct val="100000"/>
              </a:lnSpc>
            </a:pPr>
            <a:r>
              <a:rPr lang="el-GR" sz="3600" kern="0" spc="0" dirty="0" smtClean="0">
                <a:latin typeface="Arial" panose="020B0604020202020204" pitchFamily="34" charset="0"/>
                <a:cs typeface="Arial" panose="020B0604020202020204" pitchFamily="34" charset="0"/>
              </a:rPr>
              <a:t>Χρησιμοποιήστε </a:t>
            </a:r>
            <a:r>
              <a:rPr lang="el-GR" sz="3600" kern="0" spc="0" dirty="0">
                <a:latin typeface="Arial" panose="020B0604020202020204" pitchFamily="34" charset="0"/>
                <a:cs typeface="Arial" panose="020B0604020202020204" pitchFamily="34" charset="0"/>
              </a:rPr>
              <a:t>ΜΟΝΟ λατινικούς (αγγλικούς) χαρακτήρες </a:t>
            </a:r>
            <a:r>
              <a:rPr lang="el-GR" sz="3600" kern="0" spc="0" dirty="0" smtClean="0">
                <a:latin typeface="Arial" panose="020B0604020202020204" pitchFamily="34" charset="0"/>
                <a:cs typeface="Arial" panose="020B0604020202020204" pitchFamily="34" charset="0"/>
              </a:rPr>
              <a:t>ή/και </a:t>
            </a:r>
            <a:r>
              <a:rPr lang="el-GR" sz="3600" kern="0" spc="0" dirty="0">
                <a:latin typeface="Arial" panose="020B0604020202020204" pitchFamily="34" charset="0"/>
                <a:cs typeface="Arial" panose="020B0604020202020204" pitchFamily="34" charset="0"/>
              </a:rPr>
              <a:t>αριθμούς στην οθόνη μεταβολής του κωδικού πρόσβασης και του απόρρητου συνθήματος (pin), όχι </a:t>
            </a:r>
            <a:r>
              <a:rPr lang="el-GR" sz="3600" kern="0" spc="0" dirty="0" smtClean="0">
                <a:latin typeface="Arial" panose="020B0604020202020204" pitchFamily="34" charset="0"/>
                <a:cs typeface="Arial" panose="020B0604020202020204" pitchFamily="34" charset="0"/>
              </a:rPr>
              <a:t>σημεία </a:t>
            </a:r>
            <a:r>
              <a:rPr lang="el-GR" sz="3600" kern="0" spc="0" dirty="0">
                <a:latin typeface="Arial" panose="020B0604020202020204" pitchFamily="34" charset="0"/>
                <a:cs typeface="Arial" panose="020B0604020202020204" pitchFamily="34" charset="0"/>
              </a:rPr>
              <a:t>στίξης.</a:t>
            </a:r>
            <a:r>
              <a:rPr lang="en-US" sz="3600" kern="0" spc="0" dirty="0"/>
              <a:t/>
            </a:r>
            <a:br>
              <a:rPr lang="en-US" sz="3600" kern="0" spc="0" dirty="0"/>
            </a:br>
            <a:endParaRPr lang="en-US" sz="3600" kern="0" spc="0" dirty="0"/>
          </a:p>
        </p:txBody>
      </p:sp>
      <p:sp>
        <p:nvSpPr>
          <p:cNvPr id="3" name="Subtitle 2"/>
          <p:cNvSpPr>
            <a:spLocks noGrp="1"/>
          </p:cNvSpPr>
          <p:nvPr>
            <p:ph type="subTitle" idx="1"/>
          </p:nvPr>
        </p:nvSpPr>
        <p:spPr>
          <a:xfrm>
            <a:off x="211018" y="76200"/>
            <a:ext cx="4317946" cy="914400"/>
          </a:xfrm>
        </p:spPr>
        <p:txBody>
          <a:bodyPr anchor="ctr">
            <a:normAutofit/>
          </a:bodyPr>
          <a:lstStyle/>
          <a:p>
            <a:r>
              <a:rPr lang="el-GR" sz="3600" b="1" dirty="0" smtClean="0">
                <a:solidFill>
                  <a:srgbClr val="002060"/>
                </a:solidFill>
                <a:latin typeface="Arial" panose="020B0604020202020204" pitchFamily="34" charset="0"/>
                <a:cs typeface="Arial" panose="020B0604020202020204" pitchFamily="34" charset="0"/>
              </a:rPr>
              <a:t>ΣημεΙωση</a:t>
            </a: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001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9" y="76205"/>
            <a:ext cx="8679793" cy="1142999"/>
          </a:xfrm>
        </p:spPr>
        <p:txBody>
          <a:bodyPr>
            <a:normAutofit/>
          </a:bodyPr>
          <a:lstStyle/>
          <a:p>
            <a:pPr lvl="0"/>
            <a:r>
              <a:rPr lang="el-GR" sz="3600" dirty="0">
                <a:solidFill>
                  <a:srgbClr val="002060"/>
                </a:solidFill>
                <a:latin typeface="Arial" panose="020B0604020202020204" pitchFamily="34" charset="0"/>
                <a:cs typeface="Arial" panose="020B0604020202020204" pitchFamily="34" charset="0"/>
              </a:rPr>
              <a:t>Επιλογή «Διαχείριση Δηλώσεων»</a:t>
            </a: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pic>
        <p:nvPicPr>
          <p:cNvPr id="3073" name="Picture 15"/>
          <p:cNvPicPr>
            <a:picLocks noChangeAspect="1" noChangeArrowheads="1"/>
          </p:cNvPicPr>
          <p:nvPr/>
        </p:nvPicPr>
        <p:blipFill>
          <a:blip r:embed="rId2">
            <a:extLst>
              <a:ext uri="{28A0092B-C50C-407E-A947-70E740481C1C}">
                <a14:useLocalDpi xmlns:a14="http://schemas.microsoft.com/office/drawing/2010/main" val="0"/>
              </a:ext>
            </a:extLst>
          </a:blip>
          <a:srcRect r="12585"/>
          <a:stretch>
            <a:fillRect/>
          </a:stretch>
        </p:blipFill>
        <p:spPr bwMode="auto">
          <a:xfrm>
            <a:off x="8792" y="1143000"/>
            <a:ext cx="8976028"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688123" y="2413948"/>
            <a:ext cx="1148660" cy="557852"/>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solidFill>
                <a:prstClr val="black"/>
              </a:solidFill>
            </a:endParaRPr>
          </a:p>
        </p:txBody>
      </p:sp>
      <p:sp>
        <p:nvSpPr>
          <p:cNvPr id="3" name="Rectangle 3"/>
          <p:cNvSpPr>
            <a:spLocks noChangeArrowheads="1"/>
          </p:cNvSpPr>
          <p:nvPr/>
        </p:nvSpPr>
        <p:spPr bwMode="auto">
          <a:xfrm>
            <a:off x="2"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solidFill>
                <a:prstClr val="white"/>
              </a:solidFill>
            </a:endParaRPr>
          </a:p>
        </p:txBody>
      </p:sp>
    </p:spTree>
    <p:extLst>
      <p:ext uri="{BB962C8B-B14F-4D97-AF65-F5344CB8AC3E}">
        <p14:creationId xmlns:p14="http://schemas.microsoft.com/office/powerpoint/2010/main" val="279075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332656"/>
            <a:ext cx="8229600" cy="5544615"/>
          </a:xfrm>
        </p:spPr>
        <p:txBody>
          <a:bodyPr>
            <a:normAutofit/>
          </a:bodyPr>
          <a:lstStyle/>
          <a:p>
            <a:pPr marL="109728" indent="0">
              <a:buNone/>
            </a:pPr>
            <a:endParaRPr lang="en-US" sz="2400" dirty="0" smtClean="0">
              <a:latin typeface="Arial" panose="020B0604020202020204" pitchFamily="34" charset="0"/>
              <a:cs typeface="Arial" panose="020B0604020202020204" pitchFamily="34" charset="0"/>
            </a:endParaRPr>
          </a:p>
          <a:p>
            <a:r>
              <a:rPr lang="el-GR" sz="2400" b="1" u="sng" dirty="0" smtClean="0">
                <a:latin typeface="Arial" panose="020B0604020202020204" pitchFamily="34" charset="0"/>
                <a:cs typeface="Arial" panose="020B0604020202020204" pitchFamily="34" charset="0"/>
              </a:rPr>
              <a:t>Εκκίνηση </a:t>
            </a:r>
            <a:r>
              <a:rPr lang="el-GR" sz="2400" b="1" u="sng" dirty="0">
                <a:latin typeface="Arial" panose="020B0604020202020204" pitchFamily="34" charset="0"/>
                <a:cs typeface="Arial" panose="020B0604020202020204" pitchFamily="34" charset="0"/>
              </a:rPr>
              <a:t>του υπολογιστή</a:t>
            </a:r>
            <a:endParaRPr lang="en-US" sz="2400" b="1" u="sng" dirty="0">
              <a:latin typeface="Arial" panose="020B0604020202020204" pitchFamily="34" charset="0"/>
              <a:cs typeface="Arial" panose="020B0604020202020204" pitchFamily="34" charset="0"/>
            </a:endParaRPr>
          </a:p>
          <a:p>
            <a:pPr marL="361950" indent="-252413">
              <a:buNone/>
            </a:pPr>
            <a:r>
              <a:rPr lang="el-GR" sz="2400" dirty="0" smtClean="0">
                <a:latin typeface="Arial" panose="020B0604020202020204" pitchFamily="34" charset="0"/>
                <a:cs typeface="Arial" panose="020B0604020202020204" pitchFamily="34" charset="0"/>
              </a:rPr>
              <a:t>	Πατάμε το </a:t>
            </a:r>
            <a:r>
              <a:rPr lang="el-GR" sz="2400" dirty="0">
                <a:latin typeface="Arial" panose="020B0604020202020204" pitchFamily="34" charset="0"/>
                <a:cs typeface="Arial" panose="020B0604020202020204" pitchFamily="34" charset="0"/>
              </a:rPr>
              <a:t>κουμπί </a:t>
            </a:r>
            <a:r>
              <a:rPr lang="el-GR" sz="2400" dirty="0" smtClean="0">
                <a:latin typeface="Arial" panose="020B0604020202020204" pitchFamily="34" charset="0"/>
                <a:cs typeface="Arial" panose="020B0604020202020204" pitchFamily="34" charset="0"/>
              </a:rPr>
              <a:t>       που </a:t>
            </a:r>
            <a:r>
              <a:rPr lang="el-GR" sz="2400" dirty="0">
                <a:latin typeface="Arial" panose="020B0604020202020204" pitchFamily="34" charset="0"/>
                <a:cs typeface="Arial" panose="020B0604020202020204" pitchFamily="34" charset="0"/>
              </a:rPr>
              <a:t>βρίσκεται στο μπροστινό μέρος της κεντρικής μονάδας. </a:t>
            </a:r>
            <a:r>
              <a:rPr lang="el-GR" sz="2400" dirty="0" smtClean="0">
                <a:latin typeface="Arial" panose="020B0604020202020204" pitchFamily="34" charset="0"/>
                <a:cs typeface="Arial" panose="020B0604020202020204" pitchFamily="34" charset="0"/>
              </a:rPr>
              <a:t>Περιμένουμε μέχρι </a:t>
            </a:r>
            <a:r>
              <a:rPr lang="el-GR" sz="2400" dirty="0">
                <a:latin typeface="Arial" panose="020B0604020202020204" pitchFamily="34" charset="0"/>
                <a:cs typeface="Arial" panose="020B0604020202020204" pitchFamily="34" charset="0"/>
              </a:rPr>
              <a:t>να «φορτώσει» </a:t>
            </a:r>
            <a:r>
              <a:rPr lang="el-GR" sz="2400" dirty="0" smtClean="0">
                <a:latin typeface="Arial" panose="020B0604020202020204" pitchFamily="34" charset="0"/>
                <a:cs typeface="Arial" panose="020B0604020202020204" pitchFamily="34" charset="0"/>
              </a:rPr>
              <a:t>τα προγράμματα και </a:t>
            </a:r>
            <a:r>
              <a:rPr lang="el-GR" sz="2400" dirty="0">
                <a:latin typeface="Arial" panose="020B0604020202020204" pitchFamily="34" charset="0"/>
                <a:cs typeface="Arial" panose="020B0604020202020204" pitchFamily="34" charset="0"/>
              </a:rPr>
              <a:t>να εμφανιστεί μπροστά μας η Επιφάνεια </a:t>
            </a:r>
            <a:r>
              <a:rPr lang="el-GR" sz="2400" dirty="0" smtClean="0">
                <a:latin typeface="Arial" panose="020B0604020202020204" pitchFamily="34" charset="0"/>
                <a:cs typeface="Arial" panose="020B0604020202020204" pitchFamily="34" charset="0"/>
              </a:rPr>
              <a:t>Εργασίας (</a:t>
            </a:r>
            <a:r>
              <a:rPr lang="en-GB" sz="2400" dirty="0" smtClean="0">
                <a:latin typeface="Arial" panose="020B0604020202020204" pitchFamily="34" charset="0"/>
                <a:cs typeface="Arial" panose="020B0604020202020204" pitchFamily="34" charset="0"/>
              </a:rPr>
              <a:t>Desktop)</a:t>
            </a:r>
            <a:r>
              <a:rPr lang="el-GR"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109728" indent="0">
              <a:buNone/>
            </a:pPr>
            <a:endParaRPr lang="en-US"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Τερματισμός του υπολογιστή</a:t>
            </a:r>
            <a:endParaRPr lang="en-US" sz="2400" b="1" u="sng" dirty="0">
              <a:latin typeface="Arial" panose="020B0604020202020204" pitchFamily="34" charset="0"/>
              <a:cs typeface="Arial" panose="020B0604020202020204" pitchFamily="34" charset="0"/>
            </a:endParaRPr>
          </a:p>
          <a:p>
            <a:pPr marL="361950" indent="-252413">
              <a:buNone/>
            </a:pPr>
            <a:r>
              <a:rPr lang="el-GR" sz="2400" dirty="0" smtClean="0">
                <a:latin typeface="Arial" panose="020B0604020202020204" pitchFamily="34" charset="0"/>
                <a:cs typeface="Arial" panose="020B0604020202020204" pitchFamily="34" charset="0"/>
              </a:rPr>
              <a:t>	Κάνουμε κλικ </a:t>
            </a:r>
            <a:r>
              <a:rPr lang="el-GR" sz="2400" dirty="0">
                <a:latin typeface="Arial" panose="020B0604020202020204" pitchFamily="34" charset="0"/>
                <a:cs typeface="Arial" panose="020B0604020202020204" pitchFamily="34" charset="0"/>
              </a:rPr>
              <a:t>στο </a:t>
            </a:r>
            <a:r>
              <a:rPr lang="el-GR" sz="2400" dirty="0" smtClean="0">
                <a:latin typeface="Arial" panose="020B0604020202020204" pitchFamily="34" charset="0"/>
                <a:cs typeface="Arial" panose="020B0604020202020204" pitchFamily="34" charset="0"/>
              </a:rPr>
              <a:t>εικονίδιο       μετά επιλέγουμε το εικονίδιο       και μετά το </a:t>
            </a:r>
            <a:r>
              <a:rPr lang="el-GR" sz="2400" dirty="0" err="1" smtClean="0">
                <a:solidFill>
                  <a:srgbClr val="00B0F0"/>
                </a:solidFill>
                <a:latin typeface="Arial" panose="020B0604020202020204" pitchFamily="34" charset="0"/>
                <a:cs typeface="Arial" panose="020B0604020202020204" pitchFamily="34" charset="0"/>
              </a:rPr>
              <a:t>Shut</a:t>
            </a:r>
            <a:r>
              <a:rPr lang="el-GR" sz="2400" dirty="0" smtClean="0">
                <a:solidFill>
                  <a:srgbClr val="00B0F0"/>
                </a:solidFill>
                <a:latin typeface="Arial" panose="020B0604020202020204" pitchFamily="34" charset="0"/>
                <a:cs typeface="Arial" panose="020B0604020202020204" pitchFamily="34" charset="0"/>
              </a:rPr>
              <a:t> </a:t>
            </a:r>
            <a:r>
              <a:rPr lang="en-GB" sz="2400" dirty="0" smtClean="0">
                <a:solidFill>
                  <a:srgbClr val="00B0F0"/>
                </a:solidFill>
                <a:latin typeface="Arial" panose="020B0604020202020204" pitchFamily="34" charset="0"/>
                <a:cs typeface="Arial" panose="020B0604020202020204" pitchFamily="34" charset="0"/>
              </a:rPr>
              <a:t>d</a:t>
            </a:r>
            <a:r>
              <a:rPr lang="el-GR" sz="2400" dirty="0" err="1" smtClean="0">
                <a:solidFill>
                  <a:srgbClr val="00B0F0"/>
                </a:solidFill>
                <a:latin typeface="Arial" panose="020B0604020202020204" pitchFamily="34" charset="0"/>
                <a:cs typeface="Arial" panose="020B0604020202020204" pitchFamily="34" charset="0"/>
              </a:rPr>
              <a:t>own</a:t>
            </a:r>
            <a:r>
              <a:rPr lang="el-GR"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109728" indent="0">
              <a:buNone/>
            </a:pPr>
            <a:r>
              <a:rPr lang="el-GR" sz="3200" dirty="0"/>
              <a:t> </a:t>
            </a:r>
            <a:endParaRPr lang="en-US" sz="3200" dirty="0"/>
          </a:p>
          <a:p>
            <a:pPr marL="109728" indent="0">
              <a:buNone/>
            </a:pPr>
            <a:endParaRPr lang="en-US" sz="2900" b="1" dirty="0">
              <a:solidFill>
                <a:srgbClr val="FFC000"/>
              </a:solidFill>
              <a:effectLst>
                <a:outerShdw blurRad="31750" dist="25400" dir="5400000" algn="tl" rotWithShape="0">
                  <a:srgbClr val="000000">
                    <a:alpha val="25000"/>
                  </a:srgbClr>
                </a:outerShdw>
              </a:effectLst>
              <a:latin typeface="+mj-lt"/>
              <a:ea typeface="+mj-ea"/>
              <a:cs typeface="+mj-cs"/>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12</a:t>
            </a:fld>
            <a:endParaRPr lang="en-US"/>
          </a:p>
        </p:txBody>
      </p:sp>
      <p:pic>
        <p:nvPicPr>
          <p:cNvPr id="5" name="il_fi" descr="http://2.bp.blogspot.com/-y4FOiTQeODg/TyFw1ISsRPI/AAAAAAAAFSc/VhaHog90lak/s1600/images.jpg"/>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91880" y="1252786"/>
            <a:ext cx="386904" cy="305370"/>
          </a:xfrm>
          <a:prstGeom prst="rect">
            <a:avLst/>
          </a:prstGeom>
          <a:noFill/>
          <a:ln>
            <a:no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586621"/>
            <a:ext cx="5334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l_fi" descr="http://2.bp.blogspot.com/-y4FOiTQeODg/TyFw1ISsRPI/AAAAAAAAFSc/VhaHog90lak/s1600/images.jpg"/>
          <p:cNvPicPr/>
          <p:nvPr/>
        </p:nvPicPr>
        <p:blipFill>
          <a:blip r:embed="rId5"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23728" y="3977146"/>
            <a:ext cx="386904" cy="305370"/>
          </a:xfrm>
          <a:prstGeom prst="rect">
            <a:avLst/>
          </a:prstGeom>
          <a:noFill/>
          <a:ln>
            <a:noFill/>
          </a:ln>
        </p:spPr>
      </p:pic>
    </p:spTree>
    <p:extLst>
      <p:ext uri="{BB962C8B-B14F-4D97-AF65-F5344CB8AC3E}">
        <p14:creationId xmlns:p14="http://schemas.microsoft.com/office/powerpoint/2010/main" val="2347095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9" y="152400"/>
            <a:ext cx="6287423" cy="609602"/>
          </a:xfrm>
        </p:spPr>
        <p:txBody>
          <a:bodyPr>
            <a:noAutofit/>
          </a:bodyPr>
          <a:lstStyle/>
          <a:p>
            <a:r>
              <a:rPr lang="el-GR" sz="3600" dirty="0">
                <a:solidFill>
                  <a:srgbClr val="002060"/>
                </a:solidFill>
                <a:latin typeface="Arial" panose="020B0604020202020204" pitchFamily="34" charset="0"/>
                <a:cs typeface="Arial" panose="020B0604020202020204" pitchFamily="34" charset="0"/>
              </a:rPr>
              <a:t>Επιλογή «Υποβολή» </a:t>
            </a:r>
            <a:endParaRPr lang="en-US" sz="36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lvl="0"/>
            <a:endParaRPr lang="en-US" dirty="0"/>
          </a:p>
          <a:p>
            <a:pPr marL="0" indent="0">
              <a:buNone/>
            </a:pPr>
            <a:endParaRPr lang="en-US" dirty="0"/>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b="51747"/>
          <a:stretch>
            <a:fillRect/>
          </a:stretch>
        </p:blipFill>
        <p:spPr bwMode="auto">
          <a:xfrm>
            <a:off x="35599" y="1411308"/>
            <a:ext cx="9038065" cy="25510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solidFill>
                <a:prstClr val="white"/>
              </a:solidFill>
            </a:endParaRPr>
          </a:p>
        </p:txBody>
      </p:sp>
      <p:sp>
        <p:nvSpPr>
          <p:cNvPr id="9" name="Oval 8"/>
          <p:cNvSpPr/>
          <p:nvPr/>
        </p:nvSpPr>
        <p:spPr>
          <a:xfrm>
            <a:off x="7807569" y="3200400"/>
            <a:ext cx="1148660" cy="45720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solidFill>
                <a:prstClr val="black"/>
              </a:solidFill>
            </a:endParaRPr>
          </a:p>
        </p:txBody>
      </p:sp>
      <p:sp>
        <p:nvSpPr>
          <p:cNvPr id="7" name="Rectangle 6"/>
          <p:cNvSpPr/>
          <p:nvPr/>
        </p:nvSpPr>
        <p:spPr>
          <a:xfrm>
            <a:off x="492369" y="4456096"/>
            <a:ext cx="8229600" cy="1384995"/>
          </a:xfrm>
          <a:prstGeom prst="rect">
            <a:avLst/>
          </a:prstGeom>
        </p:spPr>
        <p:txBody>
          <a:bodyPr wrap="square">
            <a:spAutoFit/>
          </a:bodyPr>
          <a:lstStyle/>
          <a:p>
            <a:r>
              <a:rPr lang="el-GR" sz="2800" b="1" u="sng"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Σημείωση</a:t>
            </a:r>
            <a:r>
              <a:rPr lang="el-GR" sz="2800"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 Η επιλογή «</a:t>
            </a:r>
            <a:r>
              <a:rPr lang="el-GR" sz="2800" b="1"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Προβολή</a:t>
            </a:r>
            <a:r>
              <a:rPr lang="el-GR" sz="2800"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 αφορά την παρουσίαση δηλώσεων προηγουμένων ετών που έχουν ήδη υποβληθεί μέσω του Συστήματος </a:t>
            </a:r>
            <a:r>
              <a:rPr lang="en-US" sz="2800"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TAXISnet</a:t>
            </a:r>
            <a:endParaRPr lang="el-GR" sz="2800" dirty="0">
              <a:solidFill>
                <a:prstClr val="black">
                  <a:lumMod val="95000"/>
                  <a:lumOff val="5000"/>
                </a:prstClr>
              </a:solidFill>
            </a:endParaRPr>
          </a:p>
        </p:txBody>
      </p:sp>
    </p:spTree>
    <p:extLst>
      <p:ext uri="{BB962C8B-B14F-4D97-AF65-F5344CB8AC3E}">
        <p14:creationId xmlns:p14="http://schemas.microsoft.com/office/powerpoint/2010/main" val="90565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5"/>
            <a:ext cx="6859787" cy="1142999"/>
          </a:xfrm>
        </p:spPr>
        <p:txBody>
          <a:bodyPr>
            <a:normAutofit/>
          </a:bodyPr>
          <a:lstStyle/>
          <a:p>
            <a:pPr lvl="0"/>
            <a:r>
              <a:rPr lang="el-GR" sz="3600" dirty="0">
                <a:solidFill>
                  <a:srgbClr val="002060"/>
                </a:solidFill>
                <a:latin typeface="Arial" panose="020B0604020202020204" pitchFamily="34" charset="0"/>
                <a:cs typeface="Arial" panose="020B0604020202020204" pitchFamily="34" charset="0"/>
              </a:rPr>
              <a:t>Επιλογή Έτους </a:t>
            </a: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b="9085"/>
          <a:stretch/>
        </p:blipFill>
        <p:spPr bwMode="auto">
          <a:xfrm>
            <a:off x="1261646" y="1524005"/>
            <a:ext cx="6053554" cy="4222367"/>
          </a:xfrm>
          <a:prstGeom prst="rect">
            <a:avLst/>
          </a:prstGeom>
          <a:ln>
            <a:solidFill>
              <a:schemeClr val="accent2">
                <a:lumMod val="60000"/>
                <a:lumOff val="40000"/>
              </a:schemeClr>
            </a:solidFill>
          </a:ln>
          <a:extLst>
            <a:ext uri="{53640926-AAD7-44D8-BBD7-CCE9431645EC}">
              <a14:shadowObscured xmlns:a14="http://schemas.microsoft.com/office/drawing/2010/main"/>
            </a:ext>
          </a:extLst>
        </p:spPr>
      </p:pic>
      <p:sp>
        <p:nvSpPr>
          <p:cNvPr id="6" name="Oval 5"/>
          <p:cNvSpPr/>
          <p:nvPr/>
        </p:nvSpPr>
        <p:spPr>
          <a:xfrm>
            <a:off x="5205046" y="4800600"/>
            <a:ext cx="1148660" cy="457200"/>
          </a:xfrm>
          <a:prstGeom prst="ellipse">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solidFill>
                <a:prstClr val="black"/>
              </a:solidFill>
            </a:endParaRPr>
          </a:p>
        </p:txBody>
      </p:sp>
    </p:spTree>
    <p:extLst>
      <p:ext uri="{BB962C8B-B14F-4D97-AF65-F5344CB8AC3E}">
        <p14:creationId xmlns:p14="http://schemas.microsoft.com/office/powerpoint/2010/main" val="425215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152405"/>
            <a:ext cx="6859787" cy="1142999"/>
          </a:xfrm>
        </p:spPr>
        <p:txBody>
          <a:bodyPr>
            <a:normAutofit/>
          </a:bodyPr>
          <a:lstStyle/>
          <a:p>
            <a:pPr lvl="0"/>
            <a:r>
              <a:rPr lang="el-GR" sz="3600" dirty="0">
                <a:solidFill>
                  <a:srgbClr val="002060"/>
                </a:solidFill>
                <a:latin typeface="Arial" panose="020B0604020202020204" pitchFamily="34" charset="0"/>
                <a:cs typeface="Arial" panose="020B0604020202020204" pitchFamily="34" charset="0"/>
              </a:rPr>
              <a:t>Συμπλήρωση Δήλωσης</a:t>
            </a: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42106" y="1066800"/>
            <a:ext cx="6852578" cy="2057397"/>
          </a:xfrm>
        </p:spPr>
        <p:txBody>
          <a:bodyPr>
            <a:normAutofit lnSpcReduction="10000"/>
          </a:bodyPr>
          <a:lstStyle/>
          <a:p>
            <a:pPr lvl="0"/>
            <a:r>
              <a:rPr lang="el-GR" dirty="0" smtClean="0"/>
              <a:t>Συμπληρώνετε </a:t>
            </a:r>
            <a:r>
              <a:rPr lang="el-GR" dirty="0"/>
              <a:t>μόνο τα ΜΕΡΗ που σας αφορούν</a:t>
            </a:r>
            <a:endParaRPr lang="en-US" dirty="0"/>
          </a:p>
          <a:p>
            <a:pPr lvl="0"/>
            <a:r>
              <a:rPr lang="el-GR" dirty="0"/>
              <a:t>Κάνετε συχνά «</a:t>
            </a:r>
            <a:r>
              <a:rPr lang="el-GR" b="1" dirty="0"/>
              <a:t>ΠΡΟΣΩΡΙΝΗ Φύλαξη</a:t>
            </a:r>
            <a:r>
              <a:rPr lang="el-GR" dirty="0"/>
              <a:t>»</a:t>
            </a:r>
            <a:endParaRPr lang="en-US" dirty="0"/>
          </a:p>
          <a:p>
            <a:pPr lvl="0"/>
            <a:r>
              <a:rPr lang="el-GR" dirty="0"/>
              <a:t>Μεταβαίνετε στα διάφορα Μέρη της Δήλωσης με τις καρτέλες (</a:t>
            </a:r>
            <a:r>
              <a:rPr lang="en-US" b="1" dirty="0"/>
              <a:t>tabs</a:t>
            </a:r>
            <a:r>
              <a:rPr lang="el-GR" dirty="0"/>
              <a:t>) στο πάνω ή κάτω μέρος της οθόνης:</a:t>
            </a:r>
            <a:endParaRPr lang="en-US" dirty="0"/>
          </a:p>
          <a:p>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r="4367"/>
          <a:stretch/>
        </p:blipFill>
        <p:spPr bwMode="auto">
          <a:xfrm>
            <a:off x="25322" y="3048000"/>
            <a:ext cx="9048340" cy="2002000"/>
          </a:xfrm>
          <a:prstGeom prst="rect">
            <a:avLst/>
          </a:prstGeom>
        </p:spPr>
      </p:pic>
      <p:sp>
        <p:nvSpPr>
          <p:cNvPr id="5" name="Content Placeholder 2"/>
          <p:cNvSpPr txBox="1">
            <a:spLocks/>
          </p:cNvSpPr>
          <p:nvPr/>
        </p:nvSpPr>
        <p:spPr>
          <a:xfrm>
            <a:off x="246362" y="5257800"/>
            <a:ext cx="8827302" cy="14478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rgbClr val="92D050"/>
              </a:buClr>
              <a:buSzPct val="100000"/>
              <a:buFont typeface="Wingdings" panose="05000000000000000000" pitchFamily="2" charset="2"/>
              <a:buChar char="§"/>
              <a:defRPr sz="2400" kern="1200">
                <a:solidFill>
                  <a:schemeClr val="bg1">
                    <a:lumMod val="85000"/>
                    <a:lumOff val="15000"/>
                  </a:schemeClr>
                </a:solidFill>
                <a:latin typeface="Calibri" panose="020F0502020204030204" pitchFamily="34" charset="0"/>
                <a:ea typeface="+mn-ea"/>
                <a:cs typeface="+mn-cs"/>
              </a:defRPr>
            </a:lvl1pPr>
            <a:lvl2pPr marL="463550" indent="-231775" algn="l" defTabSz="914400" rtl="0" eaLnBrk="1" latinLnBrk="0" hangingPunct="1">
              <a:lnSpc>
                <a:spcPct val="90000"/>
              </a:lnSpc>
              <a:spcBef>
                <a:spcPts val="1200"/>
              </a:spcBef>
              <a:buClr>
                <a:srgbClr val="92D050"/>
              </a:buClr>
              <a:buSzPct val="100000"/>
              <a:buFont typeface="Wingdings" panose="05000000000000000000" pitchFamily="2" charset="2"/>
              <a:buChar char="§"/>
              <a:defRPr sz="2000" kern="1200">
                <a:solidFill>
                  <a:schemeClr val="bg1">
                    <a:lumMod val="85000"/>
                    <a:lumOff val="15000"/>
                  </a:schemeClr>
                </a:solidFill>
                <a:latin typeface="Calibri" panose="020F0502020204030204" pitchFamily="34" charset="0"/>
                <a:ea typeface="+mn-ea"/>
                <a:cs typeface="+mn-cs"/>
              </a:defRPr>
            </a:lvl2pPr>
            <a:lvl3pPr marL="682625" indent="-219075" algn="l" defTabSz="914400" rtl="0" eaLnBrk="1" latinLnBrk="0" hangingPunct="1">
              <a:lnSpc>
                <a:spcPct val="90000"/>
              </a:lnSpc>
              <a:spcBef>
                <a:spcPts val="600"/>
              </a:spcBef>
              <a:buClr>
                <a:srgbClr val="92D050"/>
              </a:buClr>
              <a:buSzPct val="100000"/>
              <a:buFont typeface="Wingdings" panose="05000000000000000000" pitchFamily="2" charset="2"/>
              <a:buChar char="§"/>
              <a:defRPr sz="1800" kern="1200">
                <a:solidFill>
                  <a:schemeClr val="bg1">
                    <a:lumMod val="85000"/>
                    <a:lumOff val="15000"/>
                  </a:schemeClr>
                </a:solidFill>
                <a:latin typeface="Calibri" panose="020F0502020204030204" pitchFamily="34" charset="0"/>
                <a:ea typeface="+mn-ea"/>
                <a:cs typeface="+mn-cs"/>
              </a:defRPr>
            </a:lvl3pPr>
            <a:lvl4pPr marL="857250" indent="-174625"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lumMod val="85000"/>
                    <a:lumOff val="15000"/>
                  </a:schemeClr>
                </a:solidFill>
                <a:latin typeface="Calibri" panose="020F0502020204030204" pitchFamily="34" charset="0"/>
                <a:ea typeface="+mn-ea"/>
                <a:cs typeface="+mn-cs"/>
              </a:defRPr>
            </a:lvl4pPr>
            <a:lvl5pPr marL="1030288" indent="-173038" algn="l" defTabSz="914400" rtl="0" eaLnBrk="1" latinLnBrk="0" hangingPunct="1">
              <a:lnSpc>
                <a:spcPct val="90000"/>
              </a:lnSpc>
              <a:spcBef>
                <a:spcPts val="600"/>
              </a:spcBef>
              <a:buClr>
                <a:srgbClr val="92D050"/>
              </a:buClr>
              <a:buSzPct val="100000"/>
              <a:buFont typeface="Wingdings" panose="05000000000000000000" pitchFamily="2" charset="2"/>
              <a:buChar char="§"/>
              <a:defRPr sz="1600" kern="1200">
                <a:solidFill>
                  <a:schemeClr val="bg1">
                    <a:lumMod val="85000"/>
                    <a:lumOff val="15000"/>
                  </a:schemeClr>
                </a:solidFill>
                <a:latin typeface="Calibri" panose="020F0502020204030204" pitchFamily="34" charset="0"/>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Wingdings" panose="05000000000000000000" pitchFamily="2" charset="2"/>
              <a:buNone/>
            </a:pPr>
            <a:r>
              <a:rPr lang="el-GR" smtClean="0">
                <a:solidFill>
                  <a:prstClr val="black">
                    <a:lumMod val="85000"/>
                    <a:lumOff val="15000"/>
                  </a:prstClr>
                </a:solidFill>
              </a:rPr>
              <a:t>Στη συνέχεια παρατίθενται τα ΜΕΡΗ 4 και 5 (ΕΙΣΟΔΗΜΑ – ΜΙΣΘΩΤΕΣ ΥΠΗΡΕΣΙΕΣ και ΕΚΠΤΩΣΕΙΣ / ΑΠΑΛΛΑΓΕΣ αντίστοιχα) της Δήλωσης Εισοδήματος Μισθωτού, τα οποία συμπληρώνονται από την πλειοψηφία των φορολογουμένων:</a:t>
            </a:r>
          </a:p>
          <a:p>
            <a:pPr marL="0" indent="0">
              <a:buFont typeface="Wingdings" panose="05000000000000000000" pitchFamily="2" charset="2"/>
              <a:buNone/>
            </a:pPr>
            <a:endParaRPr lang="en-US" dirty="0">
              <a:solidFill>
                <a:prstClr val="black">
                  <a:lumMod val="85000"/>
                  <a:lumOff val="15000"/>
                </a:prstClr>
              </a:solidFill>
            </a:endParaRPr>
          </a:p>
        </p:txBody>
      </p:sp>
    </p:spTree>
    <p:extLst>
      <p:ext uri="{BB962C8B-B14F-4D97-AF65-F5344CB8AC3E}">
        <p14:creationId xmlns:p14="http://schemas.microsoft.com/office/powerpoint/2010/main" val="1601208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9" y="-381000"/>
            <a:ext cx="6859787" cy="1142999"/>
          </a:xfrm>
        </p:spPr>
        <p:txBody>
          <a:bodyPr>
            <a:normAutofit/>
          </a:bodyPr>
          <a:lstStyle/>
          <a:p>
            <a:r>
              <a:rPr lang="el-GR" sz="3600" dirty="0" smtClean="0">
                <a:solidFill>
                  <a:srgbClr val="002060"/>
                </a:solidFill>
                <a:latin typeface="Arial" panose="020B0604020202020204" pitchFamily="34" charset="0"/>
                <a:cs typeface="Arial" panose="020B0604020202020204" pitchFamily="34" charset="0"/>
              </a:rPr>
              <a:t>Φορολογικά</a:t>
            </a:r>
            <a:endParaRPr lang="en-US" sz="3600" dirty="0">
              <a:solidFill>
                <a:srgbClr val="002060"/>
              </a:solidFill>
              <a:latin typeface="Arial" panose="020B0604020202020204" pitchFamily="34" charset="0"/>
              <a:cs typeface="Arial" panose="020B060402020202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r="1123"/>
          <a:stretch/>
        </p:blipFill>
        <p:spPr bwMode="auto">
          <a:xfrm>
            <a:off x="70339" y="1219200"/>
            <a:ext cx="9003323" cy="5334000"/>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1811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354" y="27665"/>
            <a:ext cx="4115872" cy="646331"/>
          </a:xfrm>
          <a:prstGeom prst="rect">
            <a:avLst/>
          </a:prstGeom>
        </p:spPr>
        <p:txBody>
          <a:bodyPr wrap="square">
            <a:spAutoFit/>
          </a:bodyPr>
          <a:lstStyle/>
          <a:p>
            <a:r>
              <a:rPr lang="el-GR"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Φορολογικά</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0338" y="1219205"/>
            <a:ext cx="9073662" cy="2720221"/>
          </a:xfrm>
          <a:prstGeom prst="rect">
            <a:avLst/>
          </a:prstGeom>
          <a:ln w="9525" cap="flat" cmpd="sng" algn="ctr">
            <a:solidFill>
              <a:srgbClr val="ED7D31">
                <a:lumMod val="60000"/>
                <a:lumOff val="40000"/>
              </a:srgbClr>
            </a:solidFill>
            <a:prstDash val="solid"/>
            <a:round/>
            <a:headEnd type="none" w="med" len="med"/>
            <a:tailEnd type="none" w="med" len="med"/>
          </a:ln>
        </p:spPr>
      </p:pic>
    </p:spTree>
    <p:extLst>
      <p:ext uri="{BB962C8B-B14F-4D97-AF65-F5344CB8AC3E}">
        <p14:creationId xmlns:p14="http://schemas.microsoft.com/office/powerpoint/2010/main" val="2389929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1354" y="27665"/>
            <a:ext cx="4115872" cy="646331"/>
          </a:xfrm>
          <a:prstGeom prst="rect">
            <a:avLst/>
          </a:prstGeom>
        </p:spPr>
        <p:txBody>
          <a:bodyPr wrap="square">
            <a:spAutoFit/>
          </a:bodyPr>
          <a:lstStyle/>
          <a:p>
            <a:r>
              <a:rPr lang="el-GR"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Φορολογικά</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t="1934"/>
          <a:stretch/>
        </p:blipFill>
        <p:spPr bwMode="auto">
          <a:xfrm>
            <a:off x="87081" y="1043991"/>
            <a:ext cx="8916242" cy="5814009"/>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3915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354" y="1066800"/>
            <a:ext cx="8510954" cy="5486400"/>
          </a:xfrm>
        </p:spPr>
        <p:txBody>
          <a:bodyPr>
            <a:noAutofit/>
          </a:bodyPr>
          <a:lstStyle/>
          <a:p>
            <a:pPr lvl="0">
              <a:buClr>
                <a:srgbClr val="002060"/>
              </a:buClr>
              <a:buSzPct val="80000"/>
            </a:pPr>
            <a:r>
              <a:rPr lang="el-GR" sz="2400" dirty="0">
                <a:latin typeface="Arial" panose="020B0604020202020204" pitchFamily="34" charset="0"/>
                <a:cs typeface="Arial" panose="020B0604020202020204" pitchFamily="34" charset="0"/>
              </a:rPr>
              <a:t>Στρογγυλοποιείστε τα ποσά στο πλησιέστερο ευρώ, ΕΚΤΟΣ από τον φόρο ή την αμυντική εισφορά που παρακρατήθηκε (π.χ. €65 και όχι 64,65</a:t>
            </a:r>
            <a:r>
              <a:rPr lang="el-G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smtClean="0">
                <a:latin typeface="Arial" panose="020B0604020202020204" pitchFamily="34" charset="0"/>
                <a:cs typeface="Arial" panose="020B0604020202020204" pitchFamily="34" charset="0"/>
              </a:rPr>
              <a:t>Καταχωρείστε </a:t>
            </a:r>
            <a:r>
              <a:rPr lang="el-GR" sz="2400" dirty="0">
                <a:latin typeface="Arial" panose="020B0604020202020204" pitchFamily="34" charset="0"/>
                <a:cs typeface="Arial" panose="020B0604020202020204" pitchFamily="34" charset="0"/>
              </a:rPr>
              <a:t>τον φόρο με 2 δεκαδικά ψηφία χρησιμοποιώντας ΚΟΜΜΑ, όχι τελεία (π.χ. €18,50 και όχι €18.50</a:t>
            </a:r>
            <a:r>
              <a:rPr lang="el-GR" sz="2400" dirty="0" smtClean="0">
                <a:latin typeface="Arial" panose="020B0604020202020204" pitchFamily="34" charset="0"/>
                <a:cs typeface="Arial" panose="020B0604020202020204" pitchFamily="34" charset="0"/>
              </a:rPr>
              <a:t>).</a:t>
            </a:r>
            <a:br>
              <a:rPr lang="el-GR"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a:latin typeface="Arial" panose="020B0604020202020204" pitchFamily="34" charset="0"/>
                <a:cs typeface="Arial" panose="020B0604020202020204" pitchFamily="34" charset="0"/>
              </a:rPr>
              <a:t>Καταχωρείστε με ΚΕΦΑΛΑΙΟ και στα ΑΓΓΛΙΚΑ το τελευταίο γράμμα του Αριθμού Φορολογικού Μητρώου</a:t>
            </a:r>
            <a:r>
              <a:rPr lang="el-GR" sz="2400" dirty="0" smtClean="0">
                <a:latin typeface="Arial" panose="020B0604020202020204" pitchFamily="34" charset="0"/>
                <a:cs typeface="Arial" panose="020B0604020202020204" pitchFamily="34" charset="0"/>
              </a:rPr>
              <a:t>.</a:t>
            </a:r>
            <a:br>
              <a:rPr lang="el-GR"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a:latin typeface="Arial" panose="020B0604020202020204" pitchFamily="34" charset="0"/>
                <a:cs typeface="Arial" panose="020B0604020202020204" pitchFamily="34" charset="0"/>
              </a:rPr>
              <a:t>Για να διαγράψετε αριθμούς κωδικών επιλέξτε την πρώτη επιλογή ΚΕΝΟ που υπάρχει στο πάνω μέρος της αναδιπλούμενης λίστας (drop down list) που σας παρέχεται από το σύστημα</a:t>
            </a:r>
            <a:r>
              <a:rPr lang="el-GR" sz="2400" dirty="0" smtClean="0">
                <a:latin typeface="Arial" panose="020B0604020202020204" pitchFamily="34" charset="0"/>
                <a:cs typeface="Arial" panose="020B0604020202020204" pitchFamily="34" charset="0"/>
              </a:rPr>
              <a:t>.</a:t>
            </a:r>
            <a:br>
              <a:rPr lang="el-GR"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l-GR" sz="2400" dirty="0">
                <a:latin typeface="Arial" panose="020B0604020202020204" pitchFamily="34" charset="0"/>
                <a:cs typeface="Arial" panose="020B0604020202020204" pitchFamily="34" charset="0"/>
              </a:rPr>
              <a:t>Καταχωρείστε τα ασφάλιστρα ζωής από την 5η γραμμή και μετά στο ΜΕΡΟΣ 5Γ της Δήλωσης.</a:t>
            </a:r>
            <a:endParaRPr lang="en-US" sz="24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81355" y="152400"/>
            <a:ext cx="4093758" cy="685800"/>
          </a:xfrm>
        </p:spPr>
        <p:txBody>
          <a:bodyPr anchor="ctr">
            <a:normAutofit/>
          </a:bodyPr>
          <a:lstStyle/>
          <a:p>
            <a:r>
              <a:rPr lang="el-GR" sz="3200" b="1" dirty="0" smtClean="0">
                <a:solidFill>
                  <a:srgbClr val="002060"/>
                </a:solidFill>
                <a:latin typeface="Arial" panose="020B0604020202020204" pitchFamily="34" charset="0"/>
                <a:cs typeface="Arial" panose="020B0604020202020204" pitchFamily="34" charset="0"/>
              </a:rPr>
              <a:t>ΣημεΙΩσειΣ</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940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304805"/>
            <a:ext cx="8609457" cy="838197"/>
          </a:xfrm>
        </p:spPr>
        <p:txBody>
          <a:bodyPr>
            <a:noAutofit/>
          </a:bodyPr>
          <a:lstStyle/>
          <a:p>
            <a:pPr lvl="0"/>
            <a:r>
              <a:rPr lang="el-GR" dirty="0">
                <a:solidFill>
                  <a:srgbClr val="002060"/>
                </a:solidFill>
                <a:latin typeface="Arial" panose="020B0604020202020204" pitchFamily="34" charset="0"/>
                <a:cs typeface="Arial" panose="020B0604020202020204" pitchFamily="34" charset="0"/>
              </a:rPr>
              <a:t>Επιλογή «ΥΠΟΛΟΓΙΣΜΟΣ ΦΟΡΟΥ»</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endParaRPr lang="en-US" dirty="0">
              <a:solidFill>
                <a:srgbClr val="002060"/>
              </a:solidFill>
              <a:latin typeface="Arial" panose="020B0604020202020204" pitchFamily="34" charset="0"/>
              <a:cs typeface="Arial" panose="020B0604020202020204" pitchFamily="34" charset="0"/>
            </a:endParaRPr>
          </a:p>
        </p:txBody>
      </p:sp>
      <p:pic>
        <p:nvPicPr>
          <p:cNvPr id="4" name="Content Placeholder 3">
            <a:hlinkClick r:id="rId2"/>
          </p:cNvPr>
          <p:cNvPicPr>
            <a:picLocks noGrp="1"/>
          </p:cNvPicPr>
          <p:nvPr>
            <p:ph idx="1"/>
          </p:nvPr>
        </p:nvPicPr>
        <p:blipFill rotWithShape="1">
          <a:blip r:embed="rId3" cstate="print">
            <a:extLst>
              <a:ext uri="{28A0092B-C50C-407E-A947-70E740481C1C}">
                <a14:useLocalDpi xmlns:a14="http://schemas.microsoft.com/office/drawing/2010/main" val="0"/>
              </a:ext>
            </a:extLst>
          </a:blip>
          <a:srcRect l="-1" t="19509" r="22260"/>
          <a:stretch/>
        </p:blipFill>
        <p:spPr bwMode="auto">
          <a:xfrm>
            <a:off x="0" y="1295400"/>
            <a:ext cx="9076774" cy="1676400"/>
          </a:xfrm>
          <a:prstGeom prst="rect">
            <a:avLst/>
          </a:prstGeom>
          <a:extLst>
            <a:ext uri="{53640926-AAD7-44D8-BBD7-CCE9431645EC}">
              <a14:shadowObscured xmlns:a14="http://schemas.microsoft.com/office/drawing/2010/main"/>
            </a:ext>
          </a:extLst>
        </p:spPr>
      </p:pic>
      <p:sp>
        <p:nvSpPr>
          <p:cNvPr id="5" name="Rectangle 4"/>
          <p:cNvSpPr/>
          <p:nvPr/>
        </p:nvSpPr>
        <p:spPr>
          <a:xfrm>
            <a:off x="351692" y="4114800"/>
            <a:ext cx="8725082" cy="1815882"/>
          </a:xfrm>
          <a:prstGeom prst="rect">
            <a:avLst/>
          </a:prstGeom>
        </p:spPr>
        <p:txBody>
          <a:bodyPr wrap="square">
            <a:spAutoFit/>
          </a:bodyPr>
          <a:lstStyle/>
          <a:p>
            <a:r>
              <a:rPr lang="el-GR" sz="2800" b="1" u="sng" dirty="0">
                <a:solidFill>
                  <a:prstClr val="black"/>
                </a:solidFill>
                <a:latin typeface="Arial" panose="020B0604020202020204" pitchFamily="34" charset="0"/>
                <a:cs typeface="Arial" panose="020B0604020202020204" pitchFamily="34" charset="0"/>
              </a:rPr>
              <a:t>Σημείωση</a:t>
            </a:r>
            <a:r>
              <a:rPr lang="el-GR" sz="2800" dirty="0">
                <a:solidFill>
                  <a:prstClr val="black"/>
                </a:solidFill>
                <a:latin typeface="Arial" panose="020B0604020202020204" pitchFamily="34" charset="0"/>
                <a:cs typeface="Arial" panose="020B0604020202020204" pitchFamily="34" charset="0"/>
              </a:rPr>
              <a:t>: Τα ΣΥΝΟΛΑ και ο ΦΟΡΟΣ  υπολογίζονται </a:t>
            </a:r>
            <a:r>
              <a:rPr lang="el-GR" sz="2800" b="1" dirty="0">
                <a:solidFill>
                  <a:prstClr val="black"/>
                </a:solidFill>
                <a:latin typeface="Arial" panose="020B0604020202020204" pitchFamily="34" charset="0"/>
                <a:cs typeface="Arial" panose="020B0604020202020204" pitchFamily="34" charset="0"/>
              </a:rPr>
              <a:t>αυτόματα </a:t>
            </a:r>
            <a:r>
              <a:rPr lang="el-GR" sz="2800" dirty="0">
                <a:solidFill>
                  <a:prstClr val="black"/>
                </a:solidFill>
                <a:latin typeface="Arial" panose="020B0604020202020204" pitchFamily="34" charset="0"/>
                <a:cs typeface="Arial" panose="020B0604020202020204" pitchFamily="34" charset="0"/>
              </a:rPr>
              <a:t>αφού μεταβείτε στην καρτέλα</a:t>
            </a:r>
            <a:r>
              <a:rPr lang="el-GR" sz="2800" b="1" dirty="0">
                <a:solidFill>
                  <a:prstClr val="black"/>
                </a:solidFill>
                <a:latin typeface="Arial" panose="020B0604020202020204" pitchFamily="34" charset="0"/>
                <a:cs typeface="Arial" panose="020B0604020202020204" pitchFamily="34" charset="0"/>
              </a:rPr>
              <a:t> ΥΠΟΛΟΓΙΣΜΟΣ ΦΟΡΟΥ </a:t>
            </a:r>
            <a:r>
              <a:rPr lang="el-GR" sz="2800" dirty="0">
                <a:solidFill>
                  <a:prstClr val="black"/>
                </a:solidFill>
                <a:latin typeface="Arial" panose="020B0604020202020204" pitchFamily="34" charset="0"/>
                <a:cs typeface="Arial" panose="020B0604020202020204" pitchFamily="34" charset="0"/>
              </a:rPr>
              <a:t>και νοουμένου ότι η δήλωση έχει συμπληρωθεί ορθά.</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774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457200"/>
            <a:ext cx="8897488" cy="685800"/>
          </a:xfrm>
        </p:spPr>
        <p:txBody>
          <a:bodyPr>
            <a:noAutofit/>
          </a:bodyPr>
          <a:lstStyle/>
          <a:p>
            <a:pPr lvl="0"/>
            <a:r>
              <a:rPr lang="el-GR" dirty="0">
                <a:solidFill>
                  <a:srgbClr val="002060"/>
                </a:solidFill>
                <a:latin typeface="Arial" panose="020B0604020202020204" pitchFamily="34" charset="0"/>
                <a:cs typeface="Arial" panose="020B0604020202020204" pitchFamily="34" charset="0"/>
              </a:rPr>
              <a:t>Διόρθωση των λαθών που εμφανίζονται</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endParaRPr lang="en-US" dirty="0">
              <a:solidFill>
                <a:srgbClr val="002060"/>
              </a:solidFill>
              <a:latin typeface="Arial" panose="020B0604020202020204" pitchFamily="34" charset="0"/>
              <a:cs typeface="Arial" panose="020B0604020202020204" pitchFamily="34" charset="0"/>
            </a:endParaRPr>
          </a:p>
        </p:txBody>
      </p:sp>
      <p:pic>
        <p:nvPicPr>
          <p:cNvPr id="5" name="Picture 4">
            <a:hlinkClick r:id="rId2"/>
          </p:cNvPr>
          <p:cNvPicPr/>
          <p:nvPr/>
        </p:nvPicPr>
        <p:blipFill rotWithShape="1">
          <a:blip r:embed="rId3" cstate="print">
            <a:extLst>
              <a:ext uri="{28A0092B-C50C-407E-A947-70E740481C1C}">
                <a14:useLocalDpi xmlns:a14="http://schemas.microsoft.com/office/drawing/2010/main" val="0"/>
              </a:ext>
            </a:extLst>
          </a:blip>
          <a:srcRect l="13671" t="6131" r="9884" b="18195"/>
          <a:stretch/>
        </p:blipFill>
        <p:spPr bwMode="auto">
          <a:xfrm>
            <a:off x="70387" y="946626"/>
            <a:ext cx="5949369" cy="3669348"/>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pic>
        <p:nvPicPr>
          <p:cNvPr id="7" name="Picture 6">
            <a:hlinkClick r:id="rId4"/>
          </p:cNvPr>
          <p:cNvPicPr/>
          <p:nvPr/>
        </p:nvPicPr>
        <p:blipFill rotWithShape="1">
          <a:blip r:embed="rId5" cstate="print">
            <a:extLst>
              <a:ext uri="{28A0092B-C50C-407E-A947-70E740481C1C}">
                <a14:useLocalDpi xmlns:a14="http://schemas.microsoft.com/office/drawing/2010/main" val="0"/>
              </a:ext>
            </a:extLst>
          </a:blip>
          <a:srcRect l="12882" t="21916" r="6453" b="17176"/>
          <a:stretch/>
        </p:blipFill>
        <p:spPr bwMode="auto">
          <a:xfrm>
            <a:off x="2602524" y="4474210"/>
            <a:ext cx="6073932" cy="2195150"/>
          </a:xfrm>
          <a:prstGeom prst="rect">
            <a:avLst/>
          </a:prstGeom>
          <a:ln w="9525" cap="flat" cmpd="sng" algn="ctr">
            <a:solidFill>
              <a:srgbClr val="ED7D31">
                <a:lumMod val="60000"/>
                <a:lumOff val="40000"/>
              </a:srgb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5981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073664" cy="685800"/>
          </a:xfrm>
        </p:spPr>
        <p:txBody>
          <a:bodyPr>
            <a:noAutofit/>
          </a:bodyPr>
          <a:lstStyle/>
          <a:p>
            <a:pPr lvl="0"/>
            <a:r>
              <a:rPr lang="el-GR" sz="2400" dirty="0">
                <a:solidFill>
                  <a:srgbClr val="002060"/>
                </a:solidFill>
                <a:latin typeface="Arial" panose="020B0604020202020204" pitchFamily="34" charset="0"/>
                <a:cs typeface="Arial" panose="020B0604020202020204" pitchFamily="34" charset="0"/>
              </a:rPr>
              <a:t>Έλεγχος Υπολογισμού φόρου και «Οριστική </a:t>
            </a:r>
            <a:r>
              <a:rPr lang="el-GR" sz="2400" dirty="0" smtClean="0">
                <a:solidFill>
                  <a:srgbClr val="002060"/>
                </a:solidFill>
                <a:latin typeface="Arial" panose="020B0604020202020204" pitchFamily="34" charset="0"/>
                <a:cs typeface="Arial" panose="020B0604020202020204" pitchFamily="34" charset="0"/>
              </a:rPr>
              <a:t>Υποβολή»</a:t>
            </a: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l-G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37049" y="990601"/>
            <a:ext cx="8936615" cy="5853209"/>
          </a:xfrm>
          <a:prstGeom prst="rect">
            <a:avLst/>
          </a:prstGeom>
          <a:ln w="9525" cap="flat" cmpd="sng" algn="ctr">
            <a:solidFill>
              <a:srgbClr val="ED7D31">
                <a:lumMod val="60000"/>
                <a:lumOff val="40000"/>
              </a:srgbClr>
            </a:solidFill>
            <a:prstDash val="solid"/>
            <a:round/>
            <a:headEnd type="none" w="med" len="med"/>
            <a:tailEnd type="none" w="med" len="med"/>
          </a:ln>
        </p:spPr>
      </p:pic>
    </p:spTree>
    <p:extLst>
      <p:ext uri="{BB962C8B-B14F-4D97-AF65-F5344CB8AC3E}">
        <p14:creationId xmlns:p14="http://schemas.microsoft.com/office/powerpoint/2010/main" val="583490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13</a:t>
            </a:fld>
            <a:endParaRPr lang="en-US"/>
          </a:p>
        </p:txBody>
      </p:sp>
      <p:sp>
        <p:nvSpPr>
          <p:cNvPr id="6" name="Title 1"/>
          <p:cNvSpPr>
            <a:spLocks noGrp="1"/>
          </p:cNvSpPr>
          <p:nvPr>
            <p:ph idx="1"/>
          </p:nvPr>
        </p:nvSpPr>
        <p:spPr>
          <a:xfrm>
            <a:off x="457200" y="404813"/>
            <a:ext cx="8229600" cy="5329237"/>
          </a:xfrm>
        </p:spPr>
        <p:txBody>
          <a:bodyPr>
            <a:normAutofit fontScale="97500"/>
          </a:bodyPr>
          <a:lstStyle/>
          <a:p>
            <a:r>
              <a:rPr lang="el-GR" sz="2500" b="1" u="sng" dirty="0">
                <a:latin typeface="Arial" panose="020B0604020202020204" pitchFamily="34" charset="0"/>
                <a:cs typeface="Arial" panose="020B0604020202020204" pitchFamily="34" charset="0"/>
              </a:rPr>
              <a:t>Επανεκκίνηση του υπολογιστή</a:t>
            </a:r>
            <a:endParaRPr lang="en-US" sz="2500" b="1" u="sng" dirty="0">
              <a:latin typeface="Arial" panose="020B0604020202020204" pitchFamily="34" charset="0"/>
              <a:cs typeface="Arial" panose="020B0604020202020204" pitchFamily="34" charset="0"/>
            </a:endParaRPr>
          </a:p>
          <a:p>
            <a:pPr marL="361950" indent="-252413">
              <a:buNone/>
            </a:pPr>
            <a:r>
              <a:rPr lang="el-GR" sz="2500" dirty="0" smtClean="0">
                <a:latin typeface="Arial" panose="020B0604020202020204" pitchFamily="34" charset="0"/>
                <a:cs typeface="Arial" panose="020B0604020202020204" pitchFamily="34" charset="0"/>
              </a:rPr>
              <a:t>	</a:t>
            </a:r>
          </a:p>
          <a:p>
            <a:pPr marL="361950" indent="-252413">
              <a:buNone/>
            </a:pPr>
            <a:r>
              <a:rPr lang="el-GR" sz="2500" dirty="0">
                <a:latin typeface="Arial" panose="020B0604020202020204" pitchFamily="34" charset="0"/>
                <a:cs typeface="Arial" panose="020B0604020202020204" pitchFamily="34" charset="0"/>
              </a:rPr>
              <a:t>	</a:t>
            </a:r>
            <a:r>
              <a:rPr lang="el-GR" sz="2500" dirty="0" smtClean="0">
                <a:latin typeface="Arial" panose="020B0604020202020204" pitchFamily="34" charset="0"/>
                <a:cs typeface="Arial" panose="020B0604020202020204" pitchFamily="34" charset="0"/>
              </a:rPr>
              <a:t>Επιλέγουμε ξανά το εικονίδιο        και μετά κάνουμε κλικ </a:t>
            </a:r>
            <a:r>
              <a:rPr lang="el-GR" sz="2500" dirty="0">
                <a:latin typeface="Arial" panose="020B0604020202020204" pitchFamily="34" charset="0"/>
                <a:cs typeface="Arial" panose="020B0604020202020204" pitchFamily="34" charset="0"/>
              </a:rPr>
              <a:t>στο </a:t>
            </a:r>
            <a:r>
              <a:rPr lang="el-GR" sz="2500" dirty="0" smtClean="0">
                <a:latin typeface="Arial" panose="020B0604020202020204" pitchFamily="34" charset="0"/>
                <a:cs typeface="Arial" panose="020B0604020202020204" pitchFamily="34" charset="0"/>
              </a:rPr>
              <a:t>εικονίδιο         Επιλέγουμε το </a:t>
            </a:r>
            <a:r>
              <a:rPr lang="el-GR" sz="2500" dirty="0" err="1" smtClean="0">
                <a:solidFill>
                  <a:srgbClr val="00B0F0"/>
                </a:solidFill>
                <a:latin typeface="Arial" panose="020B0604020202020204" pitchFamily="34" charset="0"/>
                <a:cs typeface="Arial" panose="020B0604020202020204" pitchFamily="34" charset="0"/>
              </a:rPr>
              <a:t>Restart</a:t>
            </a:r>
            <a:r>
              <a:rPr lang="el-GR" sz="2500" dirty="0" smtClean="0">
                <a:latin typeface="Arial" panose="020B0604020202020204" pitchFamily="34" charset="0"/>
                <a:cs typeface="Arial" panose="020B0604020202020204" pitchFamily="34" charset="0"/>
              </a:rPr>
              <a:t>.</a:t>
            </a:r>
            <a:endParaRPr lang="en-US" sz="2500" dirty="0" smtClean="0">
              <a:latin typeface="Arial" panose="020B0604020202020204" pitchFamily="34" charset="0"/>
              <a:cs typeface="Arial" panose="020B0604020202020204" pitchFamily="34" charset="0"/>
            </a:endParaRPr>
          </a:p>
          <a:p>
            <a:pPr marL="361950" indent="-252413">
              <a:buNone/>
            </a:pPr>
            <a:r>
              <a:rPr lang="el-GR" sz="2500" dirty="0" smtClean="0">
                <a:latin typeface="Arial" panose="020B0604020202020204" pitchFamily="34" charset="0"/>
                <a:cs typeface="Arial" panose="020B0604020202020204" pitchFamily="34" charset="0"/>
              </a:rPr>
              <a:t>	</a:t>
            </a:r>
          </a:p>
          <a:p>
            <a:pPr marL="361950" indent="-252413">
              <a:buNone/>
            </a:pPr>
            <a:r>
              <a:rPr lang="el-GR" sz="2500" dirty="0">
                <a:latin typeface="Arial" panose="020B0604020202020204" pitchFamily="34" charset="0"/>
                <a:cs typeface="Arial" panose="020B0604020202020204" pitchFamily="34" charset="0"/>
              </a:rPr>
              <a:t>	</a:t>
            </a:r>
            <a:r>
              <a:rPr lang="el-GR" sz="2500" dirty="0" smtClean="0">
                <a:latin typeface="Arial" panose="020B0604020202020204" pitchFamily="34" charset="0"/>
                <a:cs typeface="Arial" panose="020B0604020202020204" pitchFamily="34" charset="0"/>
              </a:rPr>
              <a:t>Ο </a:t>
            </a:r>
            <a:r>
              <a:rPr lang="el-GR" sz="2500" dirty="0">
                <a:latin typeface="Arial" panose="020B0604020202020204" pitchFamily="34" charset="0"/>
                <a:cs typeface="Arial" panose="020B0604020202020204" pitchFamily="34" charset="0"/>
              </a:rPr>
              <a:t>υπολογιστής </a:t>
            </a:r>
            <a:r>
              <a:rPr lang="el-GR" sz="2500" dirty="0" smtClean="0">
                <a:latin typeface="Arial" panose="020B0604020202020204" pitchFamily="34" charset="0"/>
                <a:cs typeface="Arial" panose="020B0604020202020204" pitchFamily="34" charset="0"/>
              </a:rPr>
              <a:t>θα </a:t>
            </a:r>
            <a:r>
              <a:rPr lang="el-GR" sz="2500" dirty="0">
                <a:latin typeface="Arial" panose="020B0604020202020204" pitchFamily="34" charset="0"/>
                <a:cs typeface="Arial" panose="020B0604020202020204" pitchFamily="34" charset="0"/>
              </a:rPr>
              <a:t>κλείσει και στη συνέχεια θα ξεκινήσει από μόνος του. Αυτό </a:t>
            </a:r>
            <a:r>
              <a:rPr lang="el-GR" sz="2500" dirty="0" smtClean="0">
                <a:latin typeface="Arial" panose="020B0604020202020204" pitchFamily="34" charset="0"/>
                <a:cs typeface="Arial" panose="020B0604020202020204" pitchFamily="34" charset="0"/>
              </a:rPr>
              <a:t>συνήθως χρειάζεται στην εγκατάσταση ή απεγκατάσταση ενός προγράμματος στον υπολογιστή.</a:t>
            </a:r>
            <a:endParaRPr lang="en-US" sz="2500" dirty="0">
              <a:latin typeface="Arial" panose="020B0604020202020204" pitchFamily="34" charset="0"/>
              <a:cs typeface="Arial" panose="020B0604020202020204" pitchFamily="34" charset="0"/>
            </a:endParaRPr>
          </a:p>
          <a:p>
            <a:pPr marL="109728" indent="0">
              <a:buNone/>
            </a:pPr>
            <a:endParaRPr lang="el-GR" sz="3200" dirty="0" smtClean="0">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177" y="1247998"/>
            <a:ext cx="5334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l_fi" descr="http://2.bp.blogspot.com/-y4FOiTQeODg/TyFw1ISsRPI/AAAAAAAAFSc/VhaHog90lak/s1600/images.jpg"/>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715876" y="1751916"/>
            <a:ext cx="386904" cy="305370"/>
          </a:xfrm>
          <a:prstGeom prst="rect">
            <a:avLst/>
          </a:prstGeom>
          <a:noFill/>
          <a:ln>
            <a:noFill/>
          </a:ln>
        </p:spPr>
      </p:pic>
    </p:spTree>
    <p:extLst>
      <p:ext uri="{BB962C8B-B14F-4D97-AF65-F5344CB8AC3E}">
        <p14:creationId xmlns:p14="http://schemas.microsoft.com/office/powerpoint/2010/main" val="14254953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81000"/>
            <a:ext cx="8856984" cy="685800"/>
          </a:xfrm>
        </p:spPr>
        <p:txBody>
          <a:bodyPr>
            <a:noAutofit/>
          </a:bodyPr>
          <a:lstStyle/>
          <a:p>
            <a:pPr lvl="0"/>
            <a:r>
              <a:rPr lang="el-GR" sz="2400" dirty="0">
                <a:solidFill>
                  <a:srgbClr val="002060"/>
                </a:solidFill>
                <a:latin typeface="Arial" panose="020B0604020202020204" pitchFamily="34" charset="0"/>
                <a:cs typeface="Arial" panose="020B0604020202020204" pitchFamily="34" charset="0"/>
              </a:rPr>
              <a:t>Έλεγχος Υπολογισμού φόρου και «Οριστική </a:t>
            </a:r>
            <a:r>
              <a:rPr lang="el-GR" sz="2400" dirty="0" smtClean="0">
                <a:solidFill>
                  <a:srgbClr val="002060"/>
                </a:solidFill>
                <a:latin typeface="Arial" panose="020B0604020202020204" pitchFamily="34" charset="0"/>
                <a:cs typeface="Arial" panose="020B0604020202020204" pitchFamily="34" charset="0"/>
              </a:rPr>
              <a:t>Υποβολή»</a:t>
            </a: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624" y="1323657"/>
            <a:ext cx="9129354" cy="4819968"/>
          </a:xfrm>
          <a:prstGeom prst="rect">
            <a:avLst/>
          </a:prstGeom>
          <a:ln w="9525" cap="flat" cmpd="sng" algn="ctr">
            <a:solidFill>
              <a:srgbClr val="ED7D31">
                <a:lumMod val="60000"/>
                <a:lumOff val="40000"/>
              </a:srgbClr>
            </a:solidFill>
            <a:prstDash val="solid"/>
            <a:round/>
            <a:headEnd type="none" w="med" len="med"/>
            <a:tailEnd type="none" w="med" len="med"/>
          </a:ln>
        </p:spPr>
      </p:pic>
    </p:spTree>
    <p:extLst>
      <p:ext uri="{BB962C8B-B14F-4D97-AF65-F5344CB8AC3E}">
        <p14:creationId xmlns:p14="http://schemas.microsoft.com/office/powerpoint/2010/main" val="239587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6" y="76205"/>
            <a:ext cx="6859787" cy="1142999"/>
          </a:xfrm>
        </p:spPr>
        <p:txBody>
          <a:bodyPr/>
          <a:lstStyle/>
          <a:p>
            <a:r>
              <a:rPr lang="el-GR" dirty="0">
                <a:solidFill>
                  <a:srgbClr val="FF0000"/>
                </a:solidFill>
              </a:rPr>
              <a:t>ΠΡΟΣΟΧΗ</a:t>
            </a:r>
            <a:r>
              <a:rPr lang="en-US" dirty="0">
                <a:solidFill>
                  <a:srgbClr val="002060"/>
                </a:solidFill>
              </a:rPr>
              <a:t/>
            </a:r>
            <a:br>
              <a:rPr lang="en-US" dirty="0">
                <a:solidFill>
                  <a:srgbClr val="002060"/>
                </a:solidFill>
              </a:rPr>
            </a:br>
            <a:endParaRPr lang="en-US" dirty="0">
              <a:solidFill>
                <a:srgbClr val="002060"/>
              </a:solidFill>
            </a:endParaRPr>
          </a:p>
        </p:txBody>
      </p:sp>
      <p:sp>
        <p:nvSpPr>
          <p:cNvPr id="5" name="Rectangle 4"/>
          <p:cNvSpPr/>
          <p:nvPr/>
        </p:nvSpPr>
        <p:spPr>
          <a:xfrm>
            <a:off x="211015" y="1600200"/>
            <a:ext cx="8792308" cy="3539430"/>
          </a:xfrm>
          <a:prstGeom prst="rect">
            <a:avLst/>
          </a:prstGeom>
        </p:spPr>
        <p:txBody>
          <a:bodyPr wrap="square">
            <a:spAutoFit/>
          </a:bodyPr>
          <a:lstStyle/>
          <a:p>
            <a:pPr algn="just"/>
            <a:r>
              <a:rPr lang="el-GR" sz="2800" dirty="0" smtClean="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Ελέγξτε </a:t>
            </a:r>
            <a:r>
              <a:rPr lang="el-GR" sz="2800"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προσεκτικά τον Υπολογισμό του Φόρου επειδή ορισμένες </a:t>
            </a:r>
            <a:r>
              <a:rPr lang="el-GR" sz="2800" b="1"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ΑΦΑΙΡΕΣΕΙΣ ΔΕΝ </a:t>
            </a:r>
            <a:r>
              <a:rPr lang="el-GR" sz="2800"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καταχωρούνται αυτόματα (π.χ. 20% έξοδα ενοικίων, σύνταξη χηρείας/εξωτερικού με μειωμένους συντελεστές). </a:t>
            </a:r>
            <a:endParaRPr lang="el-GR" sz="2800" dirty="0" smtClean="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endParaRPr>
          </a:p>
          <a:p>
            <a:pPr algn="just"/>
            <a:endParaRPr lang="el-GR" sz="2800"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endParaRPr>
          </a:p>
          <a:p>
            <a:pPr algn="just"/>
            <a:r>
              <a:rPr lang="el-GR" sz="2800" dirty="0" smtClean="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Κάνετε </a:t>
            </a:r>
            <a:r>
              <a:rPr lang="el-GR" sz="2800" b="1"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Οριστική Υποβολή</a:t>
            </a:r>
            <a:r>
              <a:rPr lang="el-GR" sz="2800" dirty="0">
                <a:solidFill>
                  <a:prstClr val="black">
                    <a:lumMod val="95000"/>
                    <a:lumOff val="5000"/>
                  </a:prstClr>
                </a:solidFill>
                <a:latin typeface="Calibri" panose="020F0502020204030204" pitchFamily="34" charset="0"/>
                <a:ea typeface="Calibri" panose="020F0502020204030204" pitchFamily="34" charset="0"/>
                <a:cs typeface="Times New Roman" panose="02020603050405020304" pitchFamily="18" charset="0"/>
              </a:rPr>
              <a:t> αμέσως μετά την καταχώρηση τέτοιων αφαιρέσεων και αφού βεβαιωθείτε ότι εμφανίζεται το αναμενόμενο αποτέλεσμα φόρου.</a:t>
            </a:r>
          </a:p>
        </p:txBody>
      </p:sp>
    </p:spTree>
    <p:extLst>
      <p:ext uri="{BB962C8B-B14F-4D97-AF65-F5344CB8AC3E}">
        <p14:creationId xmlns:p14="http://schemas.microsoft.com/office/powerpoint/2010/main" val="328460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6" y="533400"/>
            <a:ext cx="8539116" cy="609600"/>
          </a:xfrm>
        </p:spPr>
        <p:txBody>
          <a:bodyPr>
            <a:noAutofit/>
          </a:bodyPr>
          <a:lstStyle/>
          <a:p>
            <a:pPr lvl="0"/>
            <a:r>
              <a:rPr lang="el-GR" sz="2800" dirty="0">
                <a:solidFill>
                  <a:srgbClr val="002060"/>
                </a:solidFill>
              </a:rPr>
              <a:t>Λήψη μηνύματος για επιτυχή υποβολή της δήλωσης</a:t>
            </a:r>
            <a:r>
              <a:rPr lang="en-US" sz="2800" dirty="0">
                <a:solidFill>
                  <a:srgbClr val="002060"/>
                </a:solidFill>
              </a:rPr>
              <a:t/>
            </a:r>
            <a:br>
              <a:rPr lang="en-US" sz="2800" dirty="0">
                <a:solidFill>
                  <a:srgbClr val="002060"/>
                </a:solidFill>
              </a:rPr>
            </a:br>
            <a:endParaRPr lang="en-US" sz="2800" dirty="0">
              <a:solidFill>
                <a:srgbClr val="002060"/>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4062" y="1295400"/>
            <a:ext cx="7621532" cy="3810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892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3414" y="914405"/>
            <a:ext cx="8683204" cy="5485545"/>
          </a:xfrm>
          <a:prstGeom prst="rect">
            <a:avLst/>
          </a:prstGeom>
        </p:spPr>
      </p:pic>
      <p:sp>
        <p:nvSpPr>
          <p:cNvPr id="5" name="Title 1"/>
          <p:cNvSpPr txBox="1">
            <a:spLocks/>
          </p:cNvSpPr>
          <p:nvPr/>
        </p:nvSpPr>
        <p:spPr>
          <a:xfrm>
            <a:off x="140679" y="228601"/>
            <a:ext cx="6859787"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
        <p:nvSpPr>
          <p:cNvPr id="3" name="Right Arrow 2"/>
          <p:cNvSpPr/>
          <p:nvPr/>
        </p:nvSpPr>
        <p:spPr>
          <a:xfrm>
            <a:off x="184993" y="2847975"/>
            <a:ext cx="456848"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813538" y="2057403"/>
            <a:ext cx="6330462" cy="498598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a:solidFill>
                  <a:prstClr val="black">
                    <a:lumMod val="95000"/>
                    <a:lumOff val="5000"/>
                  </a:prstClr>
                </a:solidFill>
              </a:rPr>
              <a:t>Πληρωμή Εισφορών Κοινωνικών Ασφαλίσεων</a:t>
            </a:r>
          </a:p>
          <a:p>
            <a:r>
              <a:rPr lang="el-GR" dirty="0">
                <a:solidFill>
                  <a:prstClr val="black">
                    <a:lumMod val="95000"/>
                    <a:lumOff val="5000"/>
                  </a:prstClr>
                </a:solidFill>
              </a:rPr>
              <a:t>Οι Υπηρεσίες Κοινωνικών Ασφαλίσεων, στην προσπάθεια τους για βελτίωση και αναβάθμιση των υπηρεσιών που προσφέρουν στον πολίτη, δίνουν τη δυνατότητα σε </a:t>
            </a:r>
            <a:r>
              <a:rPr lang="el-GR" b="1" dirty="0">
                <a:solidFill>
                  <a:prstClr val="black">
                    <a:lumMod val="95000"/>
                    <a:lumOff val="5000"/>
                  </a:prstClr>
                </a:solidFill>
              </a:rPr>
              <a:t>εργοδότες</a:t>
            </a:r>
            <a:r>
              <a:rPr lang="el-GR" dirty="0">
                <a:solidFill>
                  <a:prstClr val="black">
                    <a:lumMod val="95000"/>
                    <a:lumOff val="5000"/>
                  </a:prstClr>
                </a:solidFill>
              </a:rPr>
              <a:t> και </a:t>
            </a:r>
            <a:r>
              <a:rPr lang="el-GR" b="1" dirty="0">
                <a:solidFill>
                  <a:prstClr val="black">
                    <a:lumMod val="95000"/>
                    <a:lumOff val="5000"/>
                  </a:prstClr>
                </a:solidFill>
              </a:rPr>
              <a:t>αυτοτελώς εργαζομένους</a:t>
            </a:r>
            <a:r>
              <a:rPr lang="el-GR" dirty="0">
                <a:solidFill>
                  <a:prstClr val="black">
                    <a:lumMod val="95000"/>
                    <a:lumOff val="5000"/>
                  </a:prstClr>
                </a:solidFill>
              </a:rPr>
              <a:t> να πληρώνουν τις εισφορές τους μέσω </a:t>
            </a:r>
            <a:r>
              <a:rPr lang="el-GR" dirty="0" smtClean="0">
                <a:solidFill>
                  <a:prstClr val="black">
                    <a:lumMod val="95000"/>
                    <a:lumOff val="5000"/>
                  </a:prstClr>
                </a:solidFill>
              </a:rPr>
              <a:t>διαδικτύου. </a:t>
            </a:r>
            <a:r>
              <a:rPr lang="el-GR" dirty="0">
                <a:solidFill>
                  <a:prstClr val="black">
                    <a:lumMod val="95000"/>
                    <a:lumOff val="5000"/>
                  </a:prstClr>
                </a:solidFill>
              </a:rPr>
              <a:t>Για την πληρωμή εισφορών μέσω διαδικτύου θα χρησιμοποιείται η </a:t>
            </a:r>
            <a:r>
              <a:rPr lang="el-GR" b="1" dirty="0">
                <a:solidFill>
                  <a:prstClr val="black">
                    <a:lumMod val="95000"/>
                    <a:lumOff val="5000"/>
                  </a:prstClr>
                </a:solidFill>
              </a:rPr>
              <a:t>μέθοδος της Αυτόματης Χρέωσης</a:t>
            </a:r>
            <a:r>
              <a:rPr lang="el-GR" dirty="0">
                <a:solidFill>
                  <a:prstClr val="black">
                    <a:lumMod val="95000"/>
                    <a:lumOff val="5000"/>
                  </a:prstClr>
                </a:solidFill>
              </a:rPr>
              <a:t> (</a:t>
            </a:r>
            <a:r>
              <a:rPr lang="el-GR" dirty="0" err="1">
                <a:solidFill>
                  <a:prstClr val="black">
                    <a:lumMod val="95000"/>
                    <a:lumOff val="5000"/>
                  </a:prstClr>
                </a:solidFill>
              </a:rPr>
              <a:t>Direct</a:t>
            </a:r>
            <a:r>
              <a:rPr lang="el-GR" dirty="0">
                <a:solidFill>
                  <a:prstClr val="black">
                    <a:lumMod val="95000"/>
                    <a:lumOff val="5000"/>
                  </a:prstClr>
                </a:solidFill>
              </a:rPr>
              <a:t> </a:t>
            </a:r>
            <a:r>
              <a:rPr lang="el-GR" dirty="0" err="1">
                <a:solidFill>
                  <a:prstClr val="black">
                    <a:lumMod val="95000"/>
                    <a:lumOff val="5000"/>
                  </a:prstClr>
                </a:solidFill>
              </a:rPr>
              <a:t>Debit</a:t>
            </a:r>
            <a:r>
              <a:rPr lang="el-GR" dirty="0">
                <a:solidFill>
                  <a:prstClr val="black">
                    <a:lumMod val="95000"/>
                    <a:lumOff val="5000"/>
                  </a:prstClr>
                </a:solidFill>
              </a:rPr>
              <a:t>). </a:t>
            </a:r>
            <a:br>
              <a:rPr lang="el-GR" dirty="0">
                <a:solidFill>
                  <a:prstClr val="black">
                    <a:lumMod val="95000"/>
                    <a:lumOff val="5000"/>
                  </a:prstClr>
                </a:solidFill>
              </a:rPr>
            </a:br>
            <a:r>
              <a:rPr lang="el-GR" dirty="0">
                <a:solidFill>
                  <a:prstClr val="black">
                    <a:lumMod val="95000"/>
                    <a:lumOff val="5000"/>
                  </a:prstClr>
                </a:solidFill>
              </a:rPr>
              <a:t/>
            </a:r>
            <a:br>
              <a:rPr lang="el-GR" dirty="0">
                <a:solidFill>
                  <a:prstClr val="black">
                    <a:lumMod val="95000"/>
                    <a:lumOff val="5000"/>
                  </a:prstClr>
                </a:solidFill>
              </a:rPr>
            </a:br>
            <a:r>
              <a:rPr lang="el-GR" b="1" dirty="0">
                <a:solidFill>
                  <a:prstClr val="black">
                    <a:lumMod val="95000"/>
                    <a:lumOff val="5000"/>
                  </a:prstClr>
                </a:solidFill>
              </a:rPr>
              <a:t>ΙΣΤΟΣΕΛΙΔΑ ΥΠΗΡΕΣΙΑΣ:</a:t>
            </a:r>
            <a:br>
              <a:rPr lang="el-GR" b="1" dirty="0">
                <a:solidFill>
                  <a:prstClr val="black">
                    <a:lumMod val="95000"/>
                    <a:lumOff val="5000"/>
                  </a:prstClr>
                </a:solidFill>
              </a:rPr>
            </a:br>
            <a:r>
              <a:rPr lang="el-GR" sz="2400" b="1" dirty="0">
                <a:solidFill>
                  <a:prstClr val="black">
                    <a:lumMod val="95000"/>
                    <a:lumOff val="5000"/>
                  </a:prstClr>
                </a:solidFill>
                <a:hlinkClick r:id="rId3"/>
              </a:rPr>
              <a:t>https://www.pay.sid.mlsi.gov.cy/</a:t>
            </a:r>
            <a:r>
              <a:rPr lang="el-GR" sz="2400" b="1" dirty="0">
                <a:solidFill>
                  <a:prstClr val="black">
                    <a:lumMod val="95000"/>
                    <a:lumOff val="5000"/>
                  </a:prstClr>
                </a:solidFill>
              </a:rPr>
              <a:t/>
            </a:r>
            <a:br>
              <a:rPr lang="el-GR" sz="2400" b="1" dirty="0">
                <a:solidFill>
                  <a:prstClr val="black">
                    <a:lumMod val="95000"/>
                    <a:lumOff val="5000"/>
                  </a:prstClr>
                </a:solidFill>
              </a:rPr>
            </a:br>
            <a:r>
              <a:rPr lang="el-GR" dirty="0">
                <a:solidFill>
                  <a:prstClr val="black">
                    <a:lumMod val="95000"/>
                    <a:lumOff val="5000"/>
                  </a:prstClr>
                </a:solidFill>
              </a:rPr>
              <a:t/>
            </a:r>
            <a:br>
              <a:rPr lang="el-GR" dirty="0">
                <a:solidFill>
                  <a:prstClr val="black">
                    <a:lumMod val="95000"/>
                    <a:lumOff val="5000"/>
                  </a:prstClr>
                </a:solidFill>
              </a:rPr>
            </a:br>
            <a:r>
              <a:rPr lang="el-GR" b="1" dirty="0">
                <a:solidFill>
                  <a:prstClr val="black">
                    <a:lumMod val="95000"/>
                    <a:lumOff val="5000"/>
                  </a:prstClr>
                </a:solidFill>
              </a:rPr>
              <a:t>ΕΠΙΠΡΟΣΘΕΤΕΣ ΠΛΗΡΟΦΟΡΙΕΣ:</a:t>
            </a:r>
            <a:br>
              <a:rPr lang="el-GR" b="1" dirty="0">
                <a:solidFill>
                  <a:prstClr val="black">
                    <a:lumMod val="95000"/>
                    <a:lumOff val="5000"/>
                  </a:prstClr>
                </a:solidFill>
              </a:rPr>
            </a:br>
            <a:r>
              <a:rPr lang="el-GR" dirty="0">
                <a:solidFill>
                  <a:prstClr val="black">
                    <a:lumMod val="95000"/>
                    <a:lumOff val="5000"/>
                  </a:prstClr>
                </a:solidFill>
              </a:rPr>
              <a:t>Για περισσότερες πληροφορίες (διαδικασία εγγραφής, οδηγίες χρήσης, κτλ.) επισκεφθείτε </a:t>
            </a:r>
            <a:r>
              <a:rPr lang="el-GR" dirty="0" smtClean="0">
                <a:solidFill>
                  <a:prstClr val="black">
                    <a:lumMod val="95000"/>
                    <a:lumOff val="5000"/>
                  </a:prstClr>
                </a:solidFill>
              </a:rPr>
              <a:t>την</a:t>
            </a:r>
            <a:r>
              <a:rPr lang="en-US" dirty="0" smtClean="0">
                <a:solidFill>
                  <a:prstClr val="black">
                    <a:lumMod val="95000"/>
                    <a:lumOff val="5000"/>
                  </a:prstClr>
                </a:solidFill>
              </a:rPr>
              <a:t> </a:t>
            </a:r>
            <a:r>
              <a:rPr lang="el-GR" dirty="0" smtClean="0">
                <a:solidFill>
                  <a:prstClr val="black">
                    <a:lumMod val="95000"/>
                    <a:lumOff val="5000"/>
                  </a:prstClr>
                </a:solidFill>
              </a:rPr>
              <a:t>ιστοσελίδα</a:t>
            </a:r>
            <a:r>
              <a:rPr lang="el-GR" dirty="0">
                <a:solidFill>
                  <a:prstClr val="black">
                    <a:lumMod val="95000"/>
                    <a:lumOff val="5000"/>
                  </a:prstClr>
                </a:solidFill>
              </a:rPr>
              <a:t>: </a:t>
            </a:r>
            <a:r>
              <a:rPr lang="en-US" dirty="0" smtClean="0">
                <a:solidFill>
                  <a:prstClr val="black">
                    <a:lumMod val="95000"/>
                    <a:lumOff val="5000"/>
                  </a:prstClr>
                </a:solidFill>
              </a:rPr>
              <a:t> </a:t>
            </a:r>
          </a:p>
          <a:p>
            <a:r>
              <a:rPr lang="el-GR" sz="2400" b="1" dirty="0" smtClean="0">
                <a:solidFill>
                  <a:prstClr val="black">
                    <a:lumMod val="95000"/>
                    <a:lumOff val="5000"/>
                  </a:prstClr>
                </a:solidFill>
                <a:hlinkClick r:id="rId4"/>
              </a:rPr>
              <a:t>www.kepa.gov.cy/yka</a:t>
            </a:r>
            <a:endParaRPr lang="el-GR" sz="2400" b="1" dirty="0">
              <a:solidFill>
                <a:prstClr val="black">
                  <a:lumMod val="95000"/>
                  <a:lumOff val="5000"/>
                </a:prstClr>
              </a:solidFill>
            </a:endParaRPr>
          </a:p>
          <a:p>
            <a:endParaRPr lang="el-GR" dirty="0">
              <a:solidFill>
                <a:prstClr val="black">
                  <a:lumMod val="95000"/>
                  <a:lumOff val="5000"/>
                </a:prstClr>
              </a:solidFill>
            </a:endParaRPr>
          </a:p>
        </p:txBody>
      </p:sp>
    </p:spTree>
    <p:extLst>
      <p:ext uri="{BB962C8B-B14F-4D97-AF65-F5344CB8AC3E}">
        <p14:creationId xmlns:p14="http://schemas.microsoft.com/office/powerpoint/2010/main" val="98040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40" y="1066800"/>
            <a:ext cx="8999320" cy="5486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1356" y="76200"/>
            <a:ext cx="8440615" cy="707886"/>
          </a:xfrm>
          <a:prstGeom prst="rect">
            <a:avLst/>
          </a:prstGeom>
          <a:noFill/>
        </p:spPr>
        <p:txBody>
          <a:bodyPr wrap="square" rtlCol="0">
            <a:spAutoFit/>
          </a:bodyPr>
          <a:lstStyle/>
          <a:p>
            <a:r>
              <a:rPr lang="el-GR" sz="4000" b="1" dirty="0">
                <a:solidFill>
                  <a:srgbClr val="002060"/>
                </a:solidFill>
                <a:effectLst>
                  <a:outerShdw blurRad="38100" dist="38100" dir="2700000" algn="tl">
                    <a:srgbClr val="000000">
                      <a:alpha val="43137"/>
                    </a:srgbClr>
                  </a:outerShdw>
                </a:effectLst>
              </a:rPr>
              <a:t>Κοινωνικές Ασφαλίσεις </a:t>
            </a:r>
            <a:r>
              <a:rPr lang="en-US" sz="4000" b="1" dirty="0" smtClean="0">
                <a:solidFill>
                  <a:srgbClr val="002060"/>
                </a:solidFill>
                <a:effectLst>
                  <a:outerShdw blurRad="38100" dist="38100" dir="2700000" algn="tl">
                    <a:srgbClr val="000000">
                      <a:alpha val="43137"/>
                    </a:srgbClr>
                  </a:outerShdw>
                </a:effectLst>
              </a:rPr>
              <a:t>- </a:t>
            </a:r>
            <a:r>
              <a:rPr lang="el-GR" sz="4000" b="1" dirty="0" smtClean="0">
                <a:solidFill>
                  <a:srgbClr val="002060"/>
                </a:solidFill>
              </a:rPr>
              <a:t>ΕΓΓΡΑΦΗ</a:t>
            </a:r>
            <a:endParaRPr lang="en-US" sz="4000" b="1" dirty="0">
              <a:solidFill>
                <a:srgbClr val="002060"/>
              </a:solidFill>
            </a:endParaRPr>
          </a:p>
        </p:txBody>
      </p:sp>
      <p:sp>
        <p:nvSpPr>
          <p:cNvPr id="4" name="Title 1"/>
          <p:cNvSpPr txBox="1">
            <a:spLocks/>
          </p:cNvSpPr>
          <p:nvPr/>
        </p:nvSpPr>
        <p:spPr>
          <a:xfrm>
            <a:off x="140679" y="228601"/>
            <a:ext cx="6859787"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1907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528" y="1143002"/>
            <a:ext cx="9047472" cy="503461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40679" y="228601"/>
            <a:ext cx="6859787"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192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018" y="152400"/>
            <a:ext cx="8321422" cy="685802"/>
          </a:xfrm>
        </p:spPr>
        <p:txBody>
          <a:bodyPr>
            <a:normAutofit/>
          </a:bodyPr>
          <a:lstStyle/>
          <a:p>
            <a:r>
              <a:rPr lang="el-GR" dirty="0">
                <a:solidFill>
                  <a:srgbClr val="002060"/>
                </a:solidFill>
              </a:rPr>
              <a:t>Επιλέξετε δημιουργία κατάστασης</a:t>
            </a:r>
            <a:endParaRPr lang="en-US" dirty="0">
              <a:solidFill>
                <a:srgbClr val="00206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7650" y="1143000"/>
            <a:ext cx="8986012" cy="4495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411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 y="1143000"/>
            <a:ext cx="9111629" cy="3733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140679" y="228601"/>
            <a:ext cx="6859787"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818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41" y="1055656"/>
            <a:ext cx="8950293" cy="52689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1015" y="3"/>
            <a:ext cx="9041505" cy="1384995"/>
          </a:xfrm>
          <a:prstGeom prst="rect">
            <a:avLst/>
          </a:prstGeom>
        </p:spPr>
        <p:txBody>
          <a:bodyPr wrap="square">
            <a:spAutoFit/>
          </a:bodyPr>
          <a:lstStyle/>
          <a:p>
            <a:r>
              <a:rPr lang="el-GR" sz="2800" b="1" spc="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Συμπληρώνουμε </a:t>
            </a:r>
            <a:r>
              <a:rPr lang="el-GR" sz="2800" b="1" spc="1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τις πραγματικές αποδοχές </a:t>
            </a:r>
            <a:r>
              <a:rPr lang="el-GR" sz="2800" b="1" spc="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και μετά επιλέγουμε «Αποθήκευση και Πληρωμή»</a:t>
            </a:r>
            <a:r>
              <a:rPr lang="en-US" sz="2800" b="1" spc="100" dirty="0">
                <a:solidFill>
                  <a:prstClr val="black">
                    <a:lumMod val="85000"/>
                    <a:lumOff val="15000"/>
                  </a:prstClr>
                </a:solidFill>
                <a:effectLst>
                  <a:outerShdw blurRad="38100" dist="38100" dir="2700000" algn="tl">
                    <a:srgbClr val="000000">
                      <a:alpha val="43137"/>
                    </a:srgbClr>
                  </a:outerShdw>
                </a:effectLst>
                <a:latin typeface="Calibri" panose="020F0502020204030204" pitchFamily="34" charset="0"/>
              </a:rPr>
              <a:t/>
            </a:r>
            <a:br>
              <a:rPr lang="en-US" sz="2800" b="1" spc="100" dirty="0">
                <a:solidFill>
                  <a:prstClr val="black">
                    <a:lumMod val="85000"/>
                    <a:lumOff val="15000"/>
                  </a:prstClr>
                </a:solidFill>
                <a:effectLst>
                  <a:outerShdw blurRad="38100" dist="38100" dir="2700000" algn="tl">
                    <a:srgbClr val="000000">
                      <a:alpha val="43137"/>
                    </a:srgbClr>
                  </a:outerShdw>
                </a:effectLst>
                <a:latin typeface="Calibri" panose="020F0502020204030204" pitchFamily="34" charset="0"/>
              </a:rPr>
            </a:br>
            <a:endParaRPr lang="en-US" sz="2800" dirty="0">
              <a:solidFill>
                <a:prstClr val="white"/>
              </a:solidFill>
            </a:endParaRPr>
          </a:p>
        </p:txBody>
      </p:sp>
    </p:spTree>
    <p:extLst>
      <p:ext uri="{BB962C8B-B14F-4D97-AF65-F5344CB8AC3E}">
        <p14:creationId xmlns:p14="http://schemas.microsoft.com/office/powerpoint/2010/main" val="4053021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268760"/>
            <a:ext cx="8581292" cy="1371599"/>
          </a:xfrm>
        </p:spPr>
        <p:txBody>
          <a:bodyPr>
            <a:noAutofit/>
          </a:bodyPr>
          <a:lstStyle/>
          <a:p>
            <a:r>
              <a:rPr lang="el-GR" sz="2400" dirty="0"/>
              <a:t>Στην περίπτωση που έχουμε νέο εργοδοτούμενο πάμε στο ΜΕΡΟΣ Γ- ΝΕΟΙ ΕΡΓΟΔΟΤΟΥΜΕΝΟΙ συμπληρώνουμε τα πεδία και τέλος πατάμε </a:t>
            </a:r>
            <a:r>
              <a:rPr lang="el-GR" sz="2400" dirty="0" smtClean="0"/>
              <a:t>«Αποθήκευση </a:t>
            </a:r>
            <a:r>
              <a:rPr lang="el-GR" sz="2400" dirty="0"/>
              <a:t>Νέου </a:t>
            </a:r>
            <a:r>
              <a:rPr lang="el-GR" sz="2400" dirty="0" smtClean="0"/>
              <a:t>εργοδοτούμενου» </a:t>
            </a:r>
            <a:r>
              <a:rPr lang="el-GR" sz="2400" dirty="0"/>
              <a:t>.</a:t>
            </a:r>
            <a:r>
              <a:rPr lang="en-US" sz="2400" dirty="0"/>
              <a:t/>
            </a:r>
            <a:br>
              <a:rPr lang="en-US" sz="2400" dirty="0"/>
            </a:br>
            <a:endParaRPr lang="en-US" sz="24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2590800"/>
            <a:ext cx="9144000" cy="29370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40679" y="228601"/>
            <a:ext cx="6859787"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smtClean="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17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14</a:t>
            </a:fld>
            <a:endParaRPr lang="en-US"/>
          </a:p>
        </p:txBody>
      </p:sp>
      <p:sp>
        <p:nvSpPr>
          <p:cNvPr id="8" name="Rectangle 7"/>
          <p:cNvSpPr>
            <a:spLocks/>
          </p:cNvSpPr>
          <p:nvPr/>
        </p:nvSpPr>
        <p:spPr>
          <a:xfrm>
            <a:off x="564679" y="509786"/>
            <a:ext cx="8424936" cy="5328592"/>
          </a:xfrm>
          <a:prstGeom prst="rect">
            <a:avLst/>
          </a:prstGeom>
        </p:spPr>
        <p:txBody>
          <a:bodyPr wrap="square">
            <a:noAutofit/>
          </a:bodyPr>
          <a:lstStyle/>
          <a:p>
            <a:pPr marL="365760" indent="-256032">
              <a:spcBef>
                <a:spcPts val="400"/>
              </a:spcBef>
              <a:buClr>
                <a:schemeClr val="accent1"/>
              </a:buClr>
              <a:buSzPct val="68000"/>
              <a:buFont typeface="Wingdings 3"/>
              <a:buChar char=""/>
            </a:pPr>
            <a:r>
              <a:rPr lang="el-GR" sz="2200" b="1" u="sng" dirty="0">
                <a:latin typeface="Arial" panose="020B0604020202020204" pitchFamily="34" charset="0"/>
                <a:cs typeface="Arial" panose="020B0604020202020204" pitchFamily="34" charset="0"/>
              </a:rPr>
              <a:t>Το Λειτουργικό Σύστημα MS Windows</a:t>
            </a:r>
            <a:endParaRPr lang="en-US" sz="2200" b="1" u="sng"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indent="-361950"/>
            <a:r>
              <a:rPr lang="en-US" dirty="0" smtClean="0">
                <a:latin typeface="Arial" panose="020B0604020202020204" pitchFamily="34" charset="0"/>
                <a:cs typeface="Arial" panose="020B0604020202020204" pitchFamily="34" charset="0"/>
              </a:rPr>
              <a:t>	</a:t>
            </a:r>
            <a:r>
              <a:rPr lang="el-GR" sz="2000" dirty="0" smtClean="0">
                <a:latin typeface="Arial" panose="020B0604020202020204" pitchFamily="34" charset="0"/>
                <a:cs typeface="Arial" panose="020B0604020202020204" pitchFamily="34" charset="0"/>
              </a:rPr>
              <a:t>Το </a:t>
            </a:r>
            <a:r>
              <a:rPr lang="el-GR" sz="2000" dirty="0">
                <a:latin typeface="Arial" panose="020B0604020202020204" pitchFamily="34" charset="0"/>
                <a:cs typeface="Arial" panose="020B0604020202020204" pitchFamily="34" charset="0"/>
              </a:rPr>
              <a:t>λειτουργικό σύστημα (</a:t>
            </a:r>
            <a:r>
              <a:rPr lang="el-GR" sz="2000" dirty="0" err="1">
                <a:latin typeface="Arial" panose="020B0604020202020204" pitchFamily="34" charset="0"/>
                <a:cs typeface="Arial" panose="020B0604020202020204" pitchFamily="34" charset="0"/>
              </a:rPr>
              <a:t>Operating</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System</a:t>
            </a:r>
            <a:r>
              <a:rPr lang="el-GR" sz="2000" dirty="0">
                <a:latin typeface="Arial" panose="020B0604020202020204" pitchFamily="34" charset="0"/>
                <a:cs typeface="Arial" panose="020B0604020202020204" pitchFamily="34" charset="0"/>
              </a:rPr>
              <a:t>) φορτώνεται αυτόματα όταν ξεκινάει ο υπολογιστής. Είναι ουσιαστικά ένα σύνολο από προγράμματα, τα οποία συντονίζουν και ελέγχουν τη λειτουργία του υπολογιστή.</a:t>
            </a:r>
            <a:endParaRPr lang="en-US" sz="2000" dirty="0">
              <a:latin typeface="Arial" panose="020B0604020202020204" pitchFamily="34" charset="0"/>
              <a:cs typeface="Arial" panose="020B0604020202020204" pitchFamily="34" charset="0"/>
            </a:endParaRPr>
          </a:p>
          <a:p>
            <a:endParaRPr lang="en-US" sz="2000" b="1" u="sng" dirty="0" smtClean="0">
              <a:latin typeface="Arial" panose="020B0604020202020204" pitchFamily="34" charset="0"/>
              <a:cs typeface="Arial" panose="020B0604020202020204" pitchFamily="34" charset="0"/>
            </a:endParaRPr>
          </a:p>
          <a:p>
            <a:pPr marL="361950" lvl="1" indent="-361950"/>
            <a:r>
              <a:rPr lang="en-US" sz="2000" b="1" dirty="0" smtClean="0">
                <a:latin typeface="Arial" panose="020B0604020202020204" pitchFamily="34" charset="0"/>
                <a:cs typeface="Arial" panose="020B0604020202020204" pitchFamily="34" charset="0"/>
              </a:rPr>
              <a:t>	</a:t>
            </a:r>
            <a:r>
              <a:rPr lang="el-GR" sz="2000" b="1" u="sng" dirty="0" smtClean="0">
                <a:latin typeface="Arial" panose="020B0604020202020204" pitchFamily="34" charset="0"/>
                <a:cs typeface="Arial" panose="020B0604020202020204" pitchFamily="34" charset="0"/>
              </a:rPr>
              <a:t>Χαρακτηριστικά </a:t>
            </a:r>
            <a:r>
              <a:rPr lang="el-GR" sz="2000" b="1" u="sng" dirty="0">
                <a:latin typeface="Arial" panose="020B0604020202020204" pitchFamily="34" charset="0"/>
                <a:cs typeface="Arial" panose="020B0604020202020204" pitchFamily="34" charset="0"/>
              </a:rPr>
              <a:t>Λειτουργικού </a:t>
            </a:r>
            <a:r>
              <a:rPr lang="el-GR" sz="2000" b="1" u="sng" dirty="0" smtClean="0">
                <a:latin typeface="Arial" panose="020B0604020202020204" pitchFamily="34" charset="0"/>
                <a:cs typeface="Arial" panose="020B0604020202020204" pitchFamily="34" charset="0"/>
              </a:rPr>
              <a:t>Συστήματος:</a:t>
            </a:r>
            <a:r>
              <a:rPr lang="en-US" sz="2000" b="1" u="sng" dirty="0">
                <a:latin typeface="Arial" panose="020B0604020202020204" pitchFamily="34" charset="0"/>
                <a:cs typeface="Arial" panose="020B0604020202020204" pitchFamily="34" charset="0"/>
              </a:rPr>
              <a:t> </a:t>
            </a:r>
            <a:endParaRPr lang="en-US" sz="2000" b="1" u="sng" dirty="0" smtClean="0">
              <a:latin typeface="Arial" panose="020B0604020202020204" pitchFamily="34" charset="0"/>
              <a:cs typeface="Arial" panose="020B0604020202020204" pitchFamily="34" charset="0"/>
            </a:endParaRPr>
          </a:p>
          <a:p>
            <a:pPr marL="361950" lvl="1" indent="352425">
              <a:buClr>
                <a:srgbClr val="0070C0"/>
              </a:buClr>
              <a:buFont typeface="Arial" panose="020B0604020202020204" pitchFamily="34" charset="0"/>
              <a:buChar char="•"/>
            </a:pPr>
            <a:r>
              <a:rPr lang="el-GR" sz="2000" dirty="0" smtClean="0">
                <a:latin typeface="Arial" panose="020B0604020202020204" pitchFamily="34" charset="0"/>
                <a:cs typeface="Arial" panose="020B0604020202020204" pitchFamily="34" charset="0"/>
              </a:rPr>
              <a:t>Είναι </a:t>
            </a:r>
            <a:r>
              <a:rPr lang="el-GR" sz="2000" dirty="0">
                <a:latin typeface="Arial" panose="020B0604020202020204" pitchFamily="34" charset="0"/>
                <a:cs typeface="Arial" panose="020B0604020202020204" pitchFamily="34" charset="0"/>
              </a:rPr>
              <a:t>απαραίτητο για </a:t>
            </a:r>
            <a:r>
              <a:rPr lang="el-GR" sz="2000" dirty="0" smtClean="0">
                <a:latin typeface="Arial" panose="020B0604020202020204" pitchFamily="34" charset="0"/>
                <a:cs typeface="Arial" panose="020B0604020202020204" pitchFamily="34" charset="0"/>
              </a:rPr>
              <a:t>να λειτουργήσει ο Η/Υ</a:t>
            </a:r>
            <a:endParaRPr lang="en-US" sz="2000" dirty="0">
              <a:latin typeface="Arial" panose="020B0604020202020204" pitchFamily="34" charset="0"/>
              <a:cs typeface="Arial" panose="020B0604020202020204" pitchFamily="34" charset="0"/>
            </a:endParaRPr>
          </a:p>
          <a:p>
            <a:pPr marL="361950" lvl="1" indent="352425">
              <a:buClr>
                <a:srgbClr val="0070C0"/>
              </a:buClr>
              <a:buFont typeface="Arial" panose="020B0604020202020204" pitchFamily="34" charset="0"/>
              <a:buChar char="•"/>
            </a:pPr>
            <a:r>
              <a:rPr lang="el-GR" sz="2000" dirty="0" smtClean="0">
                <a:latin typeface="Arial" panose="020B0604020202020204" pitchFamily="34" charset="0"/>
                <a:cs typeface="Arial" panose="020B0604020202020204" pitchFamily="34" charset="0"/>
              </a:rPr>
              <a:t>Μεταφράζει </a:t>
            </a:r>
            <a:r>
              <a:rPr lang="el-GR" sz="2000" dirty="0">
                <a:latin typeface="Arial" panose="020B0604020202020204" pitchFamily="34" charset="0"/>
                <a:cs typeface="Arial" panose="020B0604020202020204" pitchFamily="34" charset="0"/>
              </a:rPr>
              <a:t>τις εντολές μας στη γλώσσα του </a:t>
            </a:r>
            <a:r>
              <a:rPr lang="el-GR" sz="2000" dirty="0" smtClean="0">
                <a:latin typeface="Arial" panose="020B0604020202020204" pitchFamily="34" charset="0"/>
                <a:cs typeface="Arial" panose="020B0604020202020204" pitchFamily="34" charset="0"/>
              </a:rPr>
              <a:t>υπολογιστή</a:t>
            </a:r>
            <a:endParaRPr lang="en-US" sz="2000" dirty="0" smtClean="0">
              <a:latin typeface="Arial" panose="020B0604020202020204" pitchFamily="34" charset="0"/>
              <a:cs typeface="Arial" panose="020B0604020202020204" pitchFamily="34" charset="0"/>
            </a:endParaRPr>
          </a:p>
          <a:p>
            <a:pPr marL="361950" lvl="1" indent="352425">
              <a:buClr>
                <a:srgbClr val="0070C0"/>
              </a:buClr>
              <a:buFont typeface="Arial" panose="020B0604020202020204" pitchFamily="34" charset="0"/>
              <a:buChar char="•"/>
            </a:pPr>
            <a:r>
              <a:rPr lang="el-GR" sz="2000" dirty="0" smtClean="0">
                <a:latin typeface="Arial" panose="020B0604020202020204" pitchFamily="34" charset="0"/>
                <a:cs typeface="Arial" panose="020B0604020202020204" pitchFamily="34" charset="0"/>
              </a:rPr>
              <a:t>Βοηθά στη επικοινωνία χρήστη υπολογιστή</a:t>
            </a:r>
            <a:endParaRPr lang="en-US" sz="2000" dirty="0" smtClean="0">
              <a:latin typeface="Arial" panose="020B0604020202020204" pitchFamily="34" charset="0"/>
              <a:cs typeface="Arial" panose="020B0604020202020204" pitchFamily="34" charset="0"/>
            </a:endParaRPr>
          </a:p>
          <a:p>
            <a:pPr marL="361950" lvl="1" indent="352425">
              <a:buClr>
                <a:srgbClr val="0070C0"/>
              </a:buClr>
              <a:buFont typeface="Arial" panose="020B0604020202020204" pitchFamily="34" charset="0"/>
              <a:buChar char="•"/>
            </a:pPr>
            <a:r>
              <a:rPr lang="el-GR" sz="2000" dirty="0" smtClean="0">
                <a:latin typeface="Arial" panose="020B0604020202020204" pitchFamily="34" charset="0"/>
                <a:cs typeface="Arial" panose="020B0604020202020204" pitchFamily="34" charset="0"/>
              </a:rPr>
              <a:t>Ελέγχει </a:t>
            </a:r>
            <a:r>
              <a:rPr lang="el-GR" sz="2000" dirty="0">
                <a:latin typeface="Arial" panose="020B0604020202020204" pitchFamily="34" charset="0"/>
                <a:cs typeface="Arial" panose="020B0604020202020204" pitchFamily="34" charset="0"/>
              </a:rPr>
              <a:t>όλες τις συσκευές εισόδου  - </a:t>
            </a:r>
            <a:r>
              <a:rPr lang="el-GR" sz="2000" dirty="0" smtClean="0">
                <a:latin typeface="Arial" panose="020B0604020202020204" pitchFamily="34" charset="0"/>
                <a:cs typeface="Arial" panose="020B0604020202020204" pitchFamily="34" charset="0"/>
              </a:rPr>
              <a:t>εξόδου</a:t>
            </a:r>
            <a:endParaRPr lang="en-US" sz="2000" dirty="0">
              <a:latin typeface="Arial" panose="020B0604020202020204" pitchFamily="34" charset="0"/>
              <a:cs typeface="Arial" panose="020B0604020202020204" pitchFamily="34" charset="0"/>
            </a:endParaRPr>
          </a:p>
          <a:p>
            <a:pPr marL="361950" lvl="1" indent="352425">
              <a:buClr>
                <a:srgbClr val="0070C0"/>
              </a:buClr>
              <a:buFont typeface="Arial" panose="020B0604020202020204" pitchFamily="34" charset="0"/>
              <a:buChar char="•"/>
            </a:pPr>
            <a:r>
              <a:rPr lang="el-GR" sz="2000" dirty="0" smtClean="0">
                <a:latin typeface="Arial" panose="020B0604020202020204" pitchFamily="34" charset="0"/>
                <a:cs typeface="Arial" panose="020B0604020202020204" pitchFamily="34" charset="0"/>
              </a:rPr>
              <a:t>Παρέχει </a:t>
            </a:r>
            <a:r>
              <a:rPr lang="el-GR" sz="2000" dirty="0">
                <a:latin typeface="Arial" panose="020B0604020202020204" pitchFamily="34" charset="0"/>
                <a:cs typeface="Arial" panose="020B0604020202020204" pitchFamily="34" charset="0"/>
              </a:rPr>
              <a:t>μηνύματα σφάλματος στον χρήστη </a:t>
            </a:r>
            <a:endParaRPr lang="en-US" sz="2000" dirty="0">
              <a:latin typeface="Arial" panose="020B0604020202020204" pitchFamily="34" charset="0"/>
              <a:cs typeface="Arial" panose="020B0604020202020204" pitchFamily="34" charset="0"/>
            </a:endParaRPr>
          </a:p>
          <a:p>
            <a:endParaRPr lang="en-US" sz="2000" b="1" u="sng" dirty="0" smtClean="0">
              <a:latin typeface="Arial" panose="020B0604020202020204" pitchFamily="34" charset="0"/>
              <a:cs typeface="Arial" panose="020B0604020202020204" pitchFamily="34" charset="0"/>
            </a:endParaRPr>
          </a:p>
          <a:p>
            <a:pPr marL="361950" indent="-361950"/>
            <a:r>
              <a:rPr lang="en-US" sz="2000" b="1" dirty="0" smtClean="0">
                <a:latin typeface="Arial" panose="020B0604020202020204" pitchFamily="34" charset="0"/>
                <a:cs typeface="Arial" panose="020B0604020202020204" pitchFamily="34" charset="0"/>
              </a:rPr>
              <a:t>	</a:t>
            </a:r>
            <a:r>
              <a:rPr lang="el-GR" sz="2000" b="1" u="sng" dirty="0" smtClean="0">
                <a:latin typeface="Arial" panose="020B0604020202020204" pitchFamily="34" charset="0"/>
                <a:cs typeface="Arial" panose="020B0604020202020204" pitchFamily="34" charset="0"/>
              </a:rPr>
              <a:t>Βασικά Λειτουργικά </a:t>
            </a:r>
            <a:r>
              <a:rPr lang="el-GR" sz="2000" b="1" u="sng" dirty="0">
                <a:latin typeface="Arial" panose="020B0604020202020204" pitchFamily="34" charset="0"/>
                <a:cs typeface="Arial" panose="020B0604020202020204" pitchFamily="34" charset="0"/>
              </a:rPr>
              <a:t>Συστήματα που υπάρχουν: </a:t>
            </a:r>
            <a:endParaRPr lang="en-US" sz="2000" b="1" u="sng" dirty="0">
              <a:latin typeface="Arial" panose="020B0604020202020204" pitchFamily="34" charset="0"/>
              <a:cs typeface="Arial" panose="020B0604020202020204" pitchFamily="34" charset="0"/>
            </a:endParaRPr>
          </a:p>
          <a:p>
            <a:pPr marL="361950" lvl="0" indent="-361950"/>
            <a:r>
              <a:rPr lang="en-US" sz="2000" dirty="0" smtClean="0">
                <a:latin typeface="Arial" panose="020B0604020202020204" pitchFamily="34" charset="0"/>
                <a:cs typeface="Arial" panose="020B0604020202020204" pitchFamily="34" charset="0"/>
              </a:rPr>
              <a:t>	Microsoft Windows / UNIX / Linux / </a:t>
            </a:r>
            <a:r>
              <a:rPr lang="en-US" sz="2000" dirty="0" err="1" smtClean="0">
                <a:latin typeface="Arial" panose="020B0604020202020204" pitchFamily="34" charset="0"/>
                <a:cs typeface="Arial" panose="020B0604020202020204" pitchFamily="34" charset="0"/>
              </a:rPr>
              <a:t>macOS</a:t>
            </a:r>
            <a:r>
              <a:rPr lang="en-US" sz="2000" dirty="0" smtClean="0">
                <a:latin typeface="Arial" panose="020B0604020202020204" pitchFamily="34" charset="0"/>
                <a:cs typeface="Arial" panose="020B0604020202020204" pitchFamily="34" charset="0"/>
              </a:rPr>
              <a:t>(Apple) /Android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79204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990601"/>
            <a:ext cx="8862646" cy="1981200"/>
          </a:xfrm>
        </p:spPr>
        <p:txBody>
          <a:bodyPr>
            <a:noAutofit/>
          </a:bodyPr>
          <a:lstStyle/>
          <a:p>
            <a:pPr>
              <a:lnSpc>
                <a:spcPct val="100000"/>
              </a:lnSpc>
            </a:pPr>
            <a:r>
              <a:rPr lang="el-GR" sz="2000" b="0" kern="0" spc="0" dirty="0">
                <a:effectLst/>
                <a:latin typeface="Arial" panose="020B0604020202020204" pitchFamily="34" charset="0"/>
                <a:cs typeface="Arial" panose="020B0604020202020204" pitchFamily="34" charset="0"/>
              </a:rPr>
              <a:t>Στη λειτουργία αυτή φαίνονται τα στοιχεία της τραπεζικής εντολής, μέσω της οποίας θα γίνει η πληρωμή</a:t>
            </a:r>
            <a:r>
              <a:rPr lang="el-GR" sz="2000" b="0" kern="0" spc="0" dirty="0" smtClean="0">
                <a:effectLst/>
                <a:latin typeface="Arial" panose="020B0604020202020204" pitchFamily="34" charset="0"/>
                <a:cs typeface="Arial" panose="020B0604020202020204" pitchFamily="34" charset="0"/>
              </a:rPr>
              <a:t>.</a:t>
            </a:r>
            <a:br>
              <a:rPr lang="el-GR" sz="2000" b="0" kern="0" spc="0" dirty="0" smtClean="0">
                <a:effectLst/>
                <a:latin typeface="Arial" panose="020B0604020202020204" pitchFamily="34" charset="0"/>
                <a:cs typeface="Arial" panose="020B0604020202020204" pitchFamily="34" charset="0"/>
              </a:rPr>
            </a:br>
            <a:r>
              <a:rPr lang="el-GR" sz="2000" b="0" kern="0" spc="0" dirty="0">
                <a:effectLst/>
                <a:latin typeface="Arial" panose="020B0604020202020204" pitchFamily="34" charset="0"/>
                <a:cs typeface="Arial" panose="020B0604020202020204" pitchFamily="34" charset="0"/>
              </a:rPr>
              <a:t/>
            </a:r>
            <a:br>
              <a:rPr lang="el-GR" sz="2000" b="0" kern="0" spc="0" dirty="0">
                <a:effectLst/>
                <a:latin typeface="Arial" panose="020B0604020202020204" pitchFamily="34" charset="0"/>
                <a:cs typeface="Arial" panose="020B0604020202020204" pitchFamily="34" charset="0"/>
              </a:rPr>
            </a:br>
            <a:r>
              <a:rPr lang="el-GR" sz="2000" b="0" kern="0" spc="0" dirty="0" smtClean="0">
                <a:effectLst/>
                <a:latin typeface="Arial" panose="020B0604020202020204" pitchFamily="34" charset="0"/>
                <a:cs typeface="Arial" panose="020B0604020202020204" pitchFamily="34" charset="0"/>
              </a:rPr>
              <a:t>Πατώντας </a:t>
            </a:r>
            <a:r>
              <a:rPr lang="el-GR" sz="2000" kern="0" spc="0" dirty="0">
                <a:effectLst/>
                <a:latin typeface="Arial" panose="020B0604020202020204" pitchFamily="34" charset="0"/>
                <a:cs typeface="Arial" panose="020B0604020202020204" pitchFamily="34" charset="0"/>
              </a:rPr>
              <a:t>Προχωρήστε στην Πληρωμή </a:t>
            </a:r>
            <a:r>
              <a:rPr lang="el-GR" sz="2000" b="0" kern="0" spc="0" dirty="0">
                <a:effectLst/>
                <a:latin typeface="Arial" panose="020B0604020202020204" pitchFamily="34" charset="0"/>
                <a:cs typeface="Arial" panose="020B0604020202020204" pitchFamily="34" charset="0"/>
              </a:rPr>
              <a:t>ολοκληρώνετε την διαδικασία της πληρωμής και εμφανίζεται στην οθόνη η </a:t>
            </a:r>
            <a:r>
              <a:rPr lang="el-GR" sz="2000" kern="0" spc="0" dirty="0">
                <a:effectLst/>
                <a:latin typeface="Arial" panose="020B0604020202020204" pitchFamily="34" charset="0"/>
                <a:cs typeface="Arial" panose="020B0604020202020204" pitchFamily="34" charset="0"/>
              </a:rPr>
              <a:t>Βεβαίωση Εντολής για Πληρωμή</a:t>
            </a:r>
            <a:r>
              <a:rPr lang="el-GR" sz="2000" b="0" kern="0" spc="0" dirty="0">
                <a:effectLst/>
                <a:latin typeface="Arial" panose="020B0604020202020204" pitchFamily="34" charset="0"/>
                <a:cs typeface="Arial" panose="020B0604020202020204" pitchFamily="34" charset="0"/>
              </a:rPr>
              <a:t>, την οποία μπορείτε να εκτυπώσετε</a:t>
            </a:r>
            <a:r>
              <a:rPr lang="el-GR" sz="2000" kern="0" spc="0" dirty="0">
                <a:effectLst/>
                <a:latin typeface="Arial" panose="020B0604020202020204" pitchFamily="34" charset="0"/>
                <a:cs typeface="Arial" panose="020B0604020202020204" pitchFamily="34" charset="0"/>
              </a:rPr>
              <a:t>. </a:t>
            </a:r>
            <a:endParaRPr lang="en-US" sz="2000" kern="0" spc="0" dirty="0">
              <a:effectLst/>
              <a:latin typeface="Arial" panose="020B0604020202020204" pitchFamily="34" charset="0"/>
              <a:cs typeface="Arial" panose="020B0604020202020204" pitchFamily="34" charset="0"/>
            </a:endParaRP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4601" b="34290"/>
          <a:stretch/>
        </p:blipFill>
        <p:spPr bwMode="auto">
          <a:xfrm>
            <a:off x="703385" y="3048000"/>
            <a:ext cx="7666892" cy="37894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40679" y="228601"/>
            <a:ext cx="6859787" cy="533400"/>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Κοινωνικές Ασφαλίσεις</a:t>
            </a:r>
            <a:r>
              <a:rPr lang="en-US" sz="3600" dirty="0" smtClean="0">
                <a:solidFill>
                  <a:srgbClr val="002060"/>
                </a:solidFill>
                <a:latin typeface="Arial" panose="020B0604020202020204" pitchFamily="34" charset="0"/>
                <a:cs typeface="Arial" panose="020B0604020202020204" pitchFamily="34" charset="0"/>
              </a:rPr>
              <a:t/>
            </a:r>
            <a:br>
              <a:rPr lang="en-US" sz="3600" dirty="0" smtClean="0">
                <a:solidFill>
                  <a:srgbClr val="002060"/>
                </a:solidFill>
                <a:latin typeface="Arial" panose="020B0604020202020204" pitchFamily="34" charset="0"/>
                <a:cs typeface="Arial" panose="020B0604020202020204" pitchFamily="34" charset="0"/>
              </a:rPr>
            </a:br>
            <a:endParaRPr lang="en-US" sz="3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7970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016" y="1295405"/>
            <a:ext cx="5850832"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hlinkClick r:id="rId2"/>
              </a:rPr>
              <a:t>Πληρωμή Εισφορών για Οικιακή </a:t>
            </a:r>
            <a:r>
              <a:rPr lang="en-US" sz="2400" b="1" spc="50" dirty="0" smtClean="0">
                <a:ln w="0"/>
                <a:solidFill>
                  <a:srgbClr val="455F51"/>
                </a:solidFill>
                <a:effectLst>
                  <a:innerShdw blurRad="63500" dist="50800" dir="13500000">
                    <a:srgbClr val="000000">
                      <a:alpha val="50000"/>
                    </a:srgbClr>
                  </a:innerShdw>
                </a:effectLst>
                <a:latin typeface="Calibri" panose="020F0502020204030204" pitchFamily="34" charset="0"/>
                <a:hlinkClick r:id="rId2"/>
              </a:rPr>
              <a:t>Βοηθό</a:t>
            </a:r>
            <a:endParaRPr lang="en-US" sz="2400" b="1" spc="50" dirty="0" smtClean="0">
              <a:ln w="0"/>
              <a:solidFill>
                <a:srgbClr val="455F51"/>
              </a:solidFill>
              <a:effectLst>
                <a:innerShdw blurRad="63500" dist="50800" dir="13500000">
                  <a:srgbClr val="000000">
                    <a:alpha val="50000"/>
                  </a:srgbClr>
                </a:innerShdw>
              </a:effectLst>
              <a:latin typeface="Calibri" panose="020F0502020204030204" pitchFamily="34" charset="0"/>
            </a:endParaRPr>
          </a:p>
        </p:txBody>
      </p:sp>
      <p:sp>
        <p:nvSpPr>
          <p:cNvPr id="5" name="Rectangle 4"/>
          <p:cNvSpPr/>
          <p:nvPr/>
        </p:nvSpPr>
        <p:spPr>
          <a:xfrm>
            <a:off x="211019" y="2023087"/>
            <a:ext cx="6959919"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hlinkClick r:id="rId3"/>
              </a:rPr>
              <a:t>Πληρωμή Εισφορών για Αυτοτελώς Εργαζόμενο</a:t>
            </a:r>
            <a:endPar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endParaRPr>
          </a:p>
        </p:txBody>
      </p:sp>
      <p:sp>
        <p:nvSpPr>
          <p:cNvPr id="6" name="Rectangle 5"/>
          <p:cNvSpPr/>
          <p:nvPr/>
        </p:nvSpPr>
        <p:spPr>
          <a:xfrm>
            <a:off x="211013" y="2739939"/>
            <a:ext cx="6430350"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hlinkClick r:id="rId4"/>
              </a:rPr>
              <a:t>Πληρωμή Εισφορών μόνο για ένα Εργοδότη</a:t>
            </a:r>
            <a:endPar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endParaRPr>
          </a:p>
        </p:txBody>
      </p:sp>
      <p:sp>
        <p:nvSpPr>
          <p:cNvPr id="7" name="Rectangle 6"/>
          <p:cNvSpPr/>
          <p:nvPr/>
        </p:nvSpPr>
        <p:spPr>
          <a:xfrm>
            <a:off x="211018" y="3429003"/>
            <a:ext cx="6778009" cy="461665"/>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r>
              <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hlinkClick r:id="rId5"/>
              </a:rPr>
              <a:t>Διαδικασία Προσθήκης Νέου Εργοδοτουμένου</a:t>
            </a:r>
            <a:endPar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endParaRPr>
          </a:p>
        </p:txBody>
      </p:sp>
      <p:sp>
        <p:nvSpPr>
          <p:cNvPr id="8" name="Rectangle 7"/>
          <p:cNvSpPr/>
          <p:nvPr/>
        </p:nvSpPr>
        <p:spPr>
          <a:xfrm>
            <a:off x="211013" y="4191005"/>
            <a:ext cx="8681467" cy="830997"/>
          </a:xfrm>
          <a:prstGeom prst="rect">
            <a:avLst/>
          </a:prstGeom>
          <a:noFill/>
        </p:spPr>
        <p:txBody>
          <a:bodyPr wrap="square">
            <a:spAutoFit/>
          </a:bodyPr>
          <a:lstStyle/>
          <a:p>
            <a:pPr marL="342900" indent="-342900">
              <a:buClr>
                <a:srgbClr val="92D050"/>
              </a:buClr>
              <a:buSzPct val="90000"/>
              <a:buFont typeface="Wingdings" panose="05000000000000000000" pitchFamily="2" charset="2"/>
              <a:buChar char="ü"/>
            </a:pPr>
            <a:r>
              <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hlinkClick r:id="rId6"/>
              </a:rPr>
              <a:t>Διαδικασία για χρήστες που διαχειρίζονται πέραν του ενός Εργοδότη</a:t>
            </a:r>
            <a:endPar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endParaRPr>
          </a:p>
        </p:txBody>
      </p:sp>
      <p:sp>
        <p:nvSpPr>
          <p:cNvPr id="9" name="Rectangle 8"/>
          <p:cNvSpPr/>
          <p:nvPr/>
        </p:nvSpPr>
        <p:spPr>
          <a:xfrm>
            <a:off x="211018" y="4949739"/>
            <a:ext cx="4712765" cy="830997"/>
          </a:xfrm>
          <a:prstGeom prst="rect">
            <a:avLst/>
          </a:prstGeom>
          <a:noFill/>
        </p:spPr>
        <p:txBody>
          <a:bodyPr wrap="none">
            <a:spAutoFit/>
          </a:bodyPr>
          <a:lstStyle/>
          <a:p>
            <a:pPr marL="342900" indent="-342900">
              <a:buClr>
                <a:srgbClr val="92D050"/>
              </a:buClr>
              <a:buSzPct val="90000"/>
              <a:buFont typeface="Wingdings" panose="05000000000000000000" pitchFamily="2" charset="2"/>
              <a:buChar char="ü"/>
            </a:pPr>
            <a:endParaRPr lang="el-GR" sz="2400" b="1" spc="50" dirty="0" smtClean="0">
              <a:ln w="0"/>
              <a:solidFill>
                <a:srgbClr val="455F51"/>
              </a:solidFill>
              <a:effectLst>
                <a:innerShdw blurRad="63500" dist="50800" dir="13500000">
                  <a:srgbClr val="000000">
                    <a:alpha val="50000"/>
                  </a:srgbClr>
                </a:innerShdw>
              </a:effectLst>
              <a:latin typeface="Calibri" panose="020F0502020204030204" pitchFamily="34" charset="0"/>
              <a:hlinkClick r:id="rId7"/>
            </a:endParaRPr>
          </a:p>
          <a:p>
            <a:pPr marL="342900" indent="-342900">
              <a:buClr>
                <a:srgbClr val="92D050"/>
              </a:buClr>
              <a:buSzPct val="90000"/>
              <a:buFont typeface="Wingdings" panose="05000000000000000000" pitchFamily="2" charset="2"/>
              <a:buChar char="ü"/>
            </a:pPr>
            <a:r>
              <a:rPr lang="en-US" sz="2400" b="1" spc="50" dirty="0" err="1" smtClean="0">
                <a:ln w="0"/>
                <a:solidFill>
                  <a:srgbClr val="455F51"/>
                </a:solidFill>
                <a:effectLst>
                  <a:innerShdw blurRad="63500" dist="50800" dir="13500000">
                    <a:srgbClr val="000000">
                      <a:alpha val="50000"/>
                    </a:srgbClr>
                  </a:innerShdw>
                </a:effectLst>
                <a:latin typeface="Calibri" panose="020F0502020204030204" pitchFamily="34" charset="0"/>
                <a:hlinkClick r:id="rId7"/>
              </a:rPr>
              <a:t>Δι</a:t>
            </a:r>
            <a:r>
              <a:rPr lang="en-US" sz="2400" b="1" spc="50" dirty="0" smtClean="0">
                <a:ln w="0"/>
                <a:solidFill>
                  <a:srgbClr val="455F51"/>
                </a:solidFill>
                <a:effectLst>
                  <a:innerShdw blurRad="63500" dist="50800" dir="13500000">
                    <a:srgbClr val="000000">
                      <a:alpha val="50000"/>
                    </a:srgbClr>
                  </a:innerShdw>
                </a:effectLst>
                <a:latin typeface="Calibri" panose="020F0502020204030204" pitchFamily="34" charset="0"/>
                <a:hlinkClick r:id="rId7"/>
              </a:rPr>
              <a:t>αδικασία </a:t>
            </a:r>
            <a:r>
              <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hlinkClick r:id="rId7"/>
              </a:rPr>
              <a:t>Φόρτωσης Αρχείου</a:t>
            </a:r>
            <a:endParaRPr lang="en-US" sz="2400" b="1" spc="50" dirty="0">
              <a:ln w="0"/>
              <a:solidFill>
                <a:srgbClr val="455F51"/>
              </a:solidFill>
              <a:effectLst>
                <a:innerShdw blurRad="63500" dist="50800" dir="13500000">
                  <a:srgbClr val="000000">
                    <a:alpha val="50000"/>
                  </a:srgbClr>
                </a:innerShdw>
              </a:effectLst>
              <a:latin typeface="Calibri" panose="020F0502020204030204" pitchFamily="34" charset="0"/>
            </a:endParaRPr>
          </a:p>
        </p:txBody>
      </p:sp>
      <p:sp>
        <p:nvSpPr>
          <p:cNvPr id="10" name="Rectangle 9"/>
          <p:cNvSpPr/>
          <p:nvPr/>
        </p:nvSpPr>
        <p:spPr>
          <a:xfrm>
            <a:off x="135251" y="228602"/>
            <a:ext cx="9577063" cy="492443"/>
          </a:xfrm>
          <a:prstGeom prst="rect">
            <a:avLst/>
          </a:prstGeom>
        </p:spPr>
        <p:txBody>
          <a:bodyPr wrap="square">
            <a:spAutoFit/>
          </a:bodyPr>
          <a:lstStyle/>
          <a:p>
            <a:r>
              <a:rPr lang="el-GR" sz="2600" b="1" dirty="0">
                <a:solidFill>
                  <a:srgbClr val="002060"/>
                </a:solidFill>
              </a:rPr>
              <a:t>Π</a:t>
            </a:r>
            <a:r>
              <a:rPr lang="en-US" sz="2600" b="1" dirty="0" smtClean="0">
                <a:solidFill>
                  <a:srgbClr val="002060"/>
                </a:solidFill>
              </a:rPr>
              <a:t>ροσομοιώσεις </a:t>
            </a:r>
            <a:r>
              <a:rPr lang="en-US" sz="2600" b="1" dirty="0">
                <a:solidFill>
                  <a:srgbClr val="002060"/>
                </a:solidFill>
              </a:rPr>
              <a:t>για τον τρόπο λειτουργίας του Συστήματος</a:t>
            </a:r>
          </a:p>
        </p:txBody>
      </p:sp>
    </p:spTree>
    <p:extLst>
      <p:ext uri="{BB962C8B-B14F-4D97-AF65-F5344CB8AC3E}">
        <p14:creationId xmlns:p14="http://schemas.microsoft.com/office/powerpoint/2010/main" val="298458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152405"/>
            <a:ext cx="6859787" cy="1142999"/>
          </a:xfrm>
        </p:spPr>
        <p:txBody>
          <a:bodyPr>
            <a:normAutofit/>
          </a:bodyPr>
          <a:lstStyle/>
          <a:p>
            <a:r>
              <a:rPr lang="el-GR" sz="3600" dirty="0" smtClean="0">
                <a:solidFill>
                  <a:srgbClr val="002060"/>
                </a:solidFill>
              </a:rPr>
              <a:t>Εργασιακά Θέματα - Παράπονα</a:t>
            </a:r>
            <a:r>
              <a:rPr lang="en-US" sz="3600" dirty="0">
                <a:solidFill>
                  <a:srgbClr val="002060"/>
                </a:solidFill>
              </a:rPr>
              <a:t/>
            </a:r>
            <a:br>
              <a:rPr lang="en-US" sz="3600" dirty="0">
                <a:solidFill>
                  <a:srgbClr val="002060"/>
                </a:solidFill>
              </a:rPr>
            </a:br>
            <a:endParaRPr lang="en-US" sz="3600" dirty="0">
              <a:solidFill>
                <a:srgbClr val="002060"/>
              </a:solidFill>
            </a:endParaRPr>
          </a:p>
        </p:txBody>
      </p:sp>
      <p:sp>
        <p:nvSpPr>
          <p:cNvPr id="3" name="Content Placeholder 2"/>
          <p:cNvSpPr>
            <a:spLocks noGrp="1"/>
          </p:cNvSpPr>
          <p:nvPr>
            <p:ph idx="1"/>
          </p:nvPr>
        </p:nvSpPr>
        <p:spPr>
          <a:xfrm>
            <a:off x="351692" y="1447800"/>
            <a:ext cx="8721969" cy="4114801"/>
          </a:xfrm>
        </p:spPr>
        <p:txBody>
          <a:bodyPr anchor="ctr">
            <a:normAutofit/>
          </a:bodyPr>
          <a:lstStyle/>
          <a:p>
            <a:pPr marL="0" indent="0">
              <a:buNone/>
            </a:pPr>
            <a:r>
              <a:rPr lang="el-GR" sz="3600" dirty="0" smtClean="0">
                <a:latin typeface="Arial" panose="020B0604020202020204" pitchFamily="34" charset="0"/>
                <a:cs typeface="Arial" panose="020B0604020202020204" pitchFamily="34" charset="0"/>
              </a:rPr>
              <a:t>Υποβολή </a:t>
            </a:r>
            <a:r>
              <a:rPr lang="el-GR" sz="3600" dirty="0">
                <a:latin typeface="Arial" panose="020B0604020202020204" pitchFamily="34" charset="0"/>
                <a:cs typeface="Arial" panose="020B0604020202020204" pitchFamily="34" charset="0"/>
              </a:rPr>
              <a:t>παραπόνου για θέματα εργασιακών σχέσεων, όπως τερματισμός απασχόλησης, μη πληρωμή μισθών, ωφελήματα και ωράριο</a:t>
            </a:r>
          </a:p>
          <a:p>
            <a:pPr marL="0" indent="0">
              <a:buNone/>
            </a:pPr>
            <a:endParaRPr lang="en-US" sz="3600" dirty="0"/>
          </a:p>
        </p:txBody>
      </p:sp>
    </p:spTree>
    <p:extLst>
      <p:ext uri="{BB962C8B-B14F-4D97-AF65-F5344CB8AC3E}">
        <p14:creationId xmlns:p14="http://schemas.microsoft.com/office/powerpoint/2010/main" val="160458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1668" y="211075"/>
            <a:ext cx="7894787" cy="6458285"/>
          </a:xfrm>
          <a:prstGeom prst="rect">
            <a:avLst/>
          </a:prstGeom>
        </p:spPr>
      </p:pic>
      <p:sp>
        <p:nvSpPr>
          <p:cNvPr id="4" name="Right Arrow 3"/>
          <p:cNvSpPr/>
          <p:nvPr/>
        </p:nvSpPr>
        <p:spPr>
          <a:xfrm>
            <a:off x="211015" y="5743575"/>
            <a:ext cx="571649"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48076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76200"/>
            <a:ext cx="8259570" cy="762002"/>
          </a:xfrm>
        </p:spPr>
        <p:txBody>
          <a:bodyPr>
            <a:noAutofit/>
          </a:bodyPr>
          <a:lstStyle/>
          <a:p>
            <a:r>
              <a:rPr lang="el-GR" sz="2800" dirty="0" smtClean="0">
                <a:solidFill>
                  <a:srgbClr val="002060"/>
                </a:solidFill>
                <a:latin typeface="Arial" panose="020B0604020202020204" pitchFamily="34" charset="0"/>
                <a:cs typeface="Arial" panose="020B0604020202020204" pitchFamily="34" charset="0"/>
              </a:rPr>
              <a:t>Αναζήτηση Εργασίας </a:t>
            </a:r>
            <a:r>
              <a:rPr lang="el-GR" sz="2800" dirty="0">
                <a:solidFill>
                  <a:srgbClr val="002060"/>
                </a:solidFill>
                <a:latin typeface="Arial" panose="020B0604020202020204" pitchFamily="34" charset="0"/>
                <a:cs typeface="Arial" panose="020B0604020202020204" pitchFamily="34" charset="0"/>
              </a:rPr>
              <a:t>και </a:t>
            </a:r>
            <a:r>
              <a:rPr lang="el-GR" sz="2800" dirty="0" smtClean="0">
                <a:solidFill>
                  <a:srgbClr val="002060"/>
                </a:solidFill>
                <a:latin typeface="Arial" panose="020B0604020202020204" pitchFamily="34" charset="0"/>
                <a:cs typeface="Arial" panose="020B0604020202020204" pitchFamily="34" charset="0"/>
              </a:rPr>
              <a:t>Εγγραφή Ανέργων </a:t>
            </a:r>
            <a:endParaRPr lang="en-US" sz="28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l-GR" dirty="0"/>
              <a:t/>
            </a:r>
            <a:br>
              <a:rPr lang="el-GR" dirty="0"/>
            </a:br>
            <a:r>
              <a:rPr lang="en-US" dirty="0"/>
              <a:t>	</a:t>
            </a:r>
            <a:br>
              <a:rPr lang="en-US" dirty="0"/>
            </a:br>
            <a:endParaRPr lang="en-US" dirty="0"/>
          </a:p>
        </p:txBody>
      </p:sp>
      <p:pic>
        <p:nvPicPr>
          <p:cNvPr id="6" name="Picture 5"/>
          <p:cNvPicPr>
            <a:picLocks noChangeAspect="1"/>
          </p:cNvPicPr>
          <p:nvPr/>
        </p:nvPicPr>
        <p:blipFill>
          <a:blip r:embed="rId2"/>
          <a:stretch>
            <a:fillRect/>
          </a:stretch>
        </p:blipFill>
        <p:spPr>
          <a:xfrm>
            <a:off x="422032" y="1066800"/>
            <a:ext cx="8652549" cy="5562600"/>
          </a:xfrm>
          <a:prstGeom prst="rect">
            <a:avLst/>
          </a:prstGeom>
        </p:spPr>
      </p:pic>
      <p:sp>
        <p:nvSpPr>
          <p:cNvPr id="5" name="Right Arrow 4"/>
          <p:cNvSpPr/>
          <p:nvPr/>
        </p:nvSpPr>
        <p:spPr>
          <a:xfrm>
            <a:off x="141347" y="3533775"/>
            <a:ext cx="457319"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921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1015" y="228605"/>
            <a:ext cx="6859787" cy="1142999"/>
          </a:xfrm>
          <a:prstGeom prst="rect">
            <a:avLst/>
          </a:prstGeom>
        </p:spPr>
        <p:txBody>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b="1" dirty="0">
                <a:solidFill>
                  <a:srgbClr val="002060"/>
                </a:solidFill>
                <a:effectLst>
                  <a:outerShdw blurRad="38100" dist="38100" dir="2700000" algn="tl">
                    <a:srgbClr val="000000">
                      <a:alpha val="43137"/>
                    </a:srgbClr>
                  </a:outerShdw>
                </a:effectLst>
              </a:rPr>
              <a:t>Οχήματα / Συγκοινωνίες</a:t>
            </a:r>
            <a:endParaRPr lang="en-US" b="1" dirty="0">
              <a:solidFill>
                <a:srgbClr val="00206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211016" y="1066800"/>
            <a:ext cx="8918673" cy="5562600"/>
          </a:xfrm>
          <a:prstGeom prst="rect">
            <a:avLst/>
          </a:prstGeom>
        </p:spPr>
      </p:pic>
      <p:sp>
        <p:nvSpPr>
          <p:cNvPr id="3" name="Right Arrow 2"/>
          <p:cNvSpPr/>
          <p:nvPr/>
        </p:nvSpPr>
        <p:spPr>
          <a:xfrm>
            <a:off x="79043" y="2924175"/>
            <a:ext cx="34299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993991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6" y="76205"/>
            <a:ext cx="6859787" cy="1142999"/>
          </a:xfrm>
        </p:spPr>
        <p:txBody>
          <a:bodyPr/>
          <a:lstStyle/>
          <a:p>
            <a:r>
              <a:rPr lang="el-GR" dirty="0">
                <a:solidFill>
                  <a:srgbClr val="002060"/>
                </a:solidFill>
              </a:rPr>
              <a:t>Ηλεκτρονικές Δημόσιες Συμβάσεις</a:t>
            </a:r>
            <a:r>
              <a:rPr lang="en-US" dirty="0">
                <a:solidFill>
                  <a:srgbClr val="002060"/>
                </a:solidFill>
              </a:rPr>
              <a:t/>
            </a:r>
            <a:br>
              <a:rPr lang="en-US" dirty="0">
                <a:solidFill>
                  <a:srgbClr val="002060"/>
                </a:solidFill>
              </a:rPr>
            </a:br>
            <a:endParaRPr lang="en-US" dirty="0">
              <a:solidFill>
                <a:srgbClr val="002060"/>
              </a:solidFill>
            </a:endParaRPr>
          </a:p>
        </p:txBody>
      </p:sp>
      <p:sp>
        <p:nvSpPr>
          <p:cNvPr id="3" name="Content Placeholder 2"/>
          <p:cNvSpPr>
            <a:spLocks noGrp="1"/>
          </p:cNvSpPr>
          <p:nvPr>
            <p:ph idx="1"/>
          </p:nvPr>
        </p:nvSpPr>
        <p:spPr/>
        <p:txBody>
          <a:bodyPr/>
          <a:lstStyle/>
          <a:p>
            <a:endParaRPr lang="el-GR" dirty="0"/>
          </a:p>
        </p:txBody>
      </p:sp>
      <p:pic>
        <p:nvPicPr>
          <p:cNvPr id="6" name="Picture 5"/>
          <p:cNvPicPr>
            <a:picLocks noChangeAspect="1"/>
          </p:cNvPicPr>
          <p:nvPr/>
        </p:nvPicPr>
        <p:blipFill>
          <a:blip r:embed="rId2"/>
          <a:stretch>
            <a:fillRect/>
          </a:stretch>
        </p:blipFill>
        <p:spPr>
          <a:xfrm>
            <a:off x="281353" y="1190624"/>
            <a:ext cx="8849438" cy="5286376"/>
          </a:xfrm>
          <a:prstGeom prst="rect">
            <a:avLst/>
          </a:prstGeom>
        </p:spPr>
      </p:pic>
      <p:sp>
        <p:nvSpPr>
          <p:cNvPr id="5" name="Right Arrow 4"/>
          <p:cNvSpPr/>
          <p:nvPr/>
        </p:nvSpPr>
        <p:spPr>
          <a:xfrm>
            <a:off x="76340" y="5305425"/>
            <a:ext cx="40015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04908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152400"/>
            <a:ext cx="8581292" cy="1295400"/>
          </a:xfrm>
        </p:spPr>
        <p:txBody>
          <a:bodyPr>
            <a:noAutofit/>
          </a:bodyPr>
          <a:lstStyle/>
          <a:p>
            <a:r>
              <a:rPr lang="el-GR" sz="2200" dirty="0">
                <a:solidFill>
                  <a:srgbClr val="002060"/>
                </a:solidFill>
                <a:latin typeface="Arial" panose="020B0604020202020204" pitchFamily="34" charset="0"/>
                <a:cs typeface="Arial" panose="020B0604020202020204" pitchFamily="34" charset="0"/>
              </a:rPr>
              <a:t>Κτηματολόγιο - Διαδικτυακή Εφαρμογή για Εντοπισμό Τεμαχίων Γης, Απεικόνιση Κτηματικού Σχεδίου, κτλ.</a:t>
            </a:r>
            <a:r>
              <a:rPr lang="en-US" sz="2200" dirty="0">
                <a:solidFill>
                  <a:srgbClr val="002060"/>
                </a:solidFill>
                <a:latin typeface="Arial" panose="020B0604020202020204" pitchFamily="34" charset="0"/>
                <a:cs typeface="Arial" panose="020B0604020202020204" pitchFamily="34" charset="0"/>
              </a:rPr>
              <a:t/>
            </a:r>
            <a:br>
              <a:rPr lang="en-US" sz="2200" dirty="0">
                <a:solidFill>
                  <a:srgbClr val="002060"/>
                </a:solidFill>
                <a:latin typeface="Arial" panose="020B0604020202020204" pitchFamily="34" charset="0"/>
                <a:cs typeface="Arial" panose="020B0604020202020204" pitchFamily="34" charset="0"/>
              </a:rPr>
            </a:br>
            <a:endParaRPr lang="en-US" sz="22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l-GR" dirty="0"/>
          </a:p>
        </p:txBody>
      </p:sp>
      <p:pic>
        <p:nvPicPr>
          <p:cNvPr id="4" name="Picture 3"/>
          <p:cNvPicPr>
            <a:picLocks noChangeAspect="1"/>
          </p:cNvPicPr>
          <p:nvPr/>
        </p:nvPicPr>
        <p:blipFill>
          <a:blip r:embed="rId2"/>
          <a:stretch>
            <a:fillRect/>
          </a:stretch>
        </p:blipFill>
        <p:spPr>
          <a:xfrm>
            <a:off x="285447" y="1114429"/>
            <a:ext cx="8858555" cy="4981575"/>
          </a:xfrm>
          <a:prstGeom prst="rect">
            <a:avLst/>
          </a:prstGeom>
        </p:spPr>
      </p:pic>
      <p:sp>
        <p:nvSpPr>
          <p:cNvPr id="6" name="Right Arrow 5"/>
          <p:cNvSpPr/>
          <p:nvPr/>
        </p:nvSpPr>
        <p:spPr>
          <a:xfrm>
            <a:off x="48153" y="4953000"/>
            <a:ext cx="40015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13755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1016" y="-76200"/>
            <a:ext cx="8581292" cy="1045840"/>
          </a:xfrm>
          <a:prstGeom prst="rect">
            <a:avLst/>
          </a:prstGeom>
        </p:spPr>
        <p:txBody>
          <a:bodyPr anchor="ctr">
            <a:normAutofit/>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2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Εκπαίδευση - Αναζήτηση Εκπαιδευτικών Προγραμμάτων (www.kepa.gov.cy/mathisi)</a:t>
            </a:r>
            <a:r>
              <a:rPr lang="el-GR" sz="2200" b="1" dirty="0" smtClean="0">
                <a:solidFill>
                  <a:srgbClr val="002060"/>
                </a:solidFill>
                <a:effectLst>
                  <a:outerShdw blurRad="38100" dist="38100" dir="2700000" algn="tl">
                    <a:srgbClr val="000000">
                      <a:alpha val="43137"/>
                    </a:srgbClr>
                  </a:outerShdw>
                </a:effectLst>
              </a:rPr>
              <a:t> </a:t>
            </a:r>
            <a:endParaRPr lang="en-US" sz="2200" b="1" dirty="0">
              <a:solidFill>
                <a:srgbClr val="00206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211017" y="1066800"/>
            <a:ext cx="8861839" cy="5257800"/>
          </a:xfrm>
          <a:prstGeom prst="rect">
            <a:avLst/>
          </a:prstGeom>
        </p:spPr>
      </p:pic>
      <p:sp>
        <p:nvSpPr>
          <p:cNvPr id="3" name="Right Arrow 2"/>
          <p:cNvSpPr/>
          <p:nvPr/>
        </p:nvSpPr>
        <p:spPr>
          <a:xfrm>
            <a:off x="2" y="6096000"/>
            <a:ext cx="349753"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5423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1695" y="152400"/>
            <a:ext cx="8440614" cy="1143000"/>
          </a:xfrm>
          <a:prstGeom prst="rect">
            <a:avLst/>
          </a:prstGeom>
        </p:spPr>
        <p:txBody>
          <a:bodyPr>
            <a:normAutofit fontScale="97500"/>
          </a:bodyPr>
          <a:lstStyle>
            <a:lvl1pPr algn="l" defTabSz="914400" rtl="0" eaLnBrk="1" latinLnBrk="0" hangingPunct="1">
              <a:lnSpc>
                <a:spcPct val="90000"/>
              </a:lnSpc>
              <a:spcBef>
                <a:spcPct val="0"/>
              </a:spcBef>
              <a:buNone/>
              <a:defRPr sz="3200" kern="1200" spc="100" baseline="0">
                <a:solidFill>
                  <a:schemeClr val="bg1"/>
                </a:solidFill>
                <a:latin typeface="Calibri" panose="020F0502020204030204" pitchFamily="34" charset="0"/>
                <a:ea typeface="+mj-ea"/>
                <a:cs typeface="+mj-cs"/>
              </a:defRPr>
            </a:lvl1pPr>
          </a:lstStyle>
          <a:p>
            <a:r>
              <a:rPr lang="el-GR"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Σύστημα Ηλεκτρονικής Μάθησης «e-Gnosis» (www.e-gnosis.gov.cy)</a:t>
            </a:r>
            <a:endParaRPr 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333414" y="1124744"/>
            <a:ext cx="8581294" cy="5496458"/>
          </a:xfrm>
          <a:prstGeom prst="rect">
            <a:avLst/>
          </a:prstGeom>
        </p:spPr>
      </p:pic>
      <p:sp>
        <p:nvSpPr>
          <p:cNvPr id="3" name="Right Arrow 2"/>
          <p:cNvSpPr/>
          <p:nvPr/>
        </p:nvSpPr>
        <p:spPr>
          <a:xfrm>
            <a:off x="3985" y="5110708"/>
            <a:ext cx="41406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41465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15</a:t>
            </a:fld>
            <a:endParaRPr lang="en-US"/>
          </a:p>
        </p:txBody>
      </p:sp>
      <p:sp>
        <p:nvSpPr>
          <p:cNvPr id="7" name="Content Placeholder 6"/>
          <p:cNvSpPr>
            <a:spLocks noGrp="1"/>
          </p:cNvSpPr>
          <p:nvPr>
            <p:ph idx="1"/>
          </p:nvPr>
        </p:nvSpPr>
        <p:spPr>
          <a:xfrm>
            <a:off x="457200" y="332656"/>
            <a:ext cx="8229600" cy="5674635"/>
          </a:xfrm>
        </p:spPr>
        <p:txBody>
          <a:bodyPr>
            <a:normAutofit/>
          </a:bodyPr>
          <a:lstStyle/>
          <a:p>
            <a:r>
              <a:rPr lang="el-GR" sz="3200" b="1" u="sng" dirty="0">
                <a:latin typeface="Arial" panose="020B0604020202020204" pitchFamily="34" charset="0"/>
                <a:cs typeface="Arial" panose="020B0604020202020204" pitchFamily="34" charset="0"/>
              </a:rPr>
              <a:t>Βασικές Ρυθμίσεις (</a:t>
            </a:r>
            <a:r>
              <a:rPr lang="en-GB" sz="3200" b="1" u="sng" dirty="0">
                <a:solidFill>
                  <a:srgbClr val="00B0F0"/>
                </a:solidFill>
                <a:latin typeface="Arial" panose="020B0604020202020204" pitchFamily="34" charset="0"/>
                <a:cs typeface="Arial" panose="020B0604020202020204" pitchFamily="34" charset="0"/>
              </a:rPr>
              <a:t>Control Panel</a:t>
            </a:r>
            <a:r>
              <a:rPr lang="en-GB" sz="3200" b="1" u="sng"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pPr marL="361950" indent="-252413">
              <a:buNone/>
            </a:pPr>
            <a:r>
              <a:rPr lang="en-GB" sz="2800" dirty="0" smtClean="0">
                <a:latin typeface="Arial" panose="020B0604020202020204" pitchFamily="34" charset="0"/>
                <a:cs typeface="Arial" panose="020B0604020202020204" pitchFamily="34" charset="0"/>
              </a:rPr>
              <a:t>	</a:t>
            </a:r>
            <a:r>
              <a:rPr lang="el-GR" sz="2800" dirty="0" smtClean="0">
                <a:latin typeface="Arial" panose="020B0604020202020204" pitchFamily="34" charset="0"/>
                <a:cs typeface="Arial" panose="020B0604020202020204" pitchFamily="34" charset="0"/>
              </a:rPr>
              <a:t>Για </a:t>
            </a:r>
            <a:r>
              <a:rPr lang="el-GR" sz="2800">
                <a:latin typeface="Arial" panose="020B0604020202020204" pitchFamily="34" charset="0"/>
                <a:cs typeface="Arial" panose="020B0604020202020204" pitchFamily="34" charset="0"/>
              </a:rPr>
              <a:t>να </a:t>
            </a:r>
            <a:r>
              <a:rPr lang="el-GR" sz="2800" smtClean="0">
                <a:latin typeface="Arial" panose="020B0604020202020204" pitchFamily="34" charset="0"/>
                <a:cs typeface="Arial" panose="020B0604020202020204" pitchFamily="34" charset="0"/>
              </a:rPr>
              <a:t>δούμε </a:t>
            </a:r>
            <a:r>
              <a:rPr lang="el-GR" sz="2800" dirty="0">
                <a:latin typeface="Arial" panose="020B0604020202020204" pitchFamily="34" charset="0"/>
                <a:cs typeface="Arial" panose="020B0604020202020204" pitchFamily="34" charset="0"/>
              </a:rPr>
              <a:t>λεπτομέρειες που αφορούν την έκδοση του Λειτουργικού Συστήματος του Η/Υ, το είδος του επεξεργαστή (</a:t>
            </a:r>
            <a:r>
              <a:rPr lang="en-GB" sz="2800" dirty="0">
                <a:latin typeface="Arial" panose="020B0604020202020204" pitchFamily="34" charset="0"/>
                <a:cs typeface="Arial" panose="020B0604020202020204" pitchFamily="34" charset="0"/>
              </a:rPr>
              <a:t>processor), </a:t>
            </a:r>
            <a:r>
              <a:rPr lang="el-GR" sz="2800" dirty="0">
                <a:latin typeface="Arial" panose="020B0604020202020204" pitchFamily="34" charset="0"/>
                <a:cs typeface="Arial" panose="020B0604020202020204" pitchFamily="34" charset="0"/>
              </a:rPr>
              <a:t>τη μνήμη (</a:t>
            </a:r>
            <a:r>
              <a:rPr lang="en-GB" sz="2800" dirty="0">
                <a:latin typeface="Arial" panose="020B0604020202020204" pitchFamily="34" charset="0"/>
                <a:cs typeface="Arial" panose="020B0604020202020204" pitchFamily="34" charset="0"/>
              </a:rPr>
              <a:t>RAM) </a:t>
            </a:r>
            <a:r>
              <a:rPr lang="el-GR" sz="2800" dirty="0">
                <a:latin typeface="Arial" panose="020B0604020202020204" pitchFamily="34" charset="0"/>
                <a:cs typeface="Arial" panose="020B0604020202020204" pitchFamily="34" charset="0"/>
              </a:rPr>
              <a:t>και άλλα ακολουθούμε</a:t>
            </a:r>
            <a:r>
              <a:rPr lang="en-US" sz="28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τα βήματα: </a:t>
            </a:r>
            <a:endParaRPr lang="en-GB" sz="2800" dirty="0" smtClean="0">
              <a:latin typeface="Arial" panose="020B0604020202020204" pitchFamily="34" charset="0"/>
              <a:cs typeface="Arial" panose="020B0604020202020204" pitchFamily="34" charset="0"/>
            </a:endParaRPr>
          </a:p>
          <a:p>
            <a:pPr marL="361950" indent="-252413">
              <a:buNone/>
            </a:pPr>
            <a:r>
              <a:rPr lang="en-GB" sz="2800" dirty="0">
                <a:solidFill>
                  <a:srgbClr val="00B0F0"/>
                </a:solidFill>
                <a:latin typeface="Arial" panose="020B0604020202020204" pitchFamily="34" charset="0"/>
                <a:cs typeface="Arial" panose="020B0604020202020204" pitchFamily="34" charset="0"/>
              </a:rPr>
              <a:t>	</a:t>
            </a:r>
            <a:r>
              <a:rPr lang="el-GR" sz="2800" dirty="0" err="1" smtClean="0">
                <a:solidFill>
                  <a:srgbClr val="00B0F0"/>
                </a:solidFill>
                <a:latin typeface="Arial" panose="020B0604020202020204" pitchFamily="34" charset="0"/>
                <a:cs typeface="Arial" panose="020B0604020202020204" pitchFamily="34" charset="0"/>
              </a:rPr>
              <a:t>Start</a:t>
            </a:r>
            <a:r>
              <a:rPr lang="el-GR" sz="2800" dirty="0" smtClean="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–&gt; </a:t>
            </a:r>
            <a:r>
              <a:rPr lang="en-GB" sz="2800" dirty="0">
                <a:solidFill>
                  <a:srgbClr val="00B0F0"/>
                </a:solidFill>
                <a:latin typeface="Arial" panose="020B0604020202020204" pitchFamily="34" charset="0"/>
                <a:cs typeface="Arial" panose="020B0604020202020204" pitchFamily="34" charset="0"/>
              </a:rPr>
              <a:t>Windows System</a:t>
            </a:r>
            <a:r>
              <a:rPr lang="el-GR" sz="2800" dirty="0">
                <a:solidFill>
                  <a:srgbClr val="00B0F0"/>
                </a:solidFill>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–&gt; </a:t>
            </a:r>
            <a:r>
              <a:rPr lang="en-GB" sz="2800" dirty="0">
                <a:solidFill>
                  <a:srgbClr val="00B0F0"/>
                </a:solidFill>
                <a:latin typeface="Arial" panose="020B0604020202020204" pitchFamily="34" charset="0"/>
                <a:cs typeface="Arial" panose="020B0604020202020204" pitchFamily="34" charset="0"/>
              </a:rPr>
              <a:t>Control Panel </a:t>
            </a:r>
            <a:r>
              <a:rPr lang="en-GB" sz="2800" dirty="0">
                <a:latin typeface="Arial" panose="020B0604020202020204" pitchFamily="34" charset="0"/>
                <a:cs typeface="Arial" panose="020B0604020202020204" pitchFamily="34" charset="0"/>
              </a:rPr>
              <a:t>-&gt; </a:t>
            </a:r>
            <a:r>
              <a:rPr lang="en-GB" sz="2800" dirty="0">
                <a:solidFill>
                  <a:srgbClr val="00B0F0"/>
                </a:solidFill>
                <a:latin typeface="Arial" panose="020B0604020202020204" pitchFamily="34" charset="0"/>
                <a:cs typeface="Arial" panose="020B0604020202020204" pitchFamily="34" charset="0"/>
              </a:rPr>
              <a:t>System and Security</a:t>
            </a:r>
            <a:r>
              <a:rPr lang="en-GB" sz="2800" dirty="0">
                <a:latin typeface="Arial" panose="020B0604020202020204" pitchFamily="34" charset="0"/>
                <a:cs typeface="Arial" panose="020B0604020202020204" pitchFamily="34" charset="0"/>
              </a:rPr>
              <a:t> -&gt; </a:t>
            </a:r>
            <a:r>
              <a:rPr lang="en-GB" sz="2800" dirty="0" smtClean="0">
                <a:solidFill>
                  <a:srgbClr val="00B0F0"/>
                </a:solidFill>
                <a:latin typeface="Arial" panose="020B0604020202020204" pitchFamily="34" charset="0"/>
                <a:cs typeface="Arial" panose="020B0604020202020204" pitchFamily="34" charset="0"/>
              </a:rPr>
              <a:t>System</a:t>
            </a:r>
            <a:r>
              <a:rPr lang="el-GR"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361950" indent="-252413">
              <a:buNone/>
            </a:pPr>
            <a:r>
              <a:rPr lang="en-GB" sz="2800" dirty="0" smtClean="0">
                <a:latin typeface="Arial" panose="020B0604020202020204" pitchFamily="34" charset="0"/>
                <a:cs typeface="Arial" panose="020B0604020202020204" pitchFamily="34" charset="0"/>
              </a:rPr>
              <a:t>	</a:t>
            </a:r>
            <a:r>
              <a:rPr lang="el-GR" sz="2800" dirty="0" smtClean="0">
                <a:latin typeface="Arial" panose="020B0604020202020204" pitchFamily="34" charset="0"/>
                <a:cs typeface="Arial" panose="020B0604020202020204" pitchFamily="34" charset="0"/>
              </a:rPr>
              <a:t>Η </a:t>
            </a:r>
            <a:r>
              <a:rPr lang="el-GR" sz="2800" dirty="0">
                <a:latin typeface="Arial" panose="020B0604020202020204" pitchFamily="34" charset="0"/>
                <a:cs typeface="Arial" panose="020B0604020202020204" pitchFamily="34" charset="0"/>
              </a:rPr>
              <a:t>οθόνη με όλα τα στοιχεία παρουσιάζεται στη επόμενη διαφάνεια.</a:t>
            </a:r>
            <a:r>
              <a:rPr lang="el-GR" dirty="0"/>
              <a:t> </a:t>
            </a:r>
          </a:p>
          <a:p>
            <a:endParaRPr lang="en-US" dirty="0"/>
          </a:p>
        </p:txBody>
      </p:sp>
    </p:spTree>
    <p:extLst>
      <p:ext uri="{BB962C8B-B14F-4D97-AF65-F5344CB8AC3E}">
        <p14:creationId xmlns:p14="http://schemas.microsoft.com/office/powerpoint/2010/main" val="29477600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356" y="228602"/>
            <a:ext cx="8971164" cy="523220"/>
          </a:xfrm>
          <a:prstGeom prst="rect">
            <a:avLst/>
          </a:prstGeom>
          <a:noFill/>
        </p:spPr>
        <p:txBody>
          <a:bodyPr wrap="square" rtlCol="0">
            <a:spAutoFit/>
          </a:bodyPr>
          <a:lstStyle/>
          <a:p>
            <a:r>
              <a:rPr lang="el-GR" sz="28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Σύστημα Αρχείου Πληθυσμού και Μετανάστευσης</a:t>
            </a:r>
            <a:endPar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22033" y="974543"/>
            <a:ext cx="8651631" cy="5883457"/>
          </a:xfrm>
          <a:prstGeom prst="rect">
            <a:avLst/>
          </a:prstGeom>
        </p:spPr>
      </p:pic>
      <p:sp>
        <p:nvSpPr>
          <p:cNvPr id="3" name="Right Arrow 2"/>
          <p:cNvSpPr/>
          <p:nvPr/>
        </p:nvSpPr>
        <p:spPr>
          <a:xfrm>
            <a:off x="211015" y="6629400"/>
            <a:ext cx="34618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88397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0679" y="990600"/>
            <a:ext cx="8932985" cy="1295400"/>
          </a:xfrm>
          <a:prstGeom prst="rect">
            <a:avLst/>
          </a:prstGeom>
        </p:spPr>
        <p:txBody>
          <a:bodyPr wrap="square">
            <a:noAutofit/>
          </a:bodyPr>
          <a:lstStyle/>
          <a:p>
            <a:r>
              <a:rPr lang="el-GR" sz="2000" dirty="0">
                <a:solidFill>
                  <a:prstClr val="black"/>
                </a:solidFill>
                <a:latin typeface="Arial" panose="020B0604020202020204" pitchFamily="34" charset="0"/>
                <a:cs typeface="Arial" panose="020B0604020202020204" pitchFamily="34" charset="0"/>
              </a:rPr>
              <a:t>Το JCC payment gateway παρέχει την υποδομή για να δέχονται οι εμπόροι που χρησιμοποιούν το διαδίκτυο πληρωμές σε πραγματικό χρόνο μέσω των ιστοσελίδων τους. Το σύστημα που εφαρμόζεται (για την αποδοχή καρτών μέσω διαδικτύου) είναι εύχρηστο και πληροί όλες τις απαιτούμενες προδιαγραφές ασφαλείας</a:t>
            </a:r>
            <a:endParaRPr lang="en-US" sz="20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349651" y="152400"/>
            <a:ext cx="8088923" cy="584775"/>
          </a:xfrm>
          <a:prstGeom prst="rect">
            <a:avLst/>
          </a:prstGeom>
          <a:noFill/>
        </p:spPr>
        <p:txBody>
          <a:bodyPr wrap="square" rtlCol="0">
            <a:spAutoFit/>
          </a:bodyPr>
          <a:lstStyle/>
          <a:p>
            <a:r>
              <a:rPr lang="el-GR"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Πληρωμές μέσω της </a:t>
            </a:r>
            <a:r>
              <a:rPr lang="en-GB"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JCC</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43608" y="2601374"/>
            <a:ext cx="7394966" cy="4149947"/>
          </a:xfrm>
          <a:prstGeom prst="rect">
            <a:avLst/>
          </a:prstGeom>
        </p:spPr>
      </p:pic>
      <p:sp>
        <p:nvSpPr>
          <p:cNvPr id="3" name="Right Arrow 2"/>
          <p:cNvSpPr/>
          <p:nvPr/>
        </p:nvSpPr>
        <p:spPr>
          <a:xfrm>
            <a:off x="472193" y="6419850"/>
            <a:ext cx="28582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30226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651" y="152400"/>
            <a:ext cx="8088923" cy="584775"/>
          </a:xfrm>
          <a:prstGeom prst="rect">
            <a:avLst/>
          </a:prstGeom>
          <a:noFill/>
        </p:spPr>
        <p:txBody>
          <a:bodyPr wrap="square" rtlCol="0">
            <a:spAutoFit/>
          </a:bodyPr>
          <a:lstStyle/>
          <a:p>
            <a:r>
              <a:rPr lang="el-GR"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Επιδόματα / Χορηγίες</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71501" y="1066803"/>
            <a:ext cx="8438382" cy="5701081"/>
          </a:xfrm>
          <a:prstGeom prst="rect">
            <a:avLst/>
          </a:prstGeom>
        </p:spPr>
      </p:pic>
      <p:sp>
        <p:nvSpPr>
          <p:cNvPr id="3" name="Right Arrow 2"/>
          <p:cNvSpPr/>
          <p:nvPr/>
        </p:nvSpPr>
        <p:spPr>
          <a:xfrm>
            <a:off x="395654" y="6286500"/>
            <a:ext cx="28582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13195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356" y="228605"/>
            <a:ext cx="8088923" cy="584775"/>
          </a:xfrm>
          <a:prstGeom prst="rect">
            <a:avLst/>
          </a:prstGeom>
          <a:noFill/>
        </p:spPr>
        <p:txBody>
          <a:bodyPr wrap="square" rtlCol="0">
            <a:spAutoFit/>
          </a:bodyPr>
          <a:lstStyle/>
          <a:p>
            <a:r>
              <a:rPr lang="el-GR" sz="32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Άλλες Διαδικτυακές Υπηρεσίες</a:t>
            </a:r>
            <a:endParaRPr lang="en-US" sz="32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984739" y="990600"/>
            <a:ext cx="7475694" cy="5679035"/>
          </a:xfrm>
          <a:prstGeom prst="rect">
            <a:avLst/>
          </a:prstGeom>
        </p:spPr>
      </p:pic>
      <p:sp>
        <p:nvSpPr>
          <p:cNvPr id="3" name="Right Arrow 2"/>
          <p:cNvSpPr/>
          <p:nvPr/>
        </p:nvSpPr>
        <p:spPr>
          <a:xfrm>
            <a:off x="695218" y="6477000"/>
            <a:ext cx="285824"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17895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lstStyle/>
          <a:p>
            <a:pPr marL="109728" lvl="0" indent="0">
              <a:lnSpc>
                <a:spcPct val="80000"/>
              </a:lnSpc>
              <a:buNone/>
            </a:pPr>
            <a:endParaRPr lang="el-GR" sz="2600" b="1" dirty="0" smtClean="0">
              <a:solidFill>
                <a:srgbClr val="FFC000"/>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endParaRPr>
          </a:p>
          <a:p>
            <a:pPr marL="109728" lvl="0" indent="0">
              <a:lnSpc>
                <a:spcPct val="80000"/>
              </a:lnSpc>
              <a:buNone/>
            </a:pPr>
            <a:r>
              <a:rPr lang="el-GR" sz="2800" b="1" dirty="0" smtClean="0">
                <a:solidFill>
                  <a:srgbClr val="FFC000"/>
                </a:solidFill>
                <a:latin typeface="Arial" panose="020B0604020202020204" pitchFamily="34" charset="0"/>
                <a:cs typeface="Arial" panose="020B0604020202020204" pitchFamily="34" charset="0"/>
              </a:rPr>
              <a:t>Ενότητα 4:  </a:t>
            </a:r>
            <a:r>
              <a:rPr lang="en-US" sz="2800" b="1" dirty="0" smtClean="0">
                <a:solidFill>
                  <a:srgbClr val="FFC000"/>
                </a:solidFill>
                <a:latin typeface="Arial" panose="020B0604020202020204" pitchFamily="34" charset="0"/>
                <a:cs typeface="Arial" panose="020B0604020202020204" pitchFamily="34" charset="0"/>
              </a:rPr>
              <a:t>MS WORD</a:t>
            </a:r>
            <a:endParaRPr lang="en-US" sz="2800" b="1" dirty="0">
              <a:solidFill>
                <a:srgbClr val="FFC000"/>
              </a:solidFill>
              <a:latin typeface="Arial" panose="020B0604020202020204" pitchFamily="34" charset="0"/>
              <a:cs typeface="Arial" panose="020B0604020202020204" pitchFamily="34" charset="0"/>
            </a:endParaRPr>
          </a:p>
          <a:p>
            <a:endParaRPr lang="en-US" dirty="0" smtClean="0"/>
          </a:p>
          <a:p>
            <a:pPr marL="109728" indent="0">
              <a:buNone/>
            </a:pPr>
            <a:r>
              <a:rPr lang="el-GR" sz="2800" dirty="0">
                <a:latin typeface="Arial" panose="020B0604020202020204" pitchFamily="34" charset="0"/>
                <a:cs typeface="Arial" panose="020B0604020202020204" pitchFamily="34" charset="0"/>
              </a:rPr>
              <a:t>Είναι μια εφαρμογή (ένα πρόγραμμα) επεξεργασίας κειμένων που μας επιτρέπει να δημιουργούμε έγγραφα, επιστολές, υπομνήματα, εκθέσεις, αναφορές και σημειώματα με τον πιο επαγγελματικό τρόπο.</a:t>
            </a:r>
          </a:p>
          <a:p>
            <a:endParaRPr lang="en-US" dirty="0"/>
          </a:p>
          <a:p>
            <a:endParaRPr lang="el-GR" dirty="0" smtClean="0"/>
          </a:p>
          <a:p>
            <a:pPr marL="109728" indent="0">
              <a:buNone/>
            </a:pPr>
            <a:r>
              <a:rPr lang="el-GR" sz="2400" dirty="0" smtClean="0">
                <a:latin typeface="Arial" panose="020B0604020202020204" pitchFamily="34" charset="0"/>
                <a:cs typeface="Arial" panose="020B0604020202020204" pitchFamily="34" charset="0"/>
              </a:rPr>
              <a:t>	</a:t>
            </a:r>
            <a:endParaRPr lang="el-GR" sz="2300" dirty="0" smtClean="0">
              <a:latin typeface="Arial" panose="020B0604020202020204" pitchFamily="34" charset="0"/>
              <a:cs typeface="Arial" panose="020B0604020202020204" pitchFamily="34" charset="0"/>
            </a:endParaRPr>
          </a:p>
          <a:p>
            <a:pPr marL="109728" indent="0">
              <a:buNone/>
            </a:pPr>
            <a:endParaRPr lang="el-GR" sz="2400" dirty="0">
              <a:latin typeface="Arial" panose="020B0604020202020204" pitchFamily="34" charset="0"/>
              <a:cs typeface="Arial" panose="020B0604020202020204" pitchFamily="34" charset="0"/>
            </a:endParaRPr>
          </a:p>
          <a:p>
            <a:pPr marL="109728" indent="0">
              <a:buNone/>
            </a:pPr>
            <a:endParaRPr lang="en-US" sz="2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154</a:t>
            </a:fld>
            <a:endParaRPr lang="en-US"/>
          </a:p>
        </p:txBody>
      </p:sp>
    </p:spTree>
    <p:extLst>
      <p:ext uri="{BB962C8B-B14F-4D97-AF65-F5344CB8AC3E}">
        <p14:creationId xmlns:p14="http://schemas.microsoft.com/office/powerpoint/2010/main" val="155889043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155</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272136687"/>
              </p:ext>
            </p:extLst>
          </p:nvPr>
        </p:nvGraphicFramePr>
        <p:xfrm>
          <a:off x="899592" y="624556"/>
          <a:ext cx="7848872" cy="5040561"/>
        </p:xfrm>
        <a:graphic>
          <a:graphicData uri="http://schemas.openxmlformats.org/drawingml/2006/table">
            <a:tbl>
              <a:tblPr>
                <a:tableStyleId>{BC89EF96-8CEA-46FF-86C4-4CE0E7609802}</a:tableStyleId>
              </a:tblPr>
              <a:tblGrid>
                <a:gridCol w="3341346"/>
                <a:gridCol w="4507526"/>
              </a:tblGrid>
              <a:tr h="1680187">
                <a:tc>
                  <a:txBody>
                    <a:bodyPr/>
                    <a:lstStyle/>
                    <a:p>
                      <a:pPr algn="ctr">
                        <a:lnSpc>
                          <a:spcPct val="115000"/>
                        </a:lnSpc>
                        <a:spcAft>
                          <a:spcPts val="0"/>
                        </a:spcAft>
                      </a:pPr>
                      <a:r>
                        <a:rPr lang="el-GR" sz="2000" dirty="0">
                          <a:effectLst/>
                        </a:rPr>
                        <a:t>Άνοιγμα της εφαρμογής Επεξεργασίας Κειμένου:</a:t>
                      </a:r>
                      <a:endParaRPr lang="en-US" sz="20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kumimoji="0" lang="el-GR" sz="2000" kern="1200" dirty="0" err="1">
                          <a:solidFill>
                            <a:srgbClr val="00B0F0"/>
                          </a:solidFill>
                          <a:effectLst/>
                        </a:rPr>
                        <a:t>Start</a:t>
                      </a:r>
                      <a:r>
                        <a:rPr kumimoji="0" lang="el-GR" sz="2000" kern="1200" dirty="0">
                          <a:solidFill>
                            <a:srgbClr val="00B0F0"/>
                          </a:solidFill>
                          <a:effectLst/>
                        </a:rPr>
                        <a:t> </a:t>
                      </a:r>
                      <a:r>
                        <a:rPr kumimoji="0" lang="el-GR" sz="2000" kern="1200" dirty="0" smtClean="0">
                          <a:solidFill>
                            <a:schemeClr val="tx1"/>
                          </a:solidFill>
                          <a:effectLst/>
                          <a:sym typeface="Wingdings" panose="05000000000000000000" pitchFamily="2" charset="2"/>
                        </a:rPr>
                        <a:t></a:t>
                      </a:r>
                      <a:r>
                        <a:rPr kumimoji="0" lang="el-GR" sz="2000" kern="1200" dirty="0" smtClean="0">
                          <a:solidFill>
                            <a:srgbClr val="00B0F0"/>
                          </a:solidFill>
                          <a:effectLst/>
                        </a:rPr>
                        <a:t> </a:t>
                      </a:r>
                      <a:r>
                        <a:rPr kumimoji="0" lang="el-GR" sz="2000" kern="1200" dirty="0" err="1">
                          <a:solidFill>
                            <a:srgbClr val="00B0F0"/>
                          </a:solidFill>
                          <a:effectLst/>
                        </a:rPr>
                        <a:t>Search</a:t>
                      </a:r>
                      <a:r>
                        <a:rPr kumimoji="0" lang="el-GR" sz="2000" kern="1200" dirty="0">
                          <a:solidFill>
                            <a:srgbClr val="00B0F0"/>
                          </a:solidFill>
                          <a:effectLst/>
                        </a:rPr>
                        <a:t> </a:t>
                      </a:r>
                      <a:r>
                        <a:rPr kumimoji="0" lang="el-GR" sz="2000" kern="1200" dirty="0" smtClean="0">
                          <a:solidFill>
                            <a:schemeClr val="tx1"/>
                          </a:solidFill>
                          <a:effectLst/>
                          <a:sym typeface="Wingdings" panose="05000000000000000000" pitchFamily="2" charset="2"/>
                        </a:rPr>
                        <a:t></a:t>
                      </a:r>
                      <a:r>
                        <a:rPr kumimoji="0" lang="el-GR" sz="2000" kern="1200" dirty="0" smtClean="0">
                          <a:solidFill>
                            <a:srgbClr val="00B0F0"/>
                          </a:solidFill>
                          <a:effectLst/>
                        </a:rPr>
                        <a:t>  </a:t>
                      </a:r>
                      <a:r>
                        <a:rPr kumimoji="0" lang="el-GR" sz="2000" kern="1200" dirty="0">
                          <a:solidFill>
                            <a:srgbClr val="00B0F0"/>
                          </a:solidFill>
                          <a:effectLst/>
                        </a:rPr>
                        <a:t>Microsoft Word 2016</a:t>
                      </a:r>
                      <a:endParaRPr kumimoji="0" lang="en-US" sz="2000" kern="1200" dirty="0">
                        <a:solidFill>
                          <a:srgbClr val="00B0F0"/>
                        </a:solidFill>
                        <a:effectLst/>
                        <a:latin typeface="+mn-lt"/>
                        <a:ea typeface="+mn-ea"/>
                        <a:cs typeface="+mn-cs"/>
                      </a:endParaRPr>
                    </a:p>
                  </a:txBody>
                  <a:tcPr marL="68580" marR="68580" marT="0" marB="0" anchor="ctr"/>
                </a:tc>
              </a:tr>
              <a:tr h="1680187">
                <a:tc>
                  <a:txBody>
                    <a:bodyPr/>
                    <a:lstStyle/>
                    <a:p>
                      <a:pPr algn="ctr">
                        <a:lnSpc>
                          <a:spcPct val="115000"/>
                        </a:lnSpc>
                        <a:spcAft>
                          <a:spcPts val="0"/>
                        </a:spcAft>
                      </a:pPr>
                      <a:r>
                        <a:rPr lang="el-GR" sz="2000" dirty="0">
                          <a:effectLst/>
                        </a:rPr>
                        <a:t>Κλείσιμο ανοιχτού εγγράφου:</a:t>
                      </a:r>
                      <a:endParaRPr lang="en-US" sz="2000" dirty="0">
                        <a:effectLst/>
                      </a:endParaRPr>
                    </a:p>
                    <a:p>
                      <a:pPr algn="ctr">
                        <a:lnSpc>
                          <a:spcPct val="115000"/>
                        </a:lnSpc>
                        <a:spcAft>
                          <a:spcPts val="0"/>
                        </a:spcAft>
                      </a:pPr>
                      <a:r>
                        <a:rPr lang="el-GR" sz="2000" dirty="0">
                          <a:effectLst/>
                        </a:rPr>
                        <a:t> </a:t>
                      </a:r>
                      <a:endParaRPr lang="en-US" sz="20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el-GR" sz="2000" dirty="0">
                          <a:solidFill>
                            <a:srgbClr val="00B0F0"/>
                          </a:solidFill>
                          <a:effectLst/>
                        </a:rPr>
                        <a:t>Καρτέλα </a:t>
                      </a:r>
                      <a:r>
                        <a:rPr lang="el-GR" sz="2000" dirty="0" err="1">
                          <a:solidFill>
                            <a:srgbClr val="00B0F0"/>
                          </a:solidFill>
                          <a:effectLst/>
                        </a:rPr>
                        <a:t>File</a:t>
                      </a:r>
                      <a:r>
                        <a:rPr lang="el-GR" sz="2000" dirty="0">
                          <a:solidFill>
                            <a:srgbClr val="00B0F0"/>
                          </a:solidFill>
                          <a:effectLst/>
                        </a:rPr>
                        <a:t> </a:t>
                      </a:r>
                      <a:r>
                        <a:rPr lang="el-GR" sz="2000" dirty="0" smtClean="0">
                          <a:solidFill>
                            <a:schemeClr val="tx1"/>
                          </a:solidFill>
                          <a:effectLst/>
                          <a:sym typeface="Wingdings" panose="05000000000000000000" pitchFamily="2" charset="2"/>
                        </a:rPr>
                        <a:t></a:t>
                      </a:r>
                      <a:r>
                        <a:rPr lang="el-GR" sz="2000" dirty="0" smtClean="0">
                          <a:solidFill>
                            <a:srgbClr val="00B0F0"/>
                          </a:solidFill>
                          <a:effectLst/>
                        </a:rPr>
                        <a:t> </a:t>
                      </a:r>
                      <a:r>
                        <a:rPr lang="el-GR" sz="2000" dirty="0" err="1">
                          <a:solidFill>
                            <a:srgbClr val="00B0F0"/>
                          </a:solidFill>
                          <a:effectLst/>
                        </a:rPr>
                        <a:t>Close</a:t>
                      </a:r>
                      <a:endParaRPr lang="en-US" sz="2000" dirty="0">
                        <a:solidFill>
                          <a:srgbClr val="00B0F0"/>
                        </a:solidFill>
                        <a:effectLst/>
                        <a:latin typeface="Times New Roman"/>
                        <a:ea typeface="Times New Roman"/>
                        <a:cs typeface="Times New Roman"/>
                      </a:endParaRPr>
                    </a:p>
                  </a:txBody>
                  <a:tcPr marL="68580" marR="68580" marT="0" marB="0" anchor="ctr"/>
                </a:tc>
              </a:tr>
              <a:tr h="1680187">
                <a:tc>
                  <a:txBody>
                    <a:bodyPr/>
                    <a:lstStyle/>
                    <a:p>
                      <a:pPr algn="ctr">
                        <a:lnSpc>
                          <a:spcPct val="115000"/>
                        </a:lnSpc>
                        <a:spcAft>
                          <a:spcPts val="0"/>
                        </a:spcAft>
                      </a:pPr>
                      <a:r>
                        <a:rPr lang="el-GR" sz="2000" dirty="0">
                          <a:effectLst/>
                        </a:rPr>
                        <a:t>Κλείσιμο της εφαρμογής:</a:t>
                      </a:r>
                      <a:endParaRPr lang="en-US" sz="2000" dirty="0">
                        <a:effectLst/>
                      </a:endParaRPr>
                    </a:p>
                    <a:p>
                      <a:pPr algn="ctr">
                        <a:lnSpc>
                          <a:spcPct val="115000"/>
                        </a:lnSpc>
                        <a:spcAft>
                          <a:spcPts val="0"/>
                        </a:spcAft>
                      </a:pPr>
                      <a:r>
                        <a:rPr lang="el-GR" sz="2000" dirty="0">
                          <a:effectLst/>
                        </a:rPr>
                        <a:t> </a:t>
                      </a:r>
                      <a:endParaRPr lang="en-US" sz="2000" dirty="0">
                        <a:effectLst/>
                        <a:latin typeface="Times New Roman"/>
                        <a:ea typeface="Times New Roman"/>
                        <a:cs typeface="Times New Roman"/>
                      </a:endParaRPr>
                    </a:p>
                  </a:txBody>
                  <a:tcPr marL="68580" marR="68580" marT="0" marB="0" anchor="ctr"/>
                </a:tc>
                <a:tc>
                  <a:txBody>
                    <a:bodyPr/>
                    <a:lstStyle/>
                    <a:p>
                      <a:pPr algn="ctr">
                        <a:lnSpc>
                          <a:spcPct val="115000"/>
                        </a:lnSpc>
                        <a:spcAft>
                          <a:spcPts val="0"/>
                        </a:spcAft>
                      </a:pPr>
                      <a:r>
                        <a:rPr lang="el-GR" sz="2000" dirty="0">
                          <a:solidFill>
                            <a:srgbClr val="00B0F0"/>
                          </a:solidFill>
                          <a:effectLst/>
                        </a:rPr>
                        <a:t>Κλικ στο κόκκινο  </a:t>
                      </a:r>
                      <a:endParaRPr lang="en-GB" sz="2000" dirty="0" smtClean="0">
                        <a:solidFill>
                          <a:srgbClr val="00B0F0"/>
                        </a:solidFill>
                        <a:effectLst/>
                      </a:endParaRPr>
                    </a:p>
                    <a:p>
                      <a:pPr algn="ctr">
                        <a:lnSpc>
                          <a:spcPct val="115000"/>
                        </a:lnSpc>
                        <a:spcAft>
                          <a:spcPts val="0"/>
                        </a:spcAft>
                      </a:pPr>
                      <a:r>
                        <a:rPr lang="el-GR" sz="2000" dirty="0" smtClean="0">
                          <a:solidFill>
                            <a:srgbClr val="00B0F0"/>
                          </a:solidFill>
                          <a:effectLst/>
                        </a:rPr>
                        <a:t>ή </a:t>
                      </a:r>
                      <a:r>
                        <a:rPr lang="el-GR" sz="2000" dirty="0" err="1">
                          <a:solidFill>
                            <a:srgbClr val="00B0F0"/>
                          </a:solidFill>
                          <a:effectLst/>
                        </a:rPr>
                        <a:t>File</a:t>
                      </a:r>
                      <a:r>
                        <a:rPr lang="el-GR" sz="2000" dirty="0">
                          <a:solidFill>
                            <a:srgbClr val="00B0F0"/>
                          </a:solidFill>
                          <a:effectLst/>
                        </a:rPr>
                        <a:t> </a:t>
                      </a:r>
                      <a:r>
                        <a:rPr lang="el-GR" sz="2000" dirty="0" smtClean="0">
                          <a:solidFill>
                            <a:schemeClr val="tx1"/>
                          </a:solidFill>
                          <a:effectLst/>
                          <a:sym typeface="Wingdings" panose="05000000000000000000" pitchFamily="2" charset="2"/>
                        </a:rPr>
                        <a:t></a:t>
                      </a:r>
                      <a:r>
                        <a:rPr lang="el-GR" sz="2000" dirty="0" smtClean="0">
                          <a:solidFill>
                            <a:srgbClr val="00B0F0"/>
                          </a:solidFill>
                          <a:effectLst/>
                        </a:rPr>
                        <a:t> </a:t>
                      </a:r>
                      <a:r>
                        <a:rPr lang="el-GR" sz="2000" dirty="0" err="1">
                          <a:solidFill>
                            <a:srgbClr val="00B0F0"/>
                          </a:solidFill>
                          <a:effectLst/>
                        </a:rPr>
                        <a:t>Exit</a:t>
                      </a:r>
                      <a:r>
                        <a:rPr lang="el-GR" sz="2000" dirty="0">
                          <a:effectLst/>
                        </a:rPr>
                        <a:t> </a:t>
                      </a:r>
                      <a:endParaRPr lang="en-US" sz="2000" dirty="0">
                        <a:effectLst/>
                      </a:endParaRPr>
                    </a:p>
                    <a:p>
                      <a:pPr algn="ctr">
                        <a:lnSpc>
                          <a:spcPct val="115000"/>
                        </a:lnSpc>
                        <a:spcAft>
                          <a:spcPts val="0"/>
                        </a:spcAft>
                      </a:pPr>
                      <a:r>
                        <a:rPr lang="el-GR" sz="2000" dirty="0">
                          <a:effectLst/>
                        </a:rPr>
                        <a:t> </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pic>
        <p:nvPicPr>
          <p:cNvPr id="1026" name="Picture 696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4365104"/>
            <a:ext cx="504056" cy="24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21022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156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151590217"/>
              </p:ext>
            </p:extLst>
          </p:nvPr>
        </p:nvGraphicFramePr>
        <p:xfrm>
          <a:off x="395536" y="764704"/>
          <a:ext cx="8352928" cy="2602451"/>
        </p:xfrm>
        <a:graphic>
          <a:graphicData uri="http://schemas.openxmlformats.org/drawingml/2006/table">
            <a:tbl>
              <a:tblPr>
                <a:tableStyleId>{BC89EF96-8CEA-46FF-86C4-4CE0E7609802}</a:tableStyleId>
              </a:tblPr>
              <a:tblGrid>
                <a:gridCol w="4216239"/>
                <a:gridCol w="4136689"/>
              </a:tblGrid>
              <a:tr h="849851">
                <a:tc>
                  <a:txBody>
                    <a:bodyPr/>
                    <a:lstStyle/>
                    <a:p>
                      <a:pPr algn="l">
                        <a:lnSpc>
                          <a:spcPct val="115000"/>
                        </a:lnSpc>
                        <a:spcAft>
                          <a:spcPts val="0"/>
                        </a:spcAft>
                      </a:pPr>
                      <a:r>
                        <a:rPr lang="el-GR" sz="2000" dirty="0">
                          <a:effectLst/>
                        </a:rPr>
                        <a:t>Άνοιγμα ενός εγγράφου</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err="1">
                          <a:solidFill>
                            <a:srgbClr val="00B0F0"/>
                          </a:solidFill>
                          <a:effectLst/>
                        </a:rPr>
                        <a:t>File</a:t>
                      </a:r>
                      <a:r>
                        <a:rPr lang="el-GR" sz="2000" dirty="0">
                          <a:solidFill>
                            <a:srgbClr val="00B0F0"/>
                          </a:solidFill>
                          <a:effectLst/>
                        </a:rPr>
                        <a:t> </a:t>
                      </a:r>
                      <a:r>
                        <a:rPr lang="en-GB" sz="2000" dirty="0" smtClean="0">
                          <a:solidFill>
                            <a:schemeClr val="tx1"/>
                          </a:solidFill>
                          <a:effectLst/>
                          <a:sym typeface="Wingdings" panose="05000000000000000000" pitchFamily="2" charset="2"/>
                        </a:rPr>
                        <a:t></a:t>
                      </a:r>
                      <a:r>
                        <a:rPr lang="el-GR" sz="2000" dirty="0" smtClean="0">
                          <a:solidFill>
                            <a:schemeClr val="tx1"/>
                          </a:solidFill>
                          <a:effectLst/>
                        </a:rPr>
                        <a:t> </a:t>
                      </a:r>
                      <a:r>
                        <a:rPr lang="el-GR" sz="2000" dirty="0" err="1">
                          <a:solidFill>
                            <a:srgbClr val="00B0F0"/>
                          </a:solidFill>
                          <a:effectLst/>
                        </a:rPr>
                        <a:t>Open</a:t>
                      </a:r>
                      <a:r>
                        <a:rPr lang="el-GR" sz="2000" dirty="0">
                          <a:solidFill>
                            <a:srgbClr val="00B0F0"/>
                          </a:solidFill>
                          <a:effectLst/>
                        </a:rPr>
                        <a:t> </a:t>
                      </a:r>
                      <a:r>
                        <a:rPr lang="el-GR" sz="2000" dirty="0" smtClean="0">
                          <a:solidFill>
                            <a:schemeClr val="tx1"/>
                          </a:solidFill>
                          <a:effectLst/>
                          <a:sym typeface="Wingdings" panose="05000000000000000000" pitchFamily="2" charset="2"/>
                        </a:rPr>
                        <a:t></a:t>
                      </a:r>
                      <a:r>
                        <a:rPr lang="en-GB" sz="2000" dirty="0" smtClean="0">
                          <a:solidFill>
                            <a:schemeClr val="tx1"/>
                          </a:solidFill>
                          <a:effectLst/>
                          <a:sym typeface="Wingdings" panose="05000000000000000000" pitchFamily="2" charset="2"/>
                        </a:rPr>
                        <a:t> </a:t>
                      </a:r>
                      <a:r>
                        <a:rPr lang="el-GR" sz="2000" dirty="0" smtClean="0">
                          <a:solidFill>
                            <a:srgbClr val="00B0F0"/>
                          </a:solidFill>
                          <a:effectLst/>
                        </a:rPr>
                        <a:t>Επιλογή </a:t>
                      </a:r>
                      <a:r>
                        <a:rPr lang="el-GR" sz="2000" dirty="0">
                          <a:solidFill>
                            <a:srgbClr val="00B0F0"/>
                          </a:solidFill>
                          <a:effectLst/>
                        </a:rPr>
                        <a:t>του </a:t>
                      </a:r>
                      <a:r>
                        <a:rPr lang="el-GR" sz="2000" dirty="0" smtClean="0">
                          <a:solidFill>
                            <a:srgbClr val="00B0F0"/>
                          </a:solidFill>
                          <a:effectLst/>
                        </a:rPr>
                        <a:t>εγγράφου</a:t>
                      </a:r>
                      <a:r>
                        <a:rPr lang="en-GB" sz="2000" dirty="0" smtClean="0">
                          <a:solidFill>
                            <a:srgbClr val="00B0F0"/>
                          </a:solidFill>
                          <a:effectLst/>
                        </a:rPr>
                        <a:t> </a:t>
                      </a:r>
                      <a:r>
                        <a:rPr lang="en-GB" sz="2000" dirty="0" smtClean="0">
                          <a:solidFill>
                            <a:schemeClr val="tx1"/>
                          </a:solidFill>
                          <a:effectLst/>
                          <a:sym typeface="Wingdings" panose="05000000000000000000" pitchFamily="2" charset="2"/>
                        </a:rPr>
                        <a:t></a:t>
                      </a:r>
                      <a:r>
                        <a:rPr lang="el-GR" sz="2000" dirty="0" smtClean="0">
                          <a:solidFill>
                            <a:schemeClr val="tx1"/>
                          </a:solidFill>
                          <a:effectLst/>
                        </a:rPr>
                        <a:t> </a:t>
                      </a:r>
                      <a:r>
                        <a:rPr lang="el-GR" sz="2000" dirty="0" err="1">
                          <a:solidFill>
                            <a:srgbClr val="00B0F0"/>
                          </a:solidFill>
                          <a:effectLst/>
                        </a:rPr>
                        <a:t>Open</a:t>
                      </a:r>
                      <a:endParaRPr lang="en-US" sz="2000" dirty="0">
                        <a:solidFill>
                          <a:srgbClr val="00B0F0"/>
                        </a:solidFill>
                        <a:effectLst/>
                        <a:latin typeface="Times New Roman"/>
                        <a:ea typeface="Times New Roman"/>
                        <a:cs typeface="Times New Roman"/>
                      </a:endParaRPr>
                    </a:p>
                  </a:txBody>
                  <a:tcPr marL="68580" marR="68580" marT="0" marB="0" anchor="ctr"/>
                </a:tc>
              </a:tr>
              <a:tr h="1742437">
                <a:tc>
                  <a:txBody>
                    <a:bodyPr/>
                    <a:lstStyle/>
                    <a:p>
                      <a:pPr algn="l">
                        <a:lnSpc>
                          <a:spcPct val="115000"/>
                        </a:lnSpc>
                        <a:spcAft>
                          <a:spcPts val="0"/>
                        </a:spcAft>
                      </a:pPr>
                      <a:r>
                        <a:rPr lang="el-GR" sz="2000" dirty="0">
                          <a:effectLst/>
                        </a:rPr>
                        <a:t>Δημιουργία ενός νέου εγγράφου</a:t>
                      </a:r>
                      <a:endParaRPr lang="en-US" sz="2000" dirty="0">
                        <a:effectLst/>
                      </a:endParaRPr>
                    </a:p>
                    <a:p>
                      <a:pPr algn="l">
                        <a:lnSpc>
                          <a:spcPct val="115000"/>
                        </a:lnSpc>
                        <a:spcAft>
                          <a:spcPts val="0"/>
                        </a:spcAft>
                      </a:pPr>
                      <a:r>
                        <a:rPr lang="el-GR" sz="2000" dirty="0">
                          <a:effectLst/>
                        </a:rPr>
                        <a:t>βασισμένου στο προεπιλεγμένο</a:t>
                      </a:r>
                      <a:endParaRPr lang="en-US" sz="2000" dirty="0">
                        <a:effectLst/>
                      </a:endParaRPr>
                    </a:p>
                    <a:p>
                      <a:pPr algn="l">
                        <a:lnSpc>
                          <a:spcPct val="115000"/>
                        </a:lnSpc>
                        <a:spcAft>
                          <a:spcPts val="0"/>
                        </a:spcAft>
                      </a:pPr>
                      <a:r>
                        <a:rPr lang="el-GR" sz="2000" dirty="0">
                          <a:effectLst/>
                        </a:rPr>
                        <a:t>πρότυπο</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err="1">
                          <a:solidFill>
                            <a:srgbClr val="00B0F0"/>
                          </a:solidFill>
                          <a:effectLst/>
                        </a:rPr>
                        <a:t>File</a:t>
                      </a:r>
                      <a:r>
                        <a:rPr lang="el-GR" sz="2000" dirty="0">
                          <a:solidFill>
                            <a:srgbClr val="00B0F0"/>
                          </a:solidFill>
                          <a:effectLst/>
                        </a:rPr>
                        <a:t> </a:t>
                      </a:r>
                      <a:r>
                        <a:rPr lang="en-GB" sz="2000" dirty="0" smtClean="0">
                          <a:solidFill>
                            <a:schemeClr val="tx1"/>
                          </a:solidFill>
                          <a:effectLst/>
                          <a:sym typeface="Wingdings" panose="05000000000000000000" pitchFamily="2" charset="2"/>
                        </a:rPr>
                        <a:t></a:t>
                      </a:r>
                      <a:r>
                        <a:rPr lang="el-GR" sz="2000" dirty="0" smtClean="0">
                          <a:solidFill>
                            <a:schemeClr val="tx1"/>
                          </a:solidFill>
                          <a:effectLst/>
                        </a:rPr>
                        <a:t> </a:t>
                      </a:r>
                      <a:r>
                        <a:rPr lang="el-GR" sz="2000" dirty="0" err="1">
                          <a:solidFill>
                            <a:srgbClr val="00B0F0"/>
                          </a:solidFill>
                          <a:effectLst/>
                        </a:rPr>
                        <a:t>New</a:t>
                      </a:r>
                      <a:r>
                        <a:rPr lang="el-GR" sz="2000" dirty="0">
                          <a:solidFill>
                            <a:srgbClr val="00B0F0"/>
                          </a:solidFill>
                          <a:effectLst/>
                        </a:rPr>
                        <a:t> </a:t>
                      </a:r>
                      <a:r>
                        <a:rPr lang="en-GB" sz="2000" dirty="0" smtClean="0">
                          <a:solidFill>
                            <a:schemeClr val="tx1"/>
                          </a:solidFill>
                          <a:effectLst/>
                          <a:sym typeface="Wingdings" panose="05000000000000000000" pitchFamily="2" charset="2"/>
                        </a:rPr>
                        <a:t></a:t>
                      </a:r>
                      <a:r>
                        <a:rPr lang="el-GR" sz="2000" dirty="0" smtClean="0">
                          <a:solidFill>
                            <a:schemeClr val="tx1"/>
                          </a:solidFill>
                          <a:effectLst/>
                        </a:rPr>
                        <a:t> </a:t>
                      </a:r>
                      <a:r>
                        <a:rPr lang="el-GR" sz="2000" dirty="0" err="1">
                          <a:solidFill>
                            <a:srgbClr val="00B0F0"/>
                          </a:solidFill>
                          <a:effectLst/>
                        </a:rPr>
                        <a:t>Blank</a:t>
                      </a:r>
                      <a:r>
                        <a:rPr lang="el-GR" sz="2000" dirty="0">
                          <a:solidFill>
                            <a:srgbClr val="00B0F0"/>
                          </a:solidFill>
                          <a:effectLst/>
                        </a:rPr>
                        <a:t> </a:t>
                      </a:r>
                      <a:r>
                        <a:rPr lang="el-GR" sz="2000" dirty="0" err="1">
                          <a:solidFill>
                            <a:srgbClr val="00B0F0"/>
                          </a:solidFill>
                          <a:effectLst/>
                        </a:rPr>
                        <a:t>Document</a:t>
                      </a:r>
                      <a:r>
                        <a:rPr lang="el-GR" sz="2000" dirty="0">
                          <a:effectLst/>
                        </a:rPr>
                        <a:t> </a:t>
                      </a:r>
                      <a:endParaRPr lang="en-US" sz="2000" dirty="0">
                        <a:effectLst/>
                      </a:endParaRPr>
                    </a:p>
                    <a:p>
                      <a:pPr algn="l">
                        <a:lnSpc>
                          <a:spcPct val="115000"/>
                        </a:lnSpc>
                        <a:spcAft>
                          <a:spcPts val="0"/>
                        </a:spcAft>
                      </a:pPr>
                      <a:r>
                        <a:rPr lang="el-GR" sz="2000" dirty="0">
                          <a:effectLst/>
                        </a:rPr>
                        <a:t> </a:t>
                      </a:r>
                      <a:endParaRPr lang="en-US" sz="2000" dirty="0">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25331886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157</a:t>
            </a:fld>
            <a:endParaRPr lang="en-US"/>
          </a:p>
        </p:txBody>
      </p:sp>
      <p:sp>
        <p:nvSpPr>
          <p:cNvPr id="6" name="Rectangle 5"/>
          <p:cNvSpPr/>
          <p:nvPr/>
        </p:nvSpPr>
        <p:spPr>
          <a:xfrm>
            <a:off x="395536" y="260648"/>
            <a:ext cx="8352928" cy="769441"/>
          </a:xfrm>
          <a:prstGeom prst="rect">
            <a:avLst/>
          </a:prstGeom>
        </p:spPr>
        <p:txBody>
          <a:bodyPr wrap="square">
            <a:spAutoFit/>
          </a:bodyPr>
          <a:lstStyle/>
          <a:p>
            <a:r>
              <a:rPr lang="el-GR" sz="2200" dirty="0"/>
              <a:t>Αποθήκευση τρέχοντος εγγράφου (δηλαδή αυτού που είναι μπροστά μας):</a:t>
            </a:r>
            <a:endParaRPr lang="en-US" sz="2200" dirty="0"/>
          </a:p>
        </p:txBody>
      </p:sp>
      <p:sp>
        <p:nvSpPr>
          <p:cNvPr id="7" name="Rectangle 6"/>
          <p:cNvSpPr/>
          <p:nvPr/>
        </p:nvSpPr>
        <p:spPr>
          <a:xfrm>
            <a:off x="899592" y="1268760"/>
            <a:ext cx="7632848" cy="4752528"/>
          </a:xfrm>
          <a:prstGeom prst="rect">
            <a:avLst/>
          </a:prstGeom>
        </p:spPr>
        <p:txBody>
          <a:bodyPr wrap="square">
            <a:noAutofit/>
          </a:bodyPr>
          <a:lstStyle/>
          <a:p>
            <a:r>
              <a:rPr lang="en-US" sz="2200" dirty="0">
                <a:solidFill>
                  <a:srgbClr val="00B0F0"/>
                </a:solidFill>
              </a:rPr>
              <a:t>File </a:t>
            </a:r>
            <a:r>
              <a:rPr lang="en-US" sz="2200" dirty="0" smtClean="0">
                <a:sym typeface="Wingdings" panose="05000000000000000000" pitchFamily="2" charset="2"/>
              </a:rPr>
              <a:t></a:t>
            </a:r>
            <a:r>
              <a:rPr lang="en-US" sz="2200" dirty="0" smtClean="0">
                <a:solidFill>
                  <a:srgbClr val="00B0F0"/>
                </a:solidFill>
                <a:sym typeface="Wingdings" panose="05000000000000000000" pitchFamily="2" charset="2"/>
              </a:rPr>
              <a:t> </a:t>
            </a:r>
            <a:r>
              <a:rPr lang="en-US" sz="2200" dirty="0" smtClean="0">
                <a:solidFill>
                  <a:srgbClr val="00B0F0"/>
                </a:solidFill>
              </a:rPr>
              <a:t>Save </a:t>
            </a:r>
            <a:r>
              <a:rPr lang="en-US" sz="2200" dirty="0">
                <a:solidFill>
                  <a:srgbClr val="00B0F0"/>
                </a:solidFill>
              </a:rPr>
              <a:t>As</a:t>
            </a:r>
            <a:r>
              <a:rPr lang="en-US" sz="2200" dirty="0"/>
              <a:t> </a:t>
            </a:r>
          </a:p>
          <a:p>
            <a:r>
              <a:rPr lang="el-GR" sz="2200" dirty="0"/>
              <a:t>Επιλέγουμε που θέλουμε να αποθηκεύσουμε (</a:t>
            </a:r>
            <a:r>
              <a:rPr lang="el-GR" sz="2200" dirty="0" err="1"/>
              <a:t>π.χ</a:t>
            </a:r>
            <a:r>
              <a:rPr lang="el-GR" sz="2200" dirty="0"/>
              <a:t> Επιφάνεια εργασίας = </a:t>
            </a:r>
            <a:r>
              <a:rPr lang="en-US" sz="2200" dirty="0"/>
              <a:t>Desktop, </a:t>
            </a:r>
            <a:r>
              <a:rPr lang="el-GR" sz="2200" dirty="0"/>
              <a:t>Τα Έγγραφα μου = </a:t>
            </a:r>
            <a:r>
              <a:rPr lang="en-US" sz="2200" dirty="0"/>
              <a:t>My Documents)</a:t>
            </a:r>
          </a:p>
          <a:p>
            <a:r>
              <a:rPr lang="el-GR" sz="2200" dirty="0"/>
              <a:t>Γράφουμε το όνομα του αρχείου στο κουτί </a:t>
            </a:r>
            <a:r>
              <a:rPr lang="en-US" sz="2200" dirty="0">
                <a:solidFill>
                  <a:srgbClr val="00B0F0"/>
                </a:solidFill>
              </a:rPr>
              <a:t>File Name</a:t>
            </a:r>
          </a:p>
          <a:p>
            <a:r>
              <a:rPr lang="el-GR" sz="2200" dirty="0"/>
              <a:t>Αν μας πει η άσκηση αποθηκεύστε ως, τότε πάμε στο κουτάκι </a:t>
            </a:r>
            <a:r>
              <a:rPr lang="en-US" sz="2200" dirty="0">
                <a:solidFill>
                  <a:srgbClr val="00B0F0"/>
                </a:solidFill>
              </a:rPr>
              <a:t>Save as Type</a:t>
            </a:r>
            <a:r>
              <a:rPr lang="en-US" sz="2200" dirty="0"/>
              <a:t> </a:t>
            </a:r>
            <a:r>
              <a:rPr lang="el-GR" sz="2200" dirty="0"/>
              <a:t>και επιλέγουμε τον τύπο. </a:t>
            </a:r>
          </a:p>
          <a:p>
            <a:r>
              <a:rPr lang="el-GR" sz="2200" dirty="0"/>
              <a:t>Τύποι που πρέπει να </a:t>
            </a:r>
            <a:r>
              <a:rPr lang="el-GR" sz="2200" dirty="0" smtClean="0"/>
              <a:t>γνωρίζουμε: </a:t>
            </a:r>
            <a:endParaRPr lang="el-GR" sz="2200" dirty="0"/>
          </a:p>
          <a:p>
            <a:pPr marL="342900" indent="-342900">
              <a:buClr>
                <a:srgbClr val="00B0F0"/>
              </a:buClr>
              <a:buSzPct val="60000"/>
              <a:buFont typeface="Wingdings" panose="05000000000000000000" pitchFamily="2" charset="2"/>
              <a:buChar char="Ø"/>
            </a:pPr>
            <a:r>
              <a:rPr lang="el-GR" sz="2200" dirty="0" smtClean="0"/>
              <a:t>Κείμενο </a:t>
            </a:r>
            <a:r>
              <a:rPr lang="en-GB" sz="2200" dirty="0" smtClean="0"/>
              <a:t>Word</a:t>
            </a:r>
            <a:r>
              <a:rPr lang="el-GR" sz="2200" dirty="0" smtClean="0"/>
              <a:t>: </a:t>
            </a:r>
            <a:r>
              <a:rPr lang="en-US" sz="2200" dirty="0">
                <a:solidFill>
                  <a:srgbClr val="00B0F0"/>
                </a:solidFill>
              </a:rPr>
              <a:t>Word </a:t>
            </a:r>
            <a:r>
              <a:rPr lang="en-US" sz="2200" dirty="0" smtClean="0">
                <a:solidFill>
                  <a:srgbClr val="00B0F0"/>
                </a:solidFill>
              </a:rPr>
              <a:t>Document (.</a:t>
            </a:r>
            <a:r>
              <a:rPr lang="en-US" sz="2200" dirty="0" err="1" smtClean="0">
                <a:solidFill>
                  <a:srgbClr val="00B0F0"/>
                </a:solidFill>
              </a:rPr>
              <a:t>docx</a:t>
            </a:r>
            <a:r>
              <a:rPr lang="en-US" sz="2200" dirty="0" smtClean="0">
                <a:solidFill>
                  <a:srgbClr val="00B0F0"/>
                </a:solidFill>
              </a:rPr>
              <a:t>) </a:t>
            </a:r>
            <a:endParaRPr lang="en-US" sz="2200" dirty="0">
              <a:solidFill>
                <a:srgbClr val="00B0F0"/>
              </a:solidFill>
            </a:endParaRPr>
          </a:p>
          <a:p>
            <a:pPr marL="342900" indent="-342900">
              <a:buClr>
                <a:srgbClr val="00B0F0"/>
              </a:buClr>
              <a:buSzPct val="60000"/>
              <a:buFont typeface="Wingdings" panose="05000000000000000000" pitchFamily="2" charset="2"/>
              <a:buChar char="Ø"/>
            </a:pPr>
            <a:r>
              <a:rPr lang="el-GR" sz="2200" dirty="0"/>
              <a:t>Ιστοσελίδα: </a:t>
            </a:r>
            <a:r>
              <a:rPr lang="en-US" sz="2200" dirty="0">
                <a:solidFill>
                  <a:srgbClr val="00B0F0"/>
                </a:solidFill>
              </a:rPr>
              <a:t>Web Page ( .html) </a:t>
            </a:r>
          </a:p>
          <a:p>
            <a:pPr marL="342900" indent="-342900">
              <a:buClr>
                <a:srgbClr val="00B0F0"/>
              </a:buClr>
              <a:buSzPct val="60000"/>
              <a:buFont typeface="Wingdings" panose="05000000000000000000" pitchFamily="2" charset="2"/>
              <a:buChar char="Ø"/>
            </a:pPr>
            <a:r>
              <a:rPr lang="el-GR" sz="2200" dirty="0"/>
              <a:t>Απλό κείμενο: </a:t>
            </a:r>
            <a:r>
              <a:rPr lang="en-US" sz="2200" dirty="0">
                <a:solidFill>
                  <a:srgbClr val="00B0F0"/>
                </a:solidFill>
              </a:rPr>
              <a:t>Plain Text ( .txt)</a:t>
            </a:r>
          </a:p>
          <a:p>
            <a:pPr marL="342900" indent="-342900">
              <a:buClr>
                <a:srgbClr val="00B0F0"/>
              </a:buClr>
              <a:buSzPct val="60000"/>
              <a:buFont typeface="Wingdings" panose="05000000000000000000" pitchFamily="2" charset="2"/>
              <a:buChar char="Ø"/>
            </a:pPr>
            <a:r>
              <a:rPr lang="el-GR" sz="2200" dirty="0"/>
              <a:t>Εμπλουτισμένο κείμενο: </a:t>
            </a:r>
            <a:r>
              <a:rPr lang="en-US" sz="2200" dirty="0">
                <a:solidFill>
                  <a:srgbClr val="00B0F0"/>
                </a:solidFill>
              </a:rPr>
              <a:t>Rich Text Format (.rtf</a:t>
            </a:r>
            <a:r>
              <a:rPr lang="en-US" sz="2200" dirty="0" smtClean="0">
                <a:solidFill>
                  <a:srgbClr val="00B0F0"/>
                </a:solidFill>
              </a:rPr>
              <a:t>)</a:t>
            </a:r>
          </a:p>
          <a:p>
            <a:pPr marL="342900" indent="-342900">
              <a:buClr>
                <a:srgbClr val="00B0F0"/>
              </a:buClr>
              <a:buSzPct val="60000"/>
              <a:buFont typeface="Wingdings" panose="05000000000000000000" pitchFamily="2" charset="2"/>
              <a:buChar char="Ø"/>
            </a:pPr>
            <a:r>
              <a:rPr lang="en-GB" sz="2200" dirty="0" smtClean="0"/>
              <a:t>PDF</a:t>
            </a:r>
            <a:r>
              <a:rPr lang="el-GR" sz="2200" dirty="0" smtClean="0"/>
              <a:t>:</a:t>
            </a:r>
            <a:r>
              <a:rPr lang="el-GR" sz="2200" dirty="0" smtClean="0">
                <a:solidFill>
                  <a:srgbClr val="00B0F0"/>
                </a:solidFill>
              </a:rPr>
              <a:t> (</a:t>
            </a:r>
            <a:r>
              <a:rPr lang="en-GB" sz="2200" dirty="0" smtClean="0">
                <a:solidFill>
                  <a:srgbClr val="00B0F0"/>
                </a:solidFill>
              </a:rPr>
              <a:t>pdf)</a:t>
            </a:r>
          </a:p>
          <a:p>
            <a:pPr marL="342900" indent="-342900">
              <a:buClr>
                <a:srgbClr val="00B0F0"/>
              </a:buClr>
              <a:buSzPct val="60000"/>
              <a:buFont typeface="Wingdings" panose="05000000000000000000" pitchFamily="2" charset="2"/>
              <a:buChar char="Ø"/>
            </a:pPr>
            <a:r>
              <a:rPr lang="el-GR" sz="2200" dirty="0" smtClean="0"/>
              <a:t>Κείμενο </a:t>
            </a:r>
            <a:r>
              <a:rPr lang="en-GB" sz="2200" dirty="0" smtClean="0"/>
              <a:t>Word</a:t>
            </a:r>
            <a:r>
              <a:rPr lang="el-GR" sz="2200" dirty="0" smtClean="0"/>
              <a:t> 97-2003: </a:t>
            </a:r>
            <a:r>
              <a:rPr lang="el-GR" sz="2200" dirty="0" smtClean="0">
                <a:solidFill>
                  <a:srgbClr val="00B0F0"/>
                </a:solidFill>
              </a:rPr>
              <a:t>(</a:t>
            </a:r>
            <a:r>
              <a:rPr lang="en-GB" sz="2200" dirty="0" smtClean="0">
                <a:solidFill>
                  <a:srgbClr val="00B0F0"/>
                </a:solidFill>
              </a:rPr>
              <a:t>doc)</a:t>
            </a:r>
            <a:endParaRPr lang="en-US" sz="2200" dirty="0" smtClean="0">
              <a:solidFill>
                <a:srgbClr val="00B0F0"/>
              </a:solidFill>
            </a:endParaRPr>
          </a:p>
          <a:p>
            <a:endParaRPr lang="en-US" sz="2200" dirty="0">
              <a:solidFill>
                <a:srgbClr val="00B0F0"/>
              </a:solidFill>
            </a:endParaRPr>
          </a:p>
        </p:txBody>
      </p:sp>
    </p:spTree>
    <p:extLst>
      <p:ext uri="{BB962C8B-B14F-4D97-AF65-F5344CB8AC3E}">
        <p14:creationId xmlns:p14="http://schemas.microsoft.com/office/powerpoint/2010/main" val="384817830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158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251168094"/>
              </p:ext>
            </p:extLst>
          </p:nvPr>
        </p:nvGraphicFramePr>
        <p:xfrm>
          <a:off x="755576" y="260649"/>
          <a:ext cx="8064896" cy="5818632"/>
        </p:xfrm>
        <a:graphic>
          <a:graphicData uri="http://schemas.openxmlformats.org/drawingml/2006/table">
            <a:tbl>
              <a:tblPr>
                <a:tableStyleId>{BC89EF96-8CEA-46FF-86C4-4CE0E7609802}</a:tableStyleId>
              </a:tblPr>
              <a:tblGrid>
                <a:gridCol w="3447650"/>
                <a:gridCol w="4617246"/>
              </a:tblGrid>
              <a:tr h="1233068">
                <a:tc>
                  <a:txBody>
                    <a:bodyPr/>
                    <a:lstStyle/>
                    <a:p>
                      <a:pPr algn="l">
                        <a:lnSpc>
                          <a:spcPct val="115000"/>
                        </a:lnSpc>
                        <a:spcAft>
                          <a:spcPts val="0"/>
                        </a:spcAft>
                      </a:pPr>
                      <a:r>
                        <a:rPr lang="el-GR" sz="2000" dirty="0">
                          <a:effectLst/>
                        </a:rPr>
                        <a:t> </a:t>
                      </a:r>
                      <a:endParaRPr lang="en-US" sz="2000" dirty="0">
                        <a:effectLst/>
                      </a:endParaRPr>
                    </a:p>
                    <a:p>
                      <a:pPr algn="l">
                        <a:lnSpc>
                          <a:spcPct val="115000"/>
                        </a:lnSpc>
                        <a:spcAft>
                          <a:spcPts val="0"/>
                        </a:spcAft>
                      </a:pPr>
                      <a:r>
                        <a:rPr lang="el-GR" sz="2000" dirty="0">
                          <a:effectLst/>
                        </a:rPr>
                        <a:t>Οπτική μεγέθυνση (</a:t>
                      </a:r>
                      <a:r>
                        <a:rPr lang="el-GR" sz="2000" dirty="0" err="1">
                          <a:effectLst/>
                        </a:rPr>
                        <a:t>Zoom</a:t>
                      </a:r>
                      <a:r>
                        <a:rPr lang="el-GR" sz="2000" dirty="0">
                          <a:effectLst/>
                        </a:rPr>
                        <a:t>)</a:t>
                      </a:r>
                      <a:endParaRPr lang="en-US" sz="2000" dirty="0">
                        <a:effectLst/>
                      </a:endParaRPr>
                    </a:p>
                    <a:p>
                      <a:pPr algn="l">
                        <a:lnSpc>
                          <a:spcPct val="115000"/>
                        </a:lnSpc>
                        <a:spcAft>
                          <a:spcPts val="0"/>
                        </a:spcAft>
                      </a:pPr>
                      <a:r>
                        <a:rPr lang="el-GR" sz="2000" dirty="0">
                          <a:effectLst/>
                        </a:rPr>
                        <a:t>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1800" dirty="0">
                          <a:effectLst/>
                        </a:rPr>
                        <a:t> </a:t>
                      </a:r>
                      <a:endParaRPr lang="en-US" sz="1800" dirty="0">
                        <a:effectLst/>
                      </a:endParaRPr>
                    </a:p>
                    <a:p>
                      <a:pPr algn="l">
                        <a:lnSpc>
                          <a:spcPct val="115000"/>
                        </a:lnSpc>
                        <a:spcAft>
                          <a:spcPts val="0"/>
                        </a:spcAft>
                      </a:pPr>
                      <a:r>
                        <a:rPr lang="el-GR" sz="1800" dirty="0" err="1">
                          <a:solidFill>
                            <a:srgbClr val="00B0F0"/>
                          </a:solidFill>
                          <a:effectLst/>
                        </a:rPr>
                        <a:t>View</a:t>
                      </a:r>
                      <a:r>
                        <a:rPr lang="el-GR" sz="1800" dirty="0">
                          <a:solidFill>
                            <a:srgbClr val="00B0F0"/>
                          </a:solidFill>
                          <a:effectLst/>
                        </a:rPr>
                        <a:t> </a:t>
                      </a:r>
                      <a:r>
                        <a:rPr lang="el-GR" sz="1800" dirty="0">
                          <a:effectLst/>
                        </a:rPr>
                        <a:t>– Κλικ στο  </a:t>
                      </a:r>
                      <a:r>
                        <a:rPr lang="el-GR" sz="1800" dirty="0" smtClean="0">
                          <a:effectLst/>
                        </a:rPr>
                        <a:t>      και </a:t>
                      </a:r>
                      <a:r>
                        <a:rPr lang="el-GR" sz="1800" dirty="0">
                          <a:effectLst/>
                        </a:rPr>
                        <a:t>επιλέγουμε το ποσοστό που </a:t>
                      </a:r>
                      <a:r>
                        <a:rPr lang="el-GR" sz="1800" dirty="0" smtClean="0">
                          <a:effectLst/>
                        </a:rPr>
                        <a:t>          θα </a:t>
                      </a:r>
                      <a:r>
                        <a:rPr lang="el-GR" sz="1800" dirty="0">
                          <a:effectLst/>
                        </a:rPr>
                        <a:t>μας ζητήσει η άσκηση. </a:t>
                      </a:r>
                      <a:endParaRPr lang="en-US" sz="1800" dirty="0">
                        <a:effectLst/>
                        <a:latin typeface="Times New Roman"/>
                        <a:ea typeface="Times New Roman"/>
                        <a:cs typeface="Times New Roman"/>
                      </a:endParaRPr>
                    </a:p>
                  </a:txBody>
                  <a:tcPr marL="68580" marR="68580" marT="0" marB="0" anchor="b"/>
                </a:tc>
              </a:tr>
              <a:tr h="2300226">
                <a:tc>
                  <a:txBody>
                    <a:bodyPr/>
                    <a:lstStyle/>
                    <a:p>
                      <a:pPr algn="l">
                        <a:lnSpc>
                          <a:spcPct val="115000"/>
                        </a:lnSpc>
                        <a:spcAft>
                          <a:spcPts val="0"/>
                        </a:spcAft>
                      </a:pPr>
                      <a:r>
                        <a:rPr lang="el-GR" sz="2000" dirty="0">
                          <a:effectLst/>
                        </a:rPr>
                        <a:t>Εισαγωγή ειδικών χαρακτήρων</a:t>
                      </a:r>
                      <a:endParaRPr lang="en-US" sz="2000" dirty="0">
                        <a:effectLst/>
                      </a:endParaRPr>
                    </a:p>
                    <a:p>
                      <a:pPr algn="l">
                        <a:lnSpc>
                          <a:spcPct val="115000"/>
                        </a:lnSpc>
                        <a:spcAft>
                          <a:spcPts val="0"/>
                        </a:spcAft>
                      </a:pPr>
                      <a:r>
                        <a:rPr lang="el-GR" sz="2000" dirty="0">
                          <a:effectLst/>
                        </a:rPr>
                        <a:t>και συμβόλων, όπως </a:t>
                      </a:r>
                      <a:r>
                        <a:rPr lang="el-GR" sz="2400" dirty="0">
                          <a:effectLst/>
                        </a:rPr>
                        <a:t>©</a:t>
                      </a:r>
                      <a:r>
                        <a:rPr lang="el-GR" sz="2000" dirty="0">
                          <a:effectLst/>
                        </a:rPr>
                        <a:t>, </a:t>
                      </a:r>
                      <a:r>
                        <a:rPr lang="el-GR" sz="2800" dirty="0">
                          <a:effectLst/>
                        </a:rPr>
                        <a:t>®</a:t>
                      </a:r>
                      <a:r>
                        <a:rPr lang="el-GR" sz="2000" dirty="0">
                          <a:effectLst/>
                        </a:rPr>
                        <a:t>, </a:t>
                      </a:r>
                      <a:r>
                        <a:rPr lang="el-GR" sz="2400" dirty="0">
                          <a:effectLst/>
                        </a:rPr>
                        <a:t>™</a:t>
                      </a:r>
                      <a:r>
                        <a:rPr lang="el-GR" sz="2000" dirty="0">
                          <a:effectLst/>
                        </a:rPr>
                        <a:t>.</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n-US" sz="1800" dirty="0">
                          <a:solidFill>
                            <a:srgbClr val="00B0F0"/>
                          </a:solidFill>
                          <a:effectLst/>
                        </a:rPr>
                        <a:t>Insert </a:t>
                      </a:r>
                      <a:r>
                        <a:rPr lang="en-US" sz="1800" dirty="0" smtClean="0">
                          <a:solidFill>
                            <a:schemeClr val="tx1"/>
                          </a:solidFill>
                          <a:effectLst/>
                          <a:sym typeface="Wingdings" panose="05000000000000000000" pitchFamily="2" charset="2"/>
                        </a:rPr>
                        <a:t></a:t>
                      </a:r>
                      <a:r>
                        <a:rPr lang="en-US" sz="1800" dirty="0" smtClean="0">
                          <a:solidFill>
                            <a:schemeClr val="tx1"/>
                          </a:solidFill>
                          <a:effectLst/>
                        </a:rPr>
                        <a:t> </a:t>
                      </a:r>
                      <a:r>
                        <a:rPr lang="en-US" sz="1800" dirty="0">
                          <a:solidFill>
                            <a:srgbClr val="00B0F0"/>
                          </a:solidFill>
                          <a:effectLst/>
                        </a:rPr>
                        <a:t>Symbol </a:t>
                      </a:r>
                      <a:r>
                        <a:rPr lang="en-US" sz="1800" dirty="0">
                          <a:effectLst/>
                        </a:rPr>
                        <a:t>– </a:t>
                      </a:r>
                      <a:r>
                        <a:rPr lang="el-GR" sz="1800" dirty="0">
                          <a:effectLst/>
                        </a:rPr>
                        <a:t>κλικ στο</a:t>
                      </a:r>
                      <a:r>
                        <a:rPr lang="en-US" sz="1800" dirty="0">
                          <a:effectLst/>
                        </a:rPr>
                        <a:t> </a:t>
                      </a:r>
                      <a:r>
                        <a:rPr lang="en-US" sz="1800" dirty="0">
                          <a:solidFill>
                            <a:srgbClr val="00B0F0"/>
                          </a:solidFill>
                          <a:effectLst/>
                        </a:rPr>
                        <a:t>More Symbols</a:t>
                      </a:r>
                      <a:r>
                        <a:rPr lang="en-US" sz="1800" dirty="0">
                          <a:effectLst/>
                        </a:rPr>
                        <a:t> - </a:t>
                      </a:r>
                      <a:r>
                        <a:rPr lang="el-GR" sz="1800" dirty="0">
                          <a:effectLst/>
                        </a:rPr>
                        <a:t>επιλογή συμβόλου</a:t>
                      </a:r>
                      <a:r>
                        <a:rPr lang="en-US" sz="1800" dirty="0">
                          <a:effectLst/>
                        </a:rPr>
                        <a:t> – </a:t>
                      </a:r>
                      <a:r>
                        <a:rPr lang="en-US" sz="1800" dirty="0">
                          <a:solidFill>
                            <a:srgbClr val="00B0F0"/>
                          </a:solidFill>
                          <a:effectLst/>
                        </a:rPr>
                        <a:t>Insert </a:t>
                      </a:r>
                      <a:r>
                        <a:rPr lang="en-US" sz="1800" dirty="0" smtClean="0">
                          <a:solidFill>
                            <a:srgbClr val="00B0F0"/>
                          </a:solidFill>
                          <a:effectLst/>
                          <a:sym typeface="Wingdings" panose="05000000000000000000" pitchFamily="2" charset="2"/>
                        </a:rPr>
                        <a:t></a:t>
                      </a:r>
                      <a:r>
                        <a:rPr lang="en-US" sz="1800" dirty="0" smtClean="0">
                          <a:solidFill>
                            <a:srgbClr val="00B0F0"/>
                          </a:solidFill>
                          <a:effectLst/>
                        </a:rPr>
                        <a:t> </a:t>
                      </a:r>
                      <a:r>
                        <a:rPr lang="en-US" sz="1800" dirty="0">
                          <a:solidFill>
                            <a:srgbClr val="00B0F0"/>
                          </a:solidFill>
                          <a:effectLst/>
                        </a:rPr>
                        <a:t>Close</a:t>
                      </a:r>
                    </a:p>
                    <a:p>
                      <a:pPr algn="l">
                        <a:lnSpc>
                          <a:spcPct val="115000"/>
                        </a:lnSpc>
                        <a:spcAft>
                          <a:spcPts val="0"/>
                        </a:spcAft>
                      </a:pPr>
                      <a:r>
                        <a:rPr lang="el-GR" sz="2400" dirty="0">
                          <a:solidFill>
                            <a:srgbClr val="00B0F0"/>
                          </a:solidFill>
                          <a:effectLst/>
                        </a:rPr>
                        <a:t>©</a:t>
                      </a:r>
                      <a:r>
                        <a:rPr lang="el-GR" sz="1800" dirty="0">
                          <a:effectLst/>
                        </a:rPr>
                        <a:t> : Σήμα πνευματικών δικαιωμάτων</a:t>
                      </a:r>
                      <a:endParaRPr lang="en-US" sz="1800" dirty="0">
                        <a:effectLst/>
                      </a:endParaRPr>
                    </a:p>
                    <a:p>
                      <a:pPr algn="l">
                        <a:lnSpc>
                          <a:spcPct val="115000"/>
                        </a:lnSpc>
                        <a:spcAft>
                          <a:spcPts val="0"/>
                        </a:spcAft>
                      </a:pPr>
                      <a:r>
                        <a:rPr lang="el-GR" sz="3200" dirty="0">
                          <a:solidFill>
                            <a:srgbClr val="00B0F0"/>
                          </a:solidFill>
                          <a:effectLst/>
                        </a:rPr>
                        <a:t>®</a:t>
                      </a:r>
                      <a:r>
                        <a:rPr lang="el-GR" sz="1800" dirty="0">
                          <a:effectLst/>
                        </a:rPr>
                        <a:t> : Σήμα Αυθεντικότητας </a:t>
                      </a:r>
                      <a:endParaRPr lang="en-US" sz="1800" dirty="0">
                        <a:effectLst/>
                      </a:endParaRPr>
                    </a:p>
                    <a:p>
                      <a:pPr algn="l">
                        <a:lnSpc>
                          <a:spcPct val="115000"/>
                        </a:lnSpc>
                        <a:spcAft>
                          <a:spcPts val="0"/>
                        </a:spcAft>
                      </a:pPr>
                      <a:r>
                        <a:rPr lang="el-GR" sz="2400" dirty="0">
                          <a:solidFill>
                            <a:srgbClr val="00B0F0"/>
                          </a:solidFill>
                          <a:effectLst/>
                        </a:rPr>
                        <a:t>™</a:t>
                      </a:r>
                      <a:r>
                        <a:rPr lang="el-GR" sz="1800" dirty="0">
                          <a:effectLst/>
                        </a:rPr>
                        <a:t>: Εμπορικό σήμα</a:t>
                      </a:r>
                      <a:endParaRPr lang="en-US" sz="1800" dirty="0">
                        <a:effectLst/>
                        <a:latin typeface="Times New Roman"/>
                        <a:ea typeface="Times New Roman"/>
                        <a:cs typeface="Times New Roman"/>
                      </a:endParaRPr>
                    </a:p>
                  </a:txBody>
                  <a:tcPr marL="68580" marR="68580" marT="0" marB="0" anchor="b"/>
                </a:tc>
              </a:tr>
              <a:tr h="922268">
                <a:tc>
                  <a:txBody>
                    <a:bodyPr/>
                    <a:lstStyle/>
                    <a:p>
                      <a:pPr algn="l">
                        <a:lnSpc>
                          <a:spcPct val="115000"/>
                        </a:lnSpc>
                        <a:spcAft>
                          <a:spcPts val="0"/>
                        </a:spcAft>
                      </a:pPr>
                      <a:r>
                        <a:rPr lang="el-GR" sz="2000" dirty="0">
                          <a:effectLst/>
                        </a:rPr>
                        <a:t>Αντιγραφή κειμένου στο ίδιο έγγραφο</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1800" dirty="0">
                          <a:solidFill>
                            <a:srgbClr val="00B0F0"/>
                          </a:solidFill>
                          <a:effectLst/>
                        </a:rPr>
                        <a:t>Επιλογή κειμένου </a:t>
                      </a:r>
                      <a:r>
                        <a:rPr lang="el-GR" sz="1800" dirty="0" smtClean="0">
                          <a:effectLst/>
                          <a:sym typeface="Wingdings" panose="05000000000000000000" pitchFamily="2" charset="2"/>
                        </a:rPr>
                        <a:t></a:t>
                      </a:r>
                      <a:r>
                        <a:rPr lang="el-GR" sz="1800" dirty="0" smtClean="0">
                          <a:effectLst/>
                        </a:rPr>
                        <a:t> </a:t>
                      </a:r>
                      <a:r>
                        <a:rPr lang="el-GR" sz="1800" dirty="0">
                          <a:solidFill>
                            <a:srgbClr val="00B0F0"/>
                          </a:solidFill>
                          <a:effectLst/>
                        </a:rPr>
                        <a:t>Δεξί κλικ </a:t>
                      </a:r>
                      <a:r>
                        <a:rPr lang="el-GR" sz="1800" dirty="0" smtClean="0">
                          <a:effectLst/>
                          <a:sym typeface="Wingdings" panose="05000000000000000000" pitchFamily="2" charset="2"/>
                        </a:rPr>
                        <a:t></a:t>
                      </a:r>
                      <a:r>
                        <a:rPr lang="el-GR" sz="1800" dirty="0" smtClean="0">
                          <a:effectLst/>
                        </a:rPr>
                        <a:t> </a:t>
                      </a:r>
                      <a:r>
                        <a:rPr lang="el-GR" sz="1800" dirty="0" err="1">
                          <a:solidFill>
                            <a:srgbClr val="00B0F0"/>
                          </a:solidFill>
                          <a:effectLst/>
                        </a:rPr>
                        <a:t>Copy</a:t>
                      </a:r>
                      <a:r>
                        <a:rPr lang="el-GR" sz="1800" dirty="0">
                          <a:effectLst/>
                        </a:rPr>
                        <a:t> </a:t>
                      </a:r>
                      <a:r>
                        <a:rPr lang="el-GR" sz="1800" dirty="0" smtClean="0">
                          <a:effectLst/>
                          <a:sym typeface="Wingdings" panose="05000000000000000000" pitchFamily="2" charset="2"/>
                        </a:rPr>
                        <a:t></a:t>
                      </a:r>
                      <a:r>
                        <a:rPr lang="el-GR" sz="1800" dirty="0" smtClean="0">
                          <a:effectLst/>
                        </a:rPr>
                        <a:t> </a:t>
                      </a:r>
                      <a:r>
                        <a:rPr lang="el-GR" sz="1800" dirty="0">
                          <a:effectLst/>
                        </a:rPr>
                        <a:t>Πάμε στο σημείο που θέλουμε </a:t>
                      </a:r>
                      <a:r>
                        <a:rPr lang="el-GR" sz="1800" dirty="0" smtClean="0">
                          <a:effectLst/>
                          <a:sym typeface="Wingdings" panose="05000000000000000000" pitchFamily="2" charset="2"/>
                        </a:rPr>
                        <a:t></a:t>
                      </a:r>
                      <a:r>
                        <a:rPr lang="el-GR" sz="1800" dirty="0" smtClean="0">
                          <a:effectLst/>
                        </a:rPr>
                        <a:t> </a:t>
                      </a:r>
                      <a:r>
                        <a:rPr lang="el-GR" sz="1800" dirty="0">
                          <a:solidFill>
                            <a:srgbClr val="00B0F0"/>
                          </a:solidFill>
                          <a:effectLst/>
                        </a:rPr>
                        <a:t>Δεξί κλικ</a:t>
                      </a:r>
                      <a:r>
                        <a:rPr lang="el-GR" sz="1800" dirty="0">
                          <a:effectLst/>
                        </a:rPr>
                        <a:t> </a:t>
                      </a:r>
                      <a:r>
                        <a:rPr lang="el-GR" sz="1800" dirty="0" smtClean="0">
                          <a:effectLst/>
                          <a:sym typeface="Wingdings" panose="05000000000000000000" pitchFamily="2" charset="2"/>
                        </a:rPr>
                        <a:t></a:t>
                      </a:r>
                      <a:r>
                        <a:rPr lang="el-GR" sz="1800" dirty="0" smtClean="0">
                          <a:effectLst/>
                        </a:rPr>
                        <a:t> </a:t>
                      </a:r>
                      <a:r>
                        <a:rPr lang="el-GR" sz="1800" dirty="0" err="1">
                          <a:solidFill>
                            <a:srgbClr val="00B0F0"/>
                          </a:solidFill>
                          <a:effectLst/>
                        </a:rPr>
                        <a:t>Paste</a:t>
                      </a:r>
                      <a:r>
                        <a:rPr lang="el-GR" sz="1800" dirty="0">
                          <a:effectLst/>
                        </a:rPr>
                        <a:t> </a:t>
                      </a:r>
                      <a:endParaRPr lang="en-US" sz="1800" dirty="0">
                        <a:effectLst/>
                        <a:latin typeface="Times New Roman"/>
                        <a:ea typeface="Times New Roman"/>
                        <a:cs typeface="Times New Roman"/>
                      </a:endParaRPr>
                    </a:p>
                  </a:txBody>
                  <a:tcPr marL="68580" marR="68580" marT="0" marB="0" anchor="b"/>
                </a:tc>
              </a:tr>
              <a:tr h="1233068">
                <a:tc>
                  <a:txBody>
                    <a:bodyPr/>
                    <a:lstStyle/>
                    <a:p>
                      <a:pPr algn="l">
                        <a:lnSpc>
                          <a:spcPct val="115000"/>
                        </a:lnSpc>
                        <a:spcAft>
                          <a:spcPts val="0"/>
                        </a:spcAft>
                      </a:pPr>
                      <a:r>
                        <a:rPr lang="el-GR" sz="2000" dirty="0">
                          <a:effectLst/>
                        </a:rPr>
                        <a:t>Αντιγραφή κειμένου σε άλλο έγγραφο</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1800" dirty="0">
                          <a:solidFill>
                            <a:srgbClr val="00B0F0"/>
                          </a:solidFill>
                          <a:effectLst/>
                        </a:rPr>
                        <a:t>Επιλογή κειμένου</a:t>
                      </a:r>
                      <a:r>
                        <a:rPr lang="el-GR" sz="1800" dirty="0">
                          <a:effectLst/>
                        </a:rPr>
                        <a:t> </a:t>
                      </a:r>
                      <a:r>
                        <a:rPr lang="el-GR" sz="1800" dirty="0" smtClean="0">
                          <a:effectLst/>
                          <a:sym typeface="Wingdings" panose="05000000000000000000" pitchFamily="2" charset="2"/>
                        </a:rPr>
                        <a:t></a:t>
                      </a:r>
                      <a:r>
                        <a:rPr lang="el-GR" sz="1800" dirty="0" smtClean="0">
                          <a:effectLst/>
                        </a:rPr>
                        <a:t> </a:t>
                      </a:r>
                      <a:r>
                        <a:rPr lang="el-GR" sz="1800" dirty="0">
                          <a:solidFill>
                            <a:srgbClr val="00B0F0"/>
                          </a:solidFill>
                          <a:effectLst/>
                        </a:rPr>
                        <a:t>Δεξί κλικ</a:t>
                      </a:r>
                      <a:r>
                        <a:rPr lang="el-GR" sz="1800" dirty="0">
                          <a:effectLst/>
                        </a:rPr>
                        <a:t> </a:t>
                      </a:r>
                      <a:r>
                        <a:rPr lang="el-GR" sz="1800" dirty="0" smtClean="0">
                          <a:effectLst/>
                          <a:sym typeface="Wingdings" panose="05000000000000000000" pitchFamily="2" charset="2"/>
                        </a:rPr>
                        <a:t></a:t>
                      </a:r>
                      <a:r>
                        <a:rPr lang="el-GR" sz="1800" dirty="0" smtClean="0">
                          <a:effectLst/>
                        </a:rPr>
                        <a:t> </a:t>
                      </a:r>
                      <a:r>
                        <a:rPr lang="el-GR" sz="1800" dirty="0" err="1" smtClean="0">
                          <a:solidFill>
                            <a:srgbClr val="00B0F0"/>
                          </a:solidFill>
                          <a:effectLst/>
                        </a:rPr>
                        <a:t>Copy</a:t>
                      </a:r>
                      <a:r>
                        <a:rPr lang="el-GR" sz="1800" dirty="0" err="1" smtClean="0">
                          <a:effectLst/>
                          <a:sym typeface="Wingdings" panose="05000000000000000000" pitchFamily="2" charset="2"/>
                        </a:rPr>
                        <a:t></a:t>
                      </a:r>
                      <a:r>
                        <a:rPr lang="el-GR" sz="1800" dirty="0" smtClean="0">
                          <a:effectLst/>
                        </a:rPr>
                        <a:t> </a:t>
                      </a:r>
                      <a:r>
                        <a:rPr lang="el-GR" sz="1800" dirty="0" err="1">
                          <a:solidFill>
                            <a:srgbClr val="00B0F0"/>
                          </a:solidFill>
                          <a:effectLst/>
                        </a:rPr>
                        <a:t>File</a:t>
                      </a:r>
                      <a:r>
                        <a:rPr lang="el-GR" sz="1800" dirty="0">
                          <a:effectLst/>
                        </a:rPr>
                        <a:t> </a:t>
                      </a:r>
                      <a:r>
                        <a:rPr lang="el-GR" sz="1800" dirty="0" smtClean="0">
                          <a:effectLst/>
                          <a:sym typeface="Wingdings" panose="05000000000000000000" pitchFamily="2" charset="2"/>
                        </a:rPr>
                        <a:t></a:t>
                      </a:r>
                      <a:r>
                        <a:rPr lang="el-GR" sz="1800" dirty="0" smtClean="0">
                          <a:effectLst/>
                        </a:rPr>
                        <a:t> </a:t>
                      </a:r>
                      <a:r>
                        <a:rPr lang="el-GR" sz="1800" dirty="0" err="1">
                          <a:solidFill>
                            <a:srgbClr val="00B0F0"/>
                          </a:solidFill>
                          <a:effectLst/>
                        </a:rPr>
                        <a:t>New</a:t>
                      </a:r>
                      <a:r>
                        <a:rPr lang="el-GR" sz="1800" dirty="0">
                          <a:effectLst/>
                        </a:rPr>
                        <a:t> </a:t>
                      </a:r>
                      <a:r>
                        <a:rPr lang="el-GR" sz="1800" dirty="0" smtClean="0">
                          <a:effectLst/>
                          <a:sym typeface="Wingdings" panose="05000000000000000000" pitchFamily="2" charset="2"/>
                        </a:rPr>
                        <a:t></a:t>
                      </a:r>
                      <a:r>
                        <a:rPr lang="el-GR" sz="1800" dirty="0" smtClean="0">
                          <a:effectLst/>
                        </a:rPr>
                        <a:t> </a:t>
                      </a:r>
                      <a:r>
                        <a:rPr lang="el-GR" sz="1800" dirty="0" err="1">
                          <a:solidFill>
                            <a:srgbClr val="00B0F0"/>
                          </a:solidFill>
                          <a:effectLst/>
                        </a:rPr>
                        <a:t>Blank</a:t>
                      </a:r>
                      <a:r>
                        <a:rPr lang="el-GR" sz="1800" dirty="0">
                          <a:solidFill>
                            <a:srgbClr val="00B0F0"/>
                          </a:solidFill>
                          <a:effectLst/>
                        </a:rPr>
                        <a:t> </a:t>
                      </a:r>
                      <a:r>
                        <a:rPr lang="el-GR" sz="1800" dirty="0" err="1">
                          <a:solidFill>
                            <a:srgbClr val="00B0F0"/>
                          </a:solidFill>
                          <a:effectLst/>
                        </a:rPr>
                        <a:t>Document</a:t>
                      </a:r>
                      <a:r>
                        <a:rPr lang="el-GR" sz="1800" dirty="0">
                          <a:solidFill>
                            <a:srgbClr val="00B0F0"/>
                          </a:solidFill>
                          <a:effectLst/>
                        </a:rPr>
                        <a:t> </a:t>
                      </a:r>
                      <a:r>
                        <a:rPr lang="el-GR" sz="1800" dirty="0" smtClean="0">
                          <a:effectLst/>
                          <a:sym typeface="Wingdings" panose="05000000000000000000" pitchFamily="2" charset="2"/>
                        </a:rPr>
                        <a:t></a:t>
                      </a:r>
                      <a:r>
                        <a:rPr lang="el-GR" sz="1800" dirty="0" smtClean="0">
                          <a:effectLst/>
                        </a:rPr>
                        <a:t>  </a:t>
                      </a:r>
                      <a:r>
                        <a:rPr lang="el-GR" sz="1800" dirty="0">
                          <a:effectLst/>
                        </a:rPr>
                        <a:t>Πάμε στο σημείο που θέλουμε </a:t>
                      </a:r>
                      <a:r>
                        <a:rPr lang="el-GR" sz="1800" dirty="0" smtClean="0">
                          <a:effectLst/>
                          <a:sym typeface="Wingdings" panose="05000000000000000000" pitchFamily="2" charset="2"/>
                        </a:rPr>
                        <a:t></a:t>
                      </a:r>
                      <a:r>
                        <a:rPr lang="el-GR" sz="1800" dirty="0" smtClean="0">
                          <a:effectLst/>
                        </a:rPr>
                        <a:t> </a:t>
                      </a:r>
                      <a:r>
                        <a:rPr lang="el-GR" sz="1800" dirty="0">
                          <a:solidFill>
                            <a:srgbClr val="00B0F0"/>
                          </a:solidFill>
                          <a:effectLst/>
                        </a:rPr>
                        <a:t>Δεξί κλικ</a:t>
                      </a:r>
                      <a:r>
                        <a:rPr lang="el-GR" sz="1800" dirty="0">
                          <a:effectLst/>
                        </a:rPr>
                        <a:t> </a:t>
                      </a:r>
                      <a:r>
                        <a:rPr lang="el-GR" sz="1800" dirty="0" smtClean="0">
                          <a:effectLst/>
                          <a:sym typeface="Wingdings" panose="05000000000000000000" pitchFamily="2" charset="2"/>
                        </a:rPr>
                        <a:t></a:t>
                      </a:r>
                      <a:r>
                        <a:rPr lang="el-GR" sz="1800" dirty="0" smtClean="0">
                          <a:effectLst/>
                        </a:rPr>
                        <a:t> </a:t>
                      </a:r>
                      <a:r>
                        <a:rPr lang="el-GR" sz="1800" dirty="0" err="1">
                          <a:solidFill>
                            <a:srgbClr val="00B0F0"/>
                          </a:solidFill>
                          <a:effectLst/>
                        </a:rPr>
                        <a:t>Paste</a:t>
                      </a:r>
                      <a:endParaRPr lang="en-US" sz="1800" dirty="0">
                        <a:solidFill>
                          <a:srgbClr val="00B0F0"/>
                        </a:solidFill>
                        <a:effectLst/>
                        <a:latin typeface="Times New Roman"/>
                        <a:ea typeface="Times New Roman"/>
                        <a:cs typeface="Times New Roman"/>
                      </a:endParaRPr>
                    </a:p>
                  </a:txBody>
                  <a:tcPr marL="68580" marR="68580" marT="0" marB="0" anchor="b"/>
                </a:tc>
              </a:tr>
            </a:tbl>
          </a:graphicData>
        </a:graphic>
      </p:graphicFrame>
      <p:pic>
        <p:nvPicPr>
          <p:cNvPr id="409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32656"/>
            <a:ext cx="441325"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619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159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191386836"/>
              </p:ext>
            </p:extLst>
          </p:nvPr>
        </p:nvGraphicFramePr>
        <p:xfrm>
          <a:off x="323528" y="404664"/>
          <a:ext cx="8568952" cy="5381455"/>
        </p:xfrm>
        <a:graphic>
          <a:graphicData uri="http://schemas.openxmlformats.org/drawingml/2006/table">
            <a:tbl>
              <a:tblPr>
                <a:tableStyleId>{BC89EF96-8CEA-46FF-86C4-4CE0E7609802}</a:tableStyleId>
              </a:tblPr>
              <a:tblGrid>
                <a:gridCol w="3663129"/>
                <a:gridCol w="4905823"/>
              </a:tblGrid>
              <a:tr h="3031713">
                <a:tc>
                  <a:txBody>
                    <a:bodyPr/>
                    <a:lstStyle/>
                    <a:p>
                      <a:pPr algn="l">
                        <a:lnSpc>
                          <a:spcPct val="115000"/>
                        </a:lnSpc>
                        <a:spcAft>
                          <a:spcPts val="0"/>
                        </a:spcAft>
                      </a:pPr>
                      <a:r>
                        <a:rPr lang="el-GR" sz="2400" dirty="0">
                          <a:effectLst/>
                        </a:rPr>
                        <a:t> </a:t>
                      </a:r>
                      <a:endParaRPr lang="en-US" sz="2400" dirty="0">
                        <a:effectLst/>
                      </a:endParaRPr>
                    </a:p>
                    <a:p>
                      <a:pPr algn="l">
                        <a:lnSpc>
                          <a:spcPct val="115000"/>
                        </a:lnSpc>
                        <a:spcAft>
                          <a:spcPts val="0"/>
                        </a:spcAft>
                      </a:pPr>
                      <a:r>
                        <a:rPr lang="el-GR" sz="2400" dirty="0">
                          <a:effectLst/>
                        </a:rPr>
                        <a:t>Χρήση της εντολής αναίρεσης</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effectLst/>
                        </a:rPr>
                        <a:t> </a:t>
                      </a:r>
                      <a:endParaRPr lang="en-US" sz="2200" dirty="0">
                        <a:effectLst/>
                      </a:endParaRPr>
                    </a:p>
                    <a:p>
                      <a:pPr algn="l">
                        <a:lnSpc>
                          <a:spcPct val="115000"/>
                        </a:lnSpc>
                        <a:spcAft>
                          <a:spcPts val="0"/>
                        </a:spcAft>
                      </a:pPr>
                      <a:r>
                        <a:rPr lang="el-GR" sz="2200" dirty="0">
                          <a:effectLst/>
                        </a:rPr>
                        <a:t>Κάνουμε ένα κλικ με το ποντίκι πάνω στο έγγραφο </a:t>
                      </a:r>
                      <a:r>
                        <a:rPr lang="el-GR" sz="2200" dirty="0" smtClean="0">
                          <a:effectLst/>
                          <a:sym typeface="Wingdings" panose="05000000000000000000" pitchFamily="2" charset="2"/>
                        </a:rPr>
                        <a:t></a:t>
                      </a:r>
                      <a:r>
                        <a:rPr lang="el-GR" sz="2200" dirty="0" smtClean="0">
                          <a:effectLst/>
                        </a:rPr>
                        <a:t> </a:t>
                      </a:r>
                      <a:r>
                        <a:rPr lang="el-GR" sz="2200" dirty="0">
                          <a:effectLst/>
                        </a:rPr>
                        <a:t>κλικ στο εικονίδιο </a:t>
                      </a:r>
                      <a:endParaRPr lang="en-US" sz="2200" dirty="0">
                        <a:effectLst/>
                      </a:endParaRPr>
                    </a:p>
                    <a:p>
                      <a:pPr algn="l">
                        <a:lnSpc>
                          <a:spcPct val="115000"/>
                        </a:lnSpc>
                        <a:spcAft>
                          <a:spcPts val="0"/>
                        </a:spcAft>
                      </a:pPr>
                      <a:r>
                        <a:rPr lang="el-GR" sz="2200" dirty="0">
                          <a:effectLst/>
                        </a:rPr>
                        <a:t>Αν </a:t>
                      </a:r>
                      <a:r>
                        <a:rPr lang="el-GR" sz="2200" dirty="0" smtClean="0">
                          <a:effectLst/>
                        </a:rPr>
                        <a:t>θέλουμε </a:t>
                      </a:r>
                      <a:r>
                        <a:rPr lang="el-GR" sz="2200" dirty="0">
                          <a:effectLst/>
                        </a:rPr>
                        <a:t>να αναιρέσουμε ΟΛΕΣ τις </a:t>
                      </a:r>
                      <a:r>
                        <a:rPr lang="el-GR" sz="2200" dirty="0" smtClean="0">
                          <a:effectLst/>
                        </a:rPr>
                        <a:t>ενέργειες, </a:t>
                      </a:r>
                      <a:r>
                        <a:rPr lang="el-GR" sz="2200" dirty="0">
                          <a:effectLst/>
                        </a:rPr>
                        <a:t>κάνουμε συνεχώς κλικ μέχρι να </a:t>
                      </a:r>
                      <a:r>
                        <a:rPr lang="el-GR" sz="2200" dirty="0" smtClean="0">
                          <a:effectLst/>
                        </a:rPr>
                        <a:t>γίνει λευκό </a:t>
                      </a:r>
                      <a:r>
                        <a:rPr lang="el-GR" sz="2200" dirty="0">
                          <a:effectLst/>
                        </a:rPr>
                        <a:t>το εικονίδιο και να μην είναι μπλε. </a:t>
                      </a:r>
                      <a:endParaRPr lang="en-US" sz="2200" dirty="0">
                        <a:effectLst/>
                        <a:latin typeface="Times New Roman"/>
                        <a:ea typeface="Times New Roman"/>
                        <a:cs typeface="Times New Roman"/>
                      </a:endParaRPr>
                    </a:p>
                  </a:txBody>
                  <a:tcPr marL="68580" marR="68580" marT="0" marB="0" anchor="ctr"/>
                </a:tc>
              </a:tr>
              <a:tr h="2296879">
                <a:tc>
                  <a:txBody>
                    <a:bodyPr/>
                    <a:lstStyle/>
                    <a:p>
                      <a:pPr algn="l">
                        <a:lnSpc>
                          <a:spcPct val="115000"/>
                        </a:lnSpc>
                        <a:spcAft>
                          <a:spcPts val="0"/>
                        </a:spcAft>
                      </a:pPr>
                      <a:r>
                        <a:rPr lang="el-GR" sz="2400" dirty="0">
                          <a:effectLst/>
                        </a:rPr>
                        <a:t>Χρήση της εντολής εύρεσης για τον εντοπισμό συγκεκριμένης</a:t>
                      </a:r>
                      <a:endParaRPr lang="en-US" sz="2400" dirty="0">
                        <a:effectLst/>
                      </a:endParaRPr>
                    </a:p>
                    <a:p>
                      <a:pPr algn="l">
                        <a:lnSpc>
                          <a:spcPct val="115000"/>
                        </a:lnSpc>
                        <a:spcAft>
                          <a:spcPts val="0"/>
                        </a:spcAft>
                      </a:pPr>
                      <a:r>
                        <a:rPr lang="el-GR" sz="2400" dirty="0">
                          <a:effectLst/>
                        </a:rPr>
                        <a:t>λέξης ή φράσης</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Find</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πληκτρολογώ τη λέξη ή φράση που θέλω να βρω στο κουτάκι  </a:t>
                      </a:r>
                      <a:r>
                        <a:rPr lang="el-GR" sz="2200" dirty="0" err="1">
                          <a:solidFill>
                            <a:srgbClr val="00B0F0"/>
                          </a:solidFill>
                          <a:effectLst/>
                        </a:rPr>
                        <a:t>Find</a:t>
                      </a:r>
                      <a:r>
                        <a:rPr lang="el-GR" sz="2200" dirty="0">
                          <a:solidFill>
                            <a:srgbClr val="00B0F0"/>
                          </a:solidFill>
                          <a:effectLst/>
                        </a:rPr>
                        <a:t> </a:t>
                      </a:r>
                      <a:r>
                        <a:rPr lang="el-GR" sz="2200" dirty="0" err="1">
                          <a:solidFill>
                            <a:srgbClr val="00B0F0"/>
                          </a:solidFill>
                          <a:effectLst/>
                        </a:rPr>
                        <a:t>what</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Find</a:t>
                      </a:r>
                      <a:r>
                        <a:rPr lang="el-GR" sz="2200" dirty="0">
                          <a:solidFill>
                            <a:srgbClr val="00B0F0"/>
                          </a:solidFill>
                          <a:effectLst/>
                        </a:rPr>
                        <a:t> </a:t>
                      </a:r>
                      <a:r>
                        <a:rPr lang="el-GR" sz="2200" dirty="0" err="1">
                          <a:solidFill>
                            <a:srgbClr val="00B0F0"/>
                          </a:solidFill>
                          <a:effectLst/>
                        </a:rPr>
                        <a:t>Next</a:t>
                      </a:r>
                      <a:endParaRPr lang="en-US" sz="2200" dirty="0">
                        <a:solidFill>
                          <a:srgbClr val="00B0F0"/>
                        </a:solidFill>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08375251"/>
              </p:ext>
            </p:extLst>
          </p:nvPr>
        </p:nvGraphicFramePr>
        <p:xfrm>
          <a:off x="5436096" y="1628800"/>
          <a:ext cx="432048" cy="380094"/>
        </p:xfrm>
        <a:graphic>
          <a:graphicData uri="http://schemas.openxmlformats.org/presentationml/2006/ole">
            <mc:AlternateContent xmlns:mc="http://schemas.openxmlformats.org/markup-compatibility/2006">
              <mc:Choice xmlns:v="urn:schemas-microsoft-com:vml" Requires="v">
                <p:oleObj spid="_x0000_s5212" name="Bitmap Image" r:id="rId3" imgW="247685" imgH="228571" progId="Paint.Picture">
                  <p:embed/>
                </p:oleObj>
              </mc:Choice>
              <mc:Fallback>
                <p:oleObj name="Bitmap Image" r:id="rId3" imgW="247685" imgH="22857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628800"/>
                        <a:ext cx="432048" cy="380094"/>
                      </a:xfrm>
                      <a:prstGeom prst="rect">
                        <a:avLst/>
                      </a:prstGeom>
                      <a:noFill/>
                    </p:spPr>
                  </p:pic>
                </p:oleObj>
              </mc:Fallback>
            </mc:AlternateContent>
          </a:graphicData>
        </a:graphic>
      </p:graphicFrame>
    </p:spTree>
    <p:extLst>
      <p:ext uri="{BB962C8B-B14F-4D97-AF65-F5344CB8AC3E}">
        <p14:creationId xmlns:p14="http://schemas.microsoft.com/office/powerpoint/2010/main" val="1612270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16</a:t>
            </a:fld>
            <a:endParaRPr lang="en-US"/>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260648"/>
            <a:ext cx="822960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56847965"/>
              </p:ext>
            </p:extLst>
          </p:nvPr>
        </p:nvGraphicFramePr>
        <p:xfrm>
          <a:off x="467544" y="332656"/>
          <a:ext cx="8208912" cy="5888736"/>
        </p:xfrm>
        <a:graphic>
          <a:graphicData uri="http://schemas.openxmlformats.org/drawingml/2006/table">
            <a:tbl>
              <a:tblPr>
                <a:tableStyleId>{BC89EF96-8CEA-46FF-86C4-4CE0E7609802}</a:tableStyleId>
              </a:tblPr>
              <a:tblGrid>
                <a:gridCol w="3509216"/>
                <a:gridCol w="4699696"/>
              </a:tblGrid>
              <a:tr h="5184576">
                <a:tc>
                  <a:txBody>
                    <a:bodyPr/>
                    <a:lstStyle/>
                    <a:p>
                      <a:pPr algn="l">
                        <a:lnSpc>
                          <a:spcPct val="115000"/>
                        </a:lnSpc>
                        <a:spcAft>
                          <a:spcPts val="0"/>
                        </a:spcAft>
                      </a:pPr>
                      <a:r>
                        <a:rPr lang="el-GR" sz="2800" dirty="0">
                          <a:effectLst/>
                        </a:rPr>
                        <a:t>Χρήση της εντολής αντικατάστασης μιας συγκεκριμένης λέξης</a:t>
                      </a:r>
                      <a:endParaRPr lang="en-US" sz="2800" dirty="0">
                        <a:effectLst/>
                      </a:endParaRPr>
                    </a:p>
                    <a:p>
                      <a:pPr algn="l">
                        <a:lnSpc>
                          <a:spcPct val="115000"/>
                        </a:lnSpc>
                        <a:spcAft>
                          <a:spcPts val="0"/>
                        </a:spcAft>
                      </a:pPr>
                      <a:r>
                        <a:rPr lang="el-GR" sz="2800" dirty="0">
                          <a:effectLst/>
                        </a:rPr>
                        <a:t>ή φράσης</a:t>
                      </a:r>
                      <a:endParaRPr lang="en-US" sz="28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800" dirty="0" err="1">
                          <a:solidFill>
                            <a:srgbClr val="00B0F0"/>
                          </a:solidFill>
                          <a:effectLst/>
                        </a:rPr>
                        <a:t>Home</a:t>
                      </a:r>
                      <a:r>
                        <a:rPr lang="el-GR" sz="2800" dirty="0">
                          <a:effectLst/>
                        </a:rPr>
                        <a:t> </a:t>
                      </a:r>
                      <a:r>
                        <a:rPr lang="el-GR" sz="2800" dirty="0" smtClean="0">
                          <a:effectLst/>
                          <a:sym typeface="Wingdings" panose="05000000000000000000" pitchFamily="2" charset="2"/>
                        </a:rPr>
                        <a:t></a:t>
                      </a:r>
                      <a:r>
                        <a:rPr lang="el-GR" sz="2800" dirty="0" smtClean="0">
                          <a:effectLst/>
                        </a:rPr>
                        <a:t> </a:t>
                      </a:r>
                      <a:r>
                        <a:rPr lang="el-GR" sz="2800" dirty="0" err="1">
                          <a:solidFill>
                            <a:srgbClr val="00B0F0"/>
                          </a:solidFill>
                          <a:effectLst/>
                        </a:rPr>
                        <a:t>Replace</a:t>
                      </a:r>
                      <a:r>
                        <a:rPr lang="el-GR" sz="2800" dirty="0">
                          <a:effectLst/>
                        </a:rPr>
                        <a:t> </a:t>
                      </a:r>
                      <a:r>
                        <a:rPr lang="el-GR" sz="2800" dirty="0" smtClean="0">
                          <a:effectLst/>
                          <a:sym typeface="Wingdings" panose="05000000000000000000" pitchFamily="2" charset="2"/>
                        </a:rPr>
                        <a:t></a:t>
                      </a:r>
                      <a:r>
                        <a:rPr lang="el-GR" sz="2800" dirty="0" smtClean="0">
                          <a:effectLst/>
                        </a:rPr>
                        <a:t> </a:t>
                      </a:r>
                      <a:r>
                        <a:rPr lang="el-GR" sz="2800" dirty="0">
                          <a:effectLst/>
                        </a:rPr>
                        <a:t>πληκτρολογώ τη λέξη που θα αντικατασταθεί στο πλαίσιο </a:t>
                      </a:r>
                      <a:r>
                        <a:rPr lang="el-GR" sz="2800" dirty="0" err="1">
                          <a:solidFill>
                            <a:srgbClr val="00B0F0"/>
                          </a:solidFill>
                          <a:effectLst/>
                        </a:rPr>
                        <a:t>Find</a:t>
                      </a:r>
                      <a:r>
                        <a:rPr lang="el-GR" sz="2800" dirty="0">
                          <a:solidFill>
                            <a:srgbClr val="00B0F0"/>
                          </a:solidFill>
                          <a:effectLst/>
                        </a:rPr>
                        <a:t> </a:t>
                      </a:r>
                      <a:r>
                        <a:rPr lang="el-GR" sz="2800" dirty="0" err="1">
                          <a:solidFill>
                            <a:srgbClr val="00B0F0"/>
                          </a:solidFill>
                          <a:effectLst/>
                        </a:rPr>
                        <a:t>what</a:t>
                      </a:r>
                      <a:r>
                        <a:rPr lang="el-GR" sz="2800" dirty="0">
                          <a:effectLst/>
                        </a:rPr>
                        <a:t> </a:t>
                      </a:r>
                      <a:r>
                        <a:rPr lang="el-GR" sz="2800" dirty="0" smtClean="0">
                          <a:effectLst/>
                          <a:sym typeface="Wingdings" panose="05000000000000000000" pitchFamily="2" charset="2"/>
                        </a:rPr>
                        <a:t></a:t>
                      </a:r>
                      <a:r>
                        <a:rPr lang="el-GR" sz="2800" dirty="0" smtClean="0">
                          <a:effectLst/>
                        </a:rPr>
                        <a:t> </a:t>
                      </a:r>
                      <a:r>
                        <a:rPr lang="el-GR" sz="2800" dirty="0">
                          <a:effectLst/>
                        </a:rPr>
                        <a:t>πληκτρολογώ τη λέξη με την οποία θα αντικατασταθεί η προηγούμενη στο πλαίσιο</a:t>
                      </a:r>
                      <a:endParaRPr lang="en-US" sz="2800" dirty="0">
                        <a:effectLst/>
                      </a:endParaRPr>
                    </a:p>
                    <a:p>
                      <a:pPr algn="l">
                        <a:lnSpc>
                          <a:spcPct val="115000"/>
                        </a:lnSpc>
                        <a:spcAft>
                          <a:spcPts val="0"/>
                        </a:spcAft>
                      </a:pPr>
                      <a:r>
                        <a:rPr lang="en-US" sz="2800" dirty="0">
                          <a:solidFill>
                            <a:srgbClr val="00B0F0"/>
                          </a:solidFill>
                          <a:effectLst/>
                        </a:rPr>
                        <a:t>Replace with </a:t>
                      </a:r>
                      <a:r>
                        <a:rPr lang="en-US" sz="2800" dirty="0" smtClean="0">
                          <a:effectLst/>
                          <a:sym typeface="Wingdings" panose="05000000000000000000" pitchFamily="2" charset="2"/>
                        </a:rPr>
                        <a:t></a:t>
                      </a:r>
                      <a:r>
                        <a:rPr lang="en-US" sz="2800" dirty="0" smtClean="0">
                          <a:effectLst/>
                        </a:rPr>
                        <a:t> </a:t>
                      </a:r>
                      <a:r>
                        <a:rPr lang="el-GR" sz="2800" dirty="0">
                          <a:effectLst/>
                        </a:rPr>
                        <a:t>κλικ στο</a:t>
                      </a:r>
                      <a:r>
                        <a:rPr lang="en-US" sz="2800" dirty="0">
                          <a:effectLst/>
                        </a:rPr>
                        <a:t> </a:t>
                      </a:r>
                      <a:r>
                        <a:rPr lang="en-US" sz="2800" dirty="0">
                          <a:solidFill>
                            <a:srgbClr val="00B0F0"/>
                          </a:solidFill>
                          <a:effectLst/>
                        </a:rPr>
                        <a:t>Find Next</a:t>
                      </a:r>
                      <a:r>
                        <a:rPr lang="en-US" sz="2800" dirty="0">
                          <a:effectLst/>
                        </a:rPr>
                        <a:t> </a:t>
                      </a:r>
                      <a:r>
                        <a:rPr lang="en-US" sz="2800" dirty="0" smtClean="0">
                          <a:effectLst/>
                          <a:sym typeface="Wingdings" panose="05000000000000000000" pitchFamily="2" charset="2"/>
                        </a:rPr>
                        <a:t></a:t>
                      </a:r>
                      <a:r>
                        <a:rPr lang="en-US" sz="2800" dirty="0" smtClean="0">
                          <a:effectLst/>
                        </a:rPr>
                        <a:t> </a:t>
                      </a:r>
                      <a:r>
                        <a:rPr lang="el-GR" sz="2800" dirty="0">
                          <a:effectLst/>
                        </a:rPr>
                        <a:t>κλικ στο</a:t>
                      </a:r>
                      <a:r>
                        <a:rPr lang="en-US" sz="2800" dirty="0">
                          <a:effectLst/>
                        </a:rPr>
                        <a:t> </a:t>
                      </a:r>
                      <a:r>
                        <a:rPr lang="en-US" sz="2800" dirty="0">
                          <a:solidFill>
                            <a:srgbClr val="00B0F0"/>
                          </a:solidFill>
                          <a:effectLst/>
                        </a:rPr>
                        <a:t>Replace All</a:t>
                      </a:r>
                      <a:endParaRPr lang="en-US" sz="2800" dirty="0">
                        <a:solidFill>
                          <a:srgbClr val="00B0F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5866763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161</a:t>
            </a:fld>
            <a:endParaRPr lang="en-US"/>
          </a:p>
        </p:txBody>
      </p:sp>
      <p:sp>
        <p:nvSpPr>
          <p:cNvPr id="4" name="Rectangle 3"/>
          <p:cNvSpPr/>
          <p:nvPr/>
        </p:nvSpPr>
        <p:spPr>
          <a:xfrm>
            <a:off x="323528" y="188640"/>
            <a:ext cx="3256020" cy="369332"/>
          </a:xfrm>
          <a:prstGeom prst="rect">
            <a:avLst/>
          </a:prstGeom>
        </p:spPr>
        <p:txBody>
          <a:bodyPr wrap="none">
            <a:spAutoFit/>
          </a:bodyPr>
          <a:lstStyle/>
          <a:p>
            <a:r>
              <a:rPr lang="el-GR" b="1" dirty="0">
                <a:latin typeface="Arial"/>
                <a:ea typeface="Times New Roman"/>
              </a:rPr>
              <a:t>ΜΟΡΦΟΠΟΙΗΣΗ </a:t>
            </a:r>
            <a:r>
              <a:rPr lang="en-GB" b="1" dirty="0" smtClean="0">
                <a:latin typeface="Arial"/>
                <a:ea typeface="Times New Roman"/>
              </a:rPr>
              <a:t>KEIMENO</a:t>
            </a:r>
            <a:r>
              <a:rPr lang="el-GR" b="1" dirty="0" smtClean="0">
                <a:latin typeface="Arial"/>
                <a:ea typeface="Times New Roman"/>
              </a:rPr>
              <a:t>Υ</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48335205"/>
              </p:ext>
            </p:extLst>
          </p:nvPr>
        </p:nvGraphicFramePr>
        <p:xfrm>
          <a:off x="762767" y="579726"/>
          <a:ext cx="8208912" cy="5398008"/>
        </p:xfrm>
        <a:graphic>
          <a:graphicData uri="http://schemas.openxmlformats.org/drawingml/2006/table">
            <a:tbl>
              <a:tblPr>
                <a:tableStyleId>{BC89EF96-8CEA-46FF-86C4-4CE0E7609802}</a:tableStyleId>
              </a:tblPr>
              <a:tblGrid>
                <a:gridCol w="3509216"/>
                <a:gridCol w="4699696"/>
              </a:tblGrid>
              <a:tr h="1363164">
                <a:tc>
                  <a:txBody>
                    <a:bodyPr/>
                    <a:lstStyle/>
                    <a:p>
                      <a:pPr algn="l">
                        <a:lnSpc>
                          <a:spcPct val="115000"/>
                        </a:lnSpc>
                        <a:spcAft>
                          <a:spcPts val="0"/>
                        </a:spcAft>
                      </a:pPr>
                      <a:r>
                        <a:rPr lang="el-GR" sz="2200" dirty="0">
                          <a:effectLst/>
                        </a:rPr>
                        <a:t>Αλλαγή τύπου γραμματοσειράς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smtClean="0">
                          <a:solidFill>
                            <a:srgbClr val="00B0F0"/>
                          </a:solidFill>
                          <a:effectLst/>
                        </a:rPr>
                        <a:t>Επιλέγουμε </a:t>
                      </a:r>
                      <a:r>
                        <a:rPr lang="el-GR" sz="2000" dirty="0">
                          <a:solidFill>
                            <a:srgbClr val="00B0F0"/>
                          </a:solidFill>
                          <a:effectLst/>
                        </a:rPr>
                        <a:t>το </a:t>
                      </a:r>
                      <a:r>
                        <a:rPr lang="el-GR" sz="2000">
                          <a:solidFill>
                            <a:srgbClr val="00B0F0"/>
                          </a:solidFill>
                          <a:effectLst/>
                        </a:rPr>
                        <a:t>κείμενο </a:t>
                      </a:r>
                      <a:r>
                        <a:rPr lang="el-GR" sz="2000" smtClean="0">
                          <a:effectLst/>
                          <a:sym typeface="Wingdings" panose="05000000000000000000" pitchFamily="2" charset="2"/>
                        </a:rPr>
                        <a:t></a:t>
                      </a:r>
                      <a:r>
                        <a:rPr lang="el-GR" sz="2000" smtClean="0">
                          <a:effectLst/>
                        </a:rPr>
                        <a:t> </a:t>
                      </a:r>
                      <a:r>
                        <a:rPr lang="el-GR" sz="2000" dirty="0">
                          <a:effectLst/>
                        </a:rPr>
                        <a:t>από το </a:t>
                      </a:r>
                      <a:r>
                        <a:rPr lang="el-GR" sz="2000">
                          <a:effectLst/>
                        </a:rPr>
                        <a:t>κουτάκι </a:t>
                      </a:r>
                      <a:r>
                        <a:rPr lang="el-GR" sz="2000" smtClean="0">
                          <a:effectLst/>
                        </a:rPr>
                        <a:t>                    διαλέγουμε </a:t>
                      </a:r>
                      <a:r>
                        <a:rPr lang="el-GR" sz="2000" dirty="0">
                          <a:effectLst/>
                        </a:rPr>
                        <a:t>ποια </a:t>
                      </a:r>
                      <a:r>
                        <a:rPr lang="el-GR" sz="2000">
                          <a:effectLst/>
                        </a:rPr>
                        <a:t>γραμματοσειρά </a:t>
                      </a:r>
                      <a:r>
                        <a:rPr lang="el-GR" sz="2000" smtClean="0">
                          <a:effectLst/>
                        </a:rPr>
                        <a:t>θέλουμε </a:t>
                      </a:r>
                      <a:r>
                        <a:rPr lang="el-GR" sz="2000" smtClean="0">
                          <a:effectLst/>
                          <a:sym typeface="Wingdings" panose="05000000000000000000" pitchFamily="2" charset="2"/>
                        </a:rPr>
                        <a:t></a:t>
                      </a:r>
                      <a:r>
                        <a:rPr lang="el-GR" sz="2000" smtClean="0">
                          <a:effectLst/>
                        </a:rPr>
                        <a:t> </a:t>
                      </a:r>
                      <a:r>
                        <a:rPr lang="el-GR" sz="2000" dirty="0" err="1">
                          <a:solidFill>
                            <a:srgbClr val="00B0F0"/>
                          </a:solidFill>
                          <a:effectLst/>
                        </a:rPr>
                        <a:t>Enter</a:t>
                      </a:r>
                      <a:r>
                        <a:rPr lang="el-GR" sz="2000" dirty="0">
                          <a:effectLst/>
                        </a:rPr>
                        <a:t> </a:t>
                      </a:r>
                      <a:endParaRPr lang="en-US" sz="2000" dirty="0">
                        <a:effectLst/>
                        <a:latin typeface="Times New Roman"/>
                        <a:ea typeface="Times New Roman"/>
                        <a:cs typeface="Times New Roman"/>
                      </a:endParaRPr>
                    </a:p>
                  </a:txBody>
                  <a:tcPr marL="68580" marR="68580" marT="0" marB="0" anchor="ctr"/>
                </a:tc>
              </a:tr>
              <a:tr h="2393939">
                <a:tc>
                  <a:txBody>
                    <a:bodyPr/>
                    <a:lstStyle/>
                    <a:p>
                      <a:pPr algn="l">
                        <a:lnSpc>
                          <a:spcPct val="115000"/>
                        </a:lnSpc>
                        <a:spcAft>
                          <a:spcPts val="0"/>
                        </a:spcAft>
                      </a:pPr>
                      <a:r>
                        <a:rPr lang="el-GR" sz="2200" dirty="0">
                          <a:effectLst/>
                        </a:rPr>
                        <a:t>Αλλαγή μεγέθους γραμματοσειράς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το </a:t>
                      </a:r>
                      <a:r>
                        <a:rPr lang="el-GR" sz="2000">
                          <a:solidFill>
                            <a:srgbClr val="00B0F0"/>
                          </a:solidFill>
                          <a:effectLst/>
                        </a:rPr>
                        <a:t>κείμενο</a:t>
                      </a:r>
                      <a:r>
                        <a:rPr lang="el-GR" sz="2000">
                          <a:effectLst/>
                        </a:rPr>
                        <a:t> </a:t>
                      </a:r>
                      <a:r>
                        <a:rPr lang="el-GR" sz="2000" smtClean="0">
                          <a:effectLst/>
                          <a:sym typeface="Wingdings" panose="05000000000000000000" pitchFamily="2" charset="2"/>
                        </a:rPr>
                        <a:t></a:t>
                      </a:r>
                      <a:r>
                        <a:rPr lang="el-GR" sz="2000" smtClean="0">
                          <a:effectLst/>
                        </a:rPr>
                        <a:t> </a:t>
                      </a:r>
                      <a:r>
                        <a:rPr lang="el-GR" sz="2000" dirty="0">
                          <a:effectLst/>
                        </a:rPr>
                        <a:t>από το </a:t>
                      </a:r>
                      <a:r>
                        <a:rPr lang="el-GR" sz="2000">
                          <a:effectLst/>
                        </a:rPr>
                        <a:t>κουτάκι   </a:t>
                      </a:r>
                      <a:r>
                        <a:rPr lang="el-GR" sz="2000" smtClean="0">
                          <a:effectLst/>
                        </a:rPr>
                        <a:t>       κλικ </a:t>
                      </a:r>
                      <a:r>
                        <a:rPr lang="el-GR" sz="2000" dirty="0">
                          <a:effectLst/>
                        </a:rPr>
                        <a:t>στο βελάκι για </a:t>
                      </a:r>
                      <a:r>
                        <a:rPr lang="el-GR" sz="2000">
                          <a:effectLst/>
                        </a:rPr>
                        <a:t>να </a:t>
                      </a:r>
                      <a:r>
                        <a:rPr lang="el-GR" sz="2000" smtClean="0">
                          <a:effectLst/>
                        </a:rPr>
                        <a:t>βρούμε </a:t>
                      </a:r>
                      <a:r>
                        <a:rPr lang="el-GR" sz="2000" dirty="0">
                          <a:effectLst/>
                        </a:rPr>
                        <a:t>το σωστό μέγεθος. </a:t>
                      </a:r>
                      <a:endParaRPr lang="en-US" sz="2000" dirty="0">
                        <a:effectLst/>
                      </a:endParaRPr>
                    </a:p>
                    <a:p>
                      <a:pPr algn="l">
                        <a:lnSpc>
                          <a:spcPct val="115000"/>
                        </a:lnSpc>
                        <a:spcAft>
                          <a:spcPts val="0"/>
                        </a:spcAft>
                      </a:pPr>
                      <a:r>
                        <a:rPr lang="el-GR" sz="2000" dirty="0">
                          <a:effectLst/>
                        </a:rPr>
                        <a:t>Αν δεν έχει τον αριθμό </a:t>
                      </a:r>
                      <a:r>
                        <a:rPr lang="el-GR" sz="2000">
                          <a:effectLst/>
                        </a:rPr>
                        <a:t>που </a:t>
                      </a:r>
                      <a:r>
                        <a:rPr lang="el-GR" sz="2000" smtClean="0">
                          <a:effectLst/>
                        </a:rPr>
                        <a:t>θέλουμε </a:t>
                      </a:r>
                      <a:r>
                        <a:rPr lang="el-GR" sz="2000">
                          <a:effectLst/>
                        </a:rPr>
                        <a:t>τότε </a:t>
                      </a:r>
                      <a:r>
                        <a:rPr lang="el-GR" sz="2000" smtClean="0">
                          <a:effectLst/>
                        </a:rPr>
                        <a:t>σβήνουμε </a:t>
                      </a:r>
                      <a:r>
                        <a:rPr lang="el-GR" sz="2000" dirty="0">
                          <a:effectLst/>
                        </a:rPr>
                        <a:t>αυτό που </a:t>
                      </a:r>
                      <a:r>
                        <a:rPr lang="el-GR" sz="2000">
                          <a:effectLst/>
                        </a:rPr>
                        <a:t>γράφει </a:t>
                      </a:r>
                      <a:r>
                        <a:rPr lang="el-GR" sz="2000" smtClean="0">
                          <a:effectLst/>
                          <a:sym typeface="Wingdings" panose="05000000000000000000" pitchFamily="2" charset="2"/>
                        </a:rPr>
                        <a:t></a:t>
                      </a:r>
                      <a:r>
                        <a:rPr lang="el-GR" sz="2000" smtClean="0">
                          <a:effectLst/>
                        </a:rPr>
                        <a:t> γράφουμε </a:t>
                      </a:r>
                      <a:r>
                        <a:rPr lang="el-GR" sz="2000" dirty="0">
                          <a:effectLst/>
                        </a:rPr>
                        <a:t>τον αριθμό </a:t>
                      </a:r>
                      <a:r>
                        <a:rPr lang="el-GR" sz="2000">
                          <a:effectLst/>
                        </a:rPr>
                        <a:t>που </a:t>
                      </a:r>
                      <a:r>
                        <a:rPr lang="el-GR" sz="2000" smtClean="0">
                          <a:effectLst/>
                        </a:rPr>
                        <a:t>μας </a:t>
                      </a:r>
                      <a:r>
                        <a:rPr lang="el-GR" sz="2000" dirty="0">
                          <a:effectLst/>
                        </a:rPr>
                        <a:t>ζητά η </a:t>
                      </a:r>
                      <a:r>
                        <a:rPr lang="el-GR" sz="2000">
                          <a:effectLst/>
                        </a:rPr>
                        <a:t>άσκηση </a:t>
                      </a:r>
                      <a:r>
                        <a:rPr lang="el-GR" sz="2000" smtClean="0">
                          <a:effectLst/>
                          <a:sym typeface="Wingdings" panose="05000000000000000000" pitchFamily="2" charset="2"/>
                        </a:rPr>
                        <a:t></a:t>
                      </a:r>
                      <a:r>
                        <a:rPr lang="el-GR" sz="2000" smtClean="0">
                          <a:effectLst/>
                        </a:rPr>
                        <a:t> </a:t>
                      </a:r>
                      <a:r>
                        <a:rPr lang="el-GR" sz="2000" dirty="0" err="1">
                          <a:solidFill>
                            <a:srgbClr val="00B0F0"/>
                          </a:solidFill>
                          <a:effectLst/>
                        </a:rPr>
                        <a:t>Enter</a:t>
                      </a:r>
                      <a:r>
                        <a:rPr lang="el-GR" sz="2000" dirty="0">
                          <a:effectLst/>
                        </a:rPr>
                        <a:t> </a:t>
                      </a:r>
                      <a:endParaRPr lang="en-US" sz="2000" dirty="0">
                        <a:effectLst/>
                        <a:latin typeface="Times New Roman"/>
                        <a:ea typeface="Times New Roman"/>
                        <a:cs typeface="Times New Roman"/>
                      </a:endParaRPr>
                    </a:p>
                  </a:txBody>
                  <a:tcPr marL="68580" marR="68580" marT="0" marB="0" anchor="ctr"/>
                </a:tc>
              </a:tr>
              <a:tr h="1499480">
                <a:tc>
                  <a:txBody>
                    <a:bodyPr/>
                    <a:lstStyle/>
                    <a:p>
                      <a:pPr marL="342900" indent="-342900" algn="l">
                        <a:lnSpc>
                          <a:spcPct val="115000"/>
                        </a:lnSpc>
                        <a:spcAft>
                          <a:spcPts val="0"/>
                        </a:spcAft>
                        <a:buClr>
                          <a:srgbClr val="00B0F0"/>
                        </a:buClr>
                        <a:buSzPct val="50000"/>
                        <a:buFont typeface="Wingdings" panose="05000000000000000000" pitchFamily="2" charset="2"/>
                        <a:buChar char="Ø"/>
                      </a:pPr>
                      <a:r>
                        <a:rPr lang="el-GR" sz="2200" dirty="0">
                          <a:effectLst/>
                        </a:rPr>
                        <a:t>Έντονη</a:t>
                      </a:r>
                      <a:endParaRPr lang="en-US" sz="2200" dirty="0">
                        <a:effectLst/>
                      </a:endParaRPr>
                    </a:p>
                    <a:p>
                      <a:pPr marL="342900" indent="-342900" algn="l">
                        <a:lnSpc>
                          <a:spcPct val="115000"/>
                        </a:lnSpc>
                        <a:spcAft>
                          <a:spcPts val="0"/>
                        </a:spcAft>
                        <a:buClr>
                          <a:srgbClr val="00B0F0"/>
                        </a:buClr>
                        <a:buSzPct val="50000"/>
                        <a:buFont typeface="Wingdings" panose="05000000000000000000" pitchFamily="2" charset="2"/>
                        <a:buChar char="Ø"/>
                      </a:pPr>
                      <a:r>
                        <a:rPr lang="el-GR" sz="2200" dirty="0">
                          <a:effectLst/>
                        </a:rPr>
                        <a:t>Πλάγια</a:t>
                      </a:r>
                      <a:endParaRPr lang="en-US" sz="2200" dirty="0">
                        <a:effectLst/>
                      </a:endParaRPr>
                    </a:p>
                    <a:p>
                      <a:pPr marL="342900" indent="-342900" algn="l">
                        <a:lnSpc>
                          <a:spcPct val="115000"/>
                        </a:lnSpc>
                        <a:spcAft>
                          <a:spcPts val="0"/>
                        </a:spcAft>
                        <a:buClr>
                          <a:srgbClr val="00B0F0"/>
                        </a:buClr>
                        <a:buSzPct val="50000"/>
                        <a:buFont typeface="Wingdings" panose="05000000000000000000" pitchFamily="2" charset="2"/>
                        <a:buChar char="Ø"/>
                      </a:pPr>
                      <a:r>
                        <a:rPr lang="el-GR" sz="2200" dirty="0">
                          <a:effectLst/>
                        </a:rPr>
                        <a:t>Υπογραμμισμένη γραφή</a:t>
                      </a:r>
                      <a:endParaRPr lang="en-US" sz="2200" dirty="0">
                        <a:effectLst/>
                        <a:latin typeface="Times New Roman"/>
                        <a:ea typeface="Times New Roman"/>
                        <a:cs typeface="Times New Roman"/>
                      </a:endParaRPr>
                    </a:p>
                  </a:txBody>
                  <a:tcPr marL="68580" marR="68580" marT="0" marB="0" anchor="ctr"/>
                </a:tc>
                <a:tc>
                  <a:txBody>
                    <a:bodyPr/>
                    <a:lstStyle/>
                    <a:p>
                      <a:pPr marL="180975" indent="-180975" algn="l">
                        <a:lnSpc>
                          <a:spcPct val="115000"/>
                        </a:lnSpc>
                        <a:spcAft>
                          <a:spcPts val="0"/>
                        </a:spcAft>
                        <a:buClr>
                          <a:srgbClr val="00B0F0"/>
                        </a:buClr>
                        <a:buSzPct val="50000"/>
                        <a:buFont typeface="Wingdings" panose="05000000000000000000" pitchFamily="2" charset="2"/>
                        <a:buChar char="Ø"/>
                      </a:pPr>
                      <a:r>
                        <a:rPr lang="el-GR" sz="2000" dirty="0">
                          <a:solidFill>
                            <a:srgbClr val="00B0F0"/>
                          </a:solidFill>
                          <a:effectLst/>
                        </a:rPr>
                        <a:t>Επιλέγω το κείμενο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endParaRPr lang="en-US" sz="2000" dirty="0">
                        <a:effectLst/>
                      </a:endParaRPr>
                    </a:p>
                    <a:p>
                      <a:pPr marL="180975" indent="-180975" algn="l">
                        <a:lnSpc>
                          <a:spcPct val="115000"/>
                        </a:lnSpc>
                        <a:spcAft>
                          <a:spcPts val="0"/>
                        </a:spcAft>
                        <a:buClr>
                          <a:srgbClr val="00B0F0"/>
                        </a:buClr>
                        <a:buSzPct val="50000"/>
                        <a:buFont typeface="Wingdings" panose="05000000000000000000" pitchFamily="2" charset="2"/>
                        <a:buChar char="Ø"/>
                      </a:pPr>
                      <a:r>
                        <a:rPr lang="el-GR" sz="2000" dirty="0">
                          <a:solidFill>
                            <a:srgbClr val="00B0F0"/>
                          </a:solidFill>
                          <a:effectLst/>
                        </a:rPr>
                        <a:t>Επιλέγω το κείμενο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endParaRPr lang="en-US" sz="2000" dirty="0">
                        <a:effectLst/>
                      </a:endParaRPr>
                    </a:p>
                    <a:p>
                      <a:pPr marL="180975" indent="-180975" algn="l">
                        <a:lnSpc>
                          <a:spcPct val="115000"/>
                        </a:lnSpc>
                        <a:spcAft>
                          <a:spcPts val="0"/>
                        </a:spcAft>
                        <a:buClr>
                          <a:srgbClr val="00B0F0"/>
                        </a:buClr>
                        <a:buSzPct val="50000"/>
                        <a:buFont typeface="Wingdings" panose="05000000000000000000" pitchFamily="2" charset="2"/>
                        <a:buChar char="Ø"/>
                      </a:pPr>
                      <a:r>
                        <a:rPr lang="el-GR" sz="2000" dirty="0">
                          <a:solidFill>
                            <a:srgbClr val="00B0F0"/>
                          </a:solidFill>
                          <a:effectLst/>
                        </a:rPr>
                        <a:t>Επιλέγω το κείμενο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endParaRPr lang="en-US" sz="2000" dirty="0">
                        <a:effectLst/>
                        <a:latin typeface="Times New Roman"/>
                        <a:ea typeface="Times New Roman"/>
                        <a:cs typeface="Times New Roman"/>
                      </a:endParaRPr>
                    </a:p>
                  </a:txBody>
                  <a:tcPr marL="68580" marR="68580" marT="0" marB="0" anchor="ctr"/>
                </a:tc>
              </a:tr>
            </a:tbl>
          </a:graphicData>
        </a:graphic>
      </p:graphicFrame>
      <p:pic>
        <p:nvPicPr>
          <p:cNvPr id="717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0312" y="4653136"/>
            <a:ext cx="323779" cy="360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5480273" y="915988"/>
            <a:ext cx="1440160" cy="288032"/>
          </a:xfrm>
          <a:prstGeom prst="rect">
            <a:avLst/>
          </a:prstGeom>
          <a:noFill/>
          <a:ln w="12700" cmpd="sng">
            <a:solidFill>
              <a:srgbClr val="000000"/>
            </a:solidFill>
            <a:miter lim="800000"/>
            <a:headEnd/>
            <a:tailEnd/>
          </a:ln>
          <a:effectLst/>
        </p:spPr>
      </p:pic>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5450160" y="2297742"/>
            <a:ext cx="646931" cy="382598"/>
          </a:xfrm>
          <a:prstGeom prst="rect">
            <a:avLst/>
          </a:prstGeom>
          <a:noFill/>
          <a:ln w="12700" cmpd="sng">
            <a:solidFill>
              <a:srgbClr val="000000"/>
            </a:solidFill>
            <a:miter lim="800000"/>
            <a:headEnd/>
            <a:tailEnd/>
          </a:ln>
          <a:effectLst/>
        </p:spPr>
      </p:pic>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8562769" y="5097952"/>
            <a:ext cx="323779" cy="259458"/>
          </a:xfrm>
          <a:prstGeom prst="rect">
            <a:avLst/>
          </a:prstGeom>
          <a:noFill/>
          <a:ln w="12700" cmpd="sng">
            <a:solidFill>
              <a:srgbClr val="000000"/>
            </a:solidFill>
            <a:miter lim="800000"/>
            <a:headEnd/>
            <a:tailEnd/>
          </a:ln>
          <a:effectLst/>
        </p:spPr>
      </p:pic>
      <p:pic>
        <p:nvPicPr>
          <p:cNvPr id="14" name="Picture 13"/>
          <p:cNvPicPr/>
          <p:nvPr/>
        </p:nvPicPr>
        <p:blipFill>
          <a:blip r:embed="rId6">
            <a:extLst>
              <a:ext uri="{28A0092B-C50C-407E-A947-70E740481C1C}">
                <a14:useLocalDpi xmlns:a14="http://schemas.microsoft.com/office/drawing/2010/main" val="0"/>
              </a:ext>
            </a:extLst>
          </a:blip>
          <a:srcRect/>
          <a:stretch>
            <a:fillRect/>
          </a:stretch>
        </p:blipFill>
        <p:spPr bwMode="auto">
          <a:xfrm>
            <a:off x="8565907" y="5480942"/>
            <a:ext cx="375287" cy="288032"/>
          </a:xfrm>
          <a:prstGeom prst="rect">
            <a:avLst/>
          </a:prstGeom>
          <a:noFill/>
          <a:ln w="12700" cmpd="sng">
            <a:solidFill>
              <a:srgbClr val="000000"/>
            </a:solidFill>
            <a:miter lim="800000"/>
            <a:headEnd/>
            <a:tailEnd/>
          </a:ln>
          <a:effectLst/>
        </p:spPr>
      </p:pic>
    </p:spTree>
    <p:extLst>
      <p:ext uri="{BB962C8B-B14F-4D97-AF65-F5344CB8AC3E}">
        <p14:creationId xmlns:p14="http://schemas.microsoft.com/office/powerpoint/2010/main" val="429290005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43963050"/>
              </p:ext>
            </p:extLst>
          </p:nvPr>
        </p:nvGraphicFramePr>
        <p:xfrm>
          <a:off x="899592" y="332656"/>
          <a:ext cx="7920880" cy="5530044"/>
        </p:xfrm>
        <a:graphic>
          <a:graphicData uri="http://schemas.openxmlformats.org/drawingml/2006/table">
            <a:tbl>
              <a:tblPr>
                <a:tableStyleId>{BC89EF96-8CEA-46FF-86C4-4CE0E7609802}</a:tableStyleId>
              </a:tblPr>
              <a:tblGrid>
                <a:gridCol w="3386085"/>
                <a:gridCol w="4534795"/>
              </a:tblGrid>
              <a:tr h="1870425">
                <a:tc>
                  <a:txBody>
                    <a:bodyPr/>
                    <a:lstStyle/>
                    <a:p>
                      <a:pPr algn="l">
                        <a:lnSpc>
                          <a:spcPct val="115000"/>
                        </a:lnSpc>
                        <a:spcAft>
                          <a:spcPts val="0"/>
                        </a:spcAft>
                      </a:pPr>
                      <a:r>
                        <a:rPr lang="el-GR" sz="2200" dirty="0">
                          <a:effectLst/>
                        </a:rPr>
                        <a:t>Χρώμα γραμματοσειράς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το κείμενο </a:t>
                      </a:r>
                      <a:r>
                        <a:rPr lang="el-GR" sz="2200" dirty="0" smtClean="0">
                          <a:effectLst/>
                          <a:sym typeface="Wingdings" panose="05000000000000000000" pitchFamily="2" charset="2"/>
                        </a:rPr>
                        <a:t></a:t>
                      </a:r>
                      <a:r>
                        <a:rPr lang="el-GR" sz="2200" dirty="0" smtClean="0">
                          <a:effectLst/>
                        </a:rPr>
                        <a:t> </a:t>
                      </a:r>
                      <a:r>
                        <a:rPr lang="el-GR" sz="2200" dirty="0">
                          <a:effectLst/>
                        </a:rPr>
                        <a:t>κλικ στο βελάκι του   </a:t>
                      </a:r>
                      <a:r>
                        <a:rPr lang="el-GR" sz="2200" dirty="0" smtClean="0">
                          <a:effectLst/>
                        </a:rPr>
                        <a:t>      για </a:t>
                      </a:r>
                      <a:r>
                        <a:rPr lang="el-GR" sz="2200" dirty="0">
                          <a:effectLst/>
                        </a:rPr>
                        <a:t>να ανοίξει η παλέτα με τα χρώματα </a:t>
                      </a:r>
                      <a:r>
                        <a:rPr lang="el-GR" sz="2200" dirty="0" smtClean="0">
                          <a:effectLst/>
                          <a:sym typeface="Wingdings" panose="05000000000000000000" pitchFamily="2" charset="2"/>
                        </a:rPr>
                        <a:t></a:t>
                      </a:r>
                      <a:r>
                        <a:rPr lang="el-GR" sz="2200" dirty="0" smtClean="0">
                          <a:effectLst/>
                        </a:rPr>
                        <a:t> </a:t>
                      </a:r>
                      <a:r>
                        <a:rPr lang="el-GR" sz="2200" dirty="0">
                          <a:effectLst/>
                        </a:rPr>
                        <a:t>Κλικ στο χρώμα που θέλω για να εφαρμοστεί. </a:t>
                      </a:r>
                      <a:endParaRPr lang="en-US" sz="2200" dirty="0">
                        <a:effectLst/>
                        <a:latin typeface="Times New Roman"/>
                        <a:ea typeface="Times New Roman"/>
                        <a:cs typeface="Times New Roman"/>
                      </a:endParaRPr>
                    </a:p>
                  </a:txBody>
                  <a:tcPr marL="68580" marR="68580" marT="0" marB="0" anchor="b"/>
                </a:tc>
              </a:tr>
              <a:tr h="1796748">
                <a:tc>
                  <a:txBody>
                    <a:bodyPr/>
                    <a:lstStyle/>
                    <a:p>
                      <a:pPr algn="l">
                        <a:lnSpc>
                          <a:spcPct val="115000"/>
                        </a:lnSpc>
                        <a:spcAft>
                          <a:spcPts val="0"/>
                        </a:spcAft>
                      </a:pPr>
                      <a:r>
                        <a:rPr lang="el-GR" sz="2200" dirty="0">
                          <a:effectLst/>
                        </a:rPr>
                        <a:t>Εκθέτης (</a:t>
                      </a:r>
                      <a:r>
                        <a:rPr lang="el-GR" sz="2200" dirty="0" err="1">
                          <a:effectLst/>
                        </a:rPr>
                        <a:t>Superscript</a:t>
                      </a:r>
                      <a:r>
                        <a:rPr lang="el-GR" sz="2200" dirty="0">
                          <a:effectLst/>
                        </a:rPr>
                        <a:t> ) σε κείμενο</a:t>
                      </a:r>
                      <a:endParaRPr lang="en-US" sz="2200" dirty="0">
                        <a:effectLst/>
                      </a:endParaRPr>
                    </a:p>
                    <a:p>
                      <a:pPr algn="l">
                        <a:lnSpc>
                          <a:spcPct val="115000"/>
                        </a:lnSpc>
                        <a:spcAft>
                          <a:spcPts val="0"/>
                        </a:spcAft>
                      </a:pPr>
                      <a:r>
                        <a:rPr lang="el-GR" sz="2200" dirty="0">
                          <a:effectLst/>
                        </a:rPr>
                        <a:t>(Παράδειγμα Χ</a:t>
                      </a:r>
                      <a:r>
                        <a:rPr lang="el-GR" sz="2200" baseline="30000" dirty="0">
                          <a:effectLst/>
                        </a:rPr>
                        <a:t>2</a:t>
                      </a:r>
                      <a:r>
                        <a:rPr lang="el-GR" sz="2200" dirty="0">
                          <a:effectLst/>
                        </a:rPr>
                        <a:t>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το κείμενο </a:t>
                      </a:r>
                      <a:r>
                        <a:rPr lang="el-GR" sz="2200" dirty="0">
                          <a:effectLst/>
                        </a:rPr>
                        <a:t>που θέλω να κάνω εκθέτη </a:t>
                      </a:r>
                      <a:r>
                        <a:rPr lang="el-GR" sz="2200" dirty="0" smtClean="0">
                          <a:effectLst/>
                          <a:sym typeface="Wingdings" panose="05000000000000000000" pitchFamily="2" charset="2"/>
                        </a:rPr>
                        <a:t></a:t>
                      </a:r>
                      <a:r>
                        <a:rPr lang="el-GR" sz="2200" dirty="0" smtClean="0">
                          <a:effectLst/>
                        </a:rPr>
                        <a:t> </a:t>
                      </a:r>
                      <a:r>
                        <a:rPr lang="el-GR" sz="2200" dirty="0">
                          <a:effectLst/>
                        </a:rPr>
                        <a:t>στην καρτέλα </a:t>
                      </a:r>
                      <a:r>
                        <a:rPr lang="el-GR" sz="2200" dirty="0" err="1">
                          <a:solidFill>
                            <a:srgbClr val="00B0F0"/>
                          </a:solidFill>
                          <a:effectLst/>
                        </a:rPr>
                        <a:t>Home</a:t>
                      </a:r>
                      <a:r>
                        <a:rPr lang="el-GR" sz="2200" dirty="0">
                          <a:effectLst/>
                        </a:rPr>
                        <a:t> κάνω κλικ στο εικονίδιο  </a:t>
                      </a:r>
                      <a:endParaRPr lang="en-US" sz="2200" dirty="0">
                        <a:effectLst/>
                        <a:latin typeface="Times New Roman"/>
                        <a:ea typeface="Times New Roman"/>
                        <a:cs typeface="Times New Roman"/>
                      </a:endParaRPr>
                    </a:p>
                  </a:txBody>
                  <a:tcPr marL="68580" marR="68580" marT="0" marB="0" anchor="ctr"/>
                </a:tc>
              </a:tr>
              <a:tr h="1805436">
                <a:tc>
                  <a:txBody>
                    <a:bodyPr/>
                    <a:lstStyle/>
                    <a:p>
                      <a:pPr algn="l">
                        <a:lnSpc>
                          <a:spcPct val="115000"/>
                        </a:lnSpc>
                        <a:spcAft>
                          <a:spcPts val="0"/>
                        </a:spcAft>
                      </a:pPr>
                      <a:r>
                        <a:rPr lang="el-GR" sz="2200" dirty="0">
                          <a:effectLst/>
                        </a:rPr>
                        <a:t>Δείκτης (</a:t>
                      </a:r>
                      <a:r>
                        <a:rPr lang="el-GR" sz="2200" dirty="0" err="1">
                          <a:effectLst/>
                        </a:rPr>
                        <a:t>Subscript</a:t>
                      </a:r>
                      <a:r>
                        <a:rPr lang="el-GR" sz="2200" dirty="0">
                          <a:effectLst/>
                        </a:rPr>
                        <a:t>) σε κείμενο</a:t>
                      </a:r>
                      <a:endParaRPr lang="en-US" sz="2200" dirty="0">
                        <a:effectLst/>
                      </a:endParaRPr>
                    </a:p>
                    <a:p>
                      <a:pPr algn="l">
                        <a:lnSpc>
                          <a:spcPct val="115000"/>
                        </a:lnSpc>
                        <a:spcAft>
                          <a:spcPts val="0"/>
                        </a:spcAft>
                      </a:pPr>
                      <a:r>
                        <a:rPr lang="el-GR" sz="2200" dirty="0">
                          <a:effectLst/>
                        </a:rPr>
                        <a:t>(Παράδειγμα Η</a:t>
                      </a:r>
                      <a:r>
                        <a:rPr lang="el-GR" sz="2200" baseline="-25000" dirty="0">
                          <a:effectLst/>
                        </a:rPr>
                        <a:t>2</a:t>
                      </a:r>
                      <a:r>
                        <a:rPr lang="el-GR" sz="2200" dirty="0">
                          <a:effectLst/>
                        </a:rPr>
                        <a:t>Ο)</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το κείμενο</a:t>
                      </a:r>
                      <a:r>
                        <a:rPr lang="el-GR" sz="2200" dirty="0">
                          <a:effectLst/>
                        </a:rPr>
                        <a:t> που θέλω να κάνω δείκτη </a:t>
                      </a:r>
                      <a:r>
                        <a:rPr lang="el-GR" sz="2200" dirty="0" smtClean="0">
                          <a:effectLst/>
                          <a:sym typeface="Wingdings" panose="05000000000000000000" pitchFamily="2" charset="2"/>
                        </a:rPr>
                        <a:t></a:t>
                      </a:r>
                      <a:r>
                        <a:rPr lang="el-GR" sz="2200" dirty="0" smtClean="0">
                          <a:effectLst/>
                        </a:rPr>
                        <a:t>   </a:t>
                      </a:r>
                      <a:r>
                        <a:rPr lang="el-GR" sz="2200" dirty="0">
                          <a:effectLst/>
                        </a:rPr>
                        <a:t>στην καρτέλα </a:t>
                      </a:r>
                      <a:r>
                        <a:rPr lang="el-GR" sz="2200" dirty="0" err="1">
                          <a:solidFill>
                            <a:srgbClr val="00B0F0"/>
                          </a:solidFill>
                          <a:effectLst/>
                        </a:rPr>
                        <a:t>Home</a:t>
                      </a:r>
                      <a:r>
                        <a:rPr lang="el-GR" sz="2200" dirty="0">
                          <a:effectLst/>
                        </a:rPr>
                        <a:t> κάνω κλικ στο εικονίδιο  </a:t>
                      </a:r>
                      <a:endParaRPr lang="en-US" sz="2200" dirty="0">
                        <a:effectLst/>
                        <a:latin typeface="Times New Roman"/>
                        <a:ea typeface="Times New Roman"/>
                        <a:cs typeface="Times New Roman"/>
                      </a:endParaRPr>
                    </a:p>
                  </a:txBody>
                  <a:tcPr marL="68580" marR="68580" marT="0" marB="0" anchor="ctr"/>
                </a:tc>
              </a:tr>
            </a:tbl>
          </a:graphicData>
        </a:graphic>
      </p:graphicFrame>
      <p:pic>
        <p:nvPicPr>
          <p:cNvPr id="819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480" y="764704"/>
            <a:ext cx="544736" cy="30134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210" y="3645024"/>
            <a:ext cx="390637" cy="364418"/>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728" y="5445224"/>
            <a:ext cx="412448" cy="33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3288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04695276"/>
              </p:ext>
            </p:extLst>
          </p:nvPr>
        </p:nvGraphicFramePr>
        <p:xfrm>
          <a:off x="1340272" y="390575"/>
          <a:ext cx="6912768" cy="5595838"/>
        </p:xfrm>
        <a:graphic>
          <a:graphicData uri="http://schemas.openxmlformats.org/drawingml/2006/table">
            <a:tbl>
              <a:tblPr>
                <a:tableStyleId>{BC89EF96-8CEA-46FF-86C4-4CE0E7609802}</a:tableStyleId>
              </a:tblPr>
              <a:tblGrid>
                <a:gridCol w="2955129"/>
                <a:gridCol w="3957639"/>
              </a:tblGrid>
              <a:tr h="5595838">
                <a:tc>
                  <a:txBody>
                    <a:bodyPr/>
                    <a:lstStyle/>
                    <a:p>
                      <a:pPr algn="l">
                        <a:lnSpc>
                          <a:spcPct val="115000"/>
                        </a:lnSpc>
                        <a:spcAft>
                          <a:spcPts val="0"/>
                        </a:spcAft>
                      </a:pPr>
                      <a:r>
                        <a:rPr lang="el-GR" sz="2400" dirty="0">
                          <a:effectLst/>
                        </a:rPr>
                        <a:t>Εναλλαγή πεζών και κεφαλαίων γραμμάτων σε κείμενο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smtClean="0">
                          <a:solidFill>
                            <a:srgbClr val="00B0F0"/>
                          </a:solidFill>
                          <a:effectLst/>
                        </a:rPr>
                        <a:t>Επιλέγω το κείμενο </a:t>
                      </a:r>
                      <a:r>
                        <a:rPr lang="el-GR" sz="2400" dirty="0" smtClean="0">
                          <a:effectLst/>
                          <a:sym typeface="Wingdings" panose="05000000000000000000" pitchFamily="2" charset="2"/>
                        </a:rPr>
                        <a:t></a:t>
                      </a:r>
                      <a:r>
                        <a:rPr lang="el-GR" sz="2400" dirty="0" smtClean="0">
                          <a:effectLst/>
                        </a:rPr>
                        <a:t> στην καρτέλα </a:t>
                      </a:r>
                      <a:r>
                        <a:rPr lang="el-GR" sz="2400" dirty="0" err="1" smtClean="0">
                          <a:solidFill>
                            <a:srgbClr val="00B0F0"/>
                          </a:solidFill>
                          <a:effectLst/>
                        </a:rPr>
                        <a:t>Home</a:t>
                      </a:r>
                      <a:r>
                        <a:rPr lang="el-GR" sz="2400" dirty="0" smtClean="0">
                          <a:solidFill>
                            <a:srgbClr val="00B0F0"/>
                          </a:solidFill>
                          <a:effectLst/>
                        </a:rPr>
                        <a:t> </a:t>
                      </a:r>
                      <a:r>
                        <a:rPr lang="el-GR" sz="2400" dirty="0" smtClean="0">
                          <a:effectLst/>
                        </a:rPr>
                        <a:t>κάνω κλικ στο εικονίδιο                                  </a:t>
                      </a:r>
                      <a:br>
                        <a:rPr lang="el-GR" sz="2400" dirty="0" smtClean="0">
                          <a:effectLst/>
                        </a:rPr>
                      </a:br>
                      <a:r>
                        <a:rPr lang="el-GR" sz="2400" dirty="0" smtClean="0">
                          <a:effectLst/>
                        </a:rPr>
                        <a:t/>
                      </a:r>
                      <a:br>
                        <a:rPr lang="el-GR" sz="2400" dirty="0" smtClean="0">
                          <a:effectLst/>
                        </a:rPr>
                      </a:br>
                      <a:r>
                        <a:rPr lang="el-GR" sz="2400" dirty="0" smtClean="0">
                          <a:effectLst/>
                        </a:rPr>
                        <a:t>και από</a:t>
                      </a:r>
                      <a:r>
                        <a:rPr lang="el-GR" sz="2400" baseline="0" dirty="0" smtClean="0">
                          <a:effectLst/>
                        </a:rPr>
                        <a:t> το ακόλουθο           μενού επιλέγουμε ανάλογα</a:t>
                      </a:r>
                      <a:endParaRPr lang="en-US" sz="2400" dirty="0" smtClean="0">
                        <a:effectLst/>
                      </a:endParaRPr>
                    </a:p>
                  </a:txBody>
                  <a:tcPr marL="68580" marR="68580" marT="0" marB="0"/>
                </a:tc>
              </a:tr>
            </a:tbl>
          </a:graphicData>
        </a:graphic>
      </p:graphicFrame>
      <p:pic>
        <p:nvPicPr>
          <p:cNvPr id="921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628800"/>
            <a:ext cx="513844" cy="432048"/>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751" y="3371453"/>
            <a:ext cx="2702426" cy="240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39940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164</a:t>
            </a:fld>
            <a:endParaRPr lang="en-US"/>
          </a:p>
        </p:txBody>
      </p:sp>
      <p:sp>
        <p:nvSpPr>
          <p:cNvPr id="4" name="Rectangle 3"/>
          <p:cNvSpPr/>
          <p:nvPr/>
        </p:nvSpPr>
        <p:spPr>
          <a:xfrm>
            <a:off x="251520" y="196305"/>
            <a:ext cx="3549370" cy="369332"/>
          </a:xfrm>
          <a:prstGeom prst="rect">
            <a:avLst/>
          </a:prstGeom>
        </p:spPr>
        <p:txBody>
          <a:bodyPr wrap="none">
            <a:spAutoFit/>
          </a:bodyPr>
          <a:lstStyle/>
          <a:p>
            <a:r>
              <a:rPr lang="el-GR" b="1" dirty="0"/>
              <a:t>ΜΟΡΦΟΠΟΙΗΣΗ ΠΑΡΑΓΡΑΦΩΝ</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53501133"/>
              </p:ext>
            </p:extLst>
          </p:nvPr>
        </p:nvGraphicFramePr>
        <p:xfrm>
          <a:off x="755576" y="908720"/>
          <a:ext cx="7920880" cy="4896544"/>
        </p:xfrm>
        <a:graphic>
          <a:graphicData uri="http://schemas.openxmlformats.org/drawingml/2006/table">
            <a:tbl>
              <a:tblPr>
                <a:tableStyleId>{BC89EF96-8CEA-46FF-86C4-4CE0E7609802}</a:tableStyleId>
              </a:tblPr>
              <a:tblGrid>
                <a:gridCol w="3386085"/>
                <a:gridCol w="4534795"/>
              </a:tblGrid>
              <a:tr h="4896544">
                <a:tc>
                  <a:txBody>
                    <a:bodyPr/>
                    <a:lstStyle/>
                    <a:p>
                      <a:pPr algn="l">
                        <a:lnSpc>
                          <a:spcPct val="115000"/>
                        </a:lnSpc>
                        <a:spcAft>
                          <a:spcPts val="0"/>
                        </a:spcAft>
                      </a:pPr>
                      <a:r>
                        <a:rPr lang="el-GR" sz="2400" dirty="0">
                          <a:effectLst/>
                        </a:rPr>
                        <a:t> </a:t>
                      </a:r>
                      <a:endParaRPr lang="en-US" sz="2400" dirty="0">
                        <a:effectLst/>
                      </a:endParaRPr>
                    </a:p>
                    <a:p>
                      <a:pPr algn="l">
                        <a:lnSpc>
                          <a:spcPct val="115000"/>
                        </a:lnSpc>
                        <a:spcAft>
                          <a:spcPts val="0"/>
                        </a:spcAft>
                      </a:pPr>
                      <a:r>
                        <a:rPr lang="el-GR" sz="2400" dirty="0">
                          <a:effectLst/>
                        </a:rPr>
                        <a:t>Επιλογές στοίχισης</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solidFill>
                            <a:srgbClr val="00B0F0"/>
                          </a:solidFill>
                          <a:effectLst/>
                        </a:rPr>
                        <a:t>Επιλέγω το κείμενο μου </a:t>
                      </a:r>
                      <a:r>
                        <a:rPr lang="el-GR" sz="2400" dirty="0" smtClean="0">
                          <a:effectLst/>
                          <a:sym typeface="Wingdings" panose="05000000000000000000" pitchFamily="2" charset="2"/>
                        </a:rPr>
                        <a:t></a:t>
                      </a:r>
                      <a:r>
                        <a:rPr lang="el-GR" sz="2400" dirty="0" smtClean="0">
                          <a:effectLst/>
                        </a:rPr>
                        <a:t> </a:t>
                      </a:r>
                      <a:r>
                        <a:rPr lang="el-GR" sz="2400" dirty="0">
                          <a:effectLst/>
                        </a:rPr>
                        <a:t>στην καρτέλα </a:t>
                      </a:r>
                      <a:r>
                        <a:rPr lang="el-GR" sz="2400" dirty="0" err="1">
                          <a:solidFill>
                            <a:srgbClr val="00B0F0"/>
                          </a:solidFill>
                          <a:effectLst/>
                        </a:rPr>
                        <a:t>Home</a:t>
                      </a:r>
                      <a:endParaRPr lang="en-US" sz="2400" dirty="0">
                        <a:solidFill>
                          <a:srgbClr val="00B0F0"/>
                        </a:solidFill>
                        <a:effectLst/>
                      </a:endParaRPr>
                    </a:p>
                    <a:p>
                      <a:pPr algn="l">
                        <a:lnSpc>
                          <a:spcPct val="115000"/>
                        </a:lnSpc>
                        <a:spcAft>
                          <a:spcPts val="0"/>
                        </a:spcAft>
                      </a:pPr>
                      <a:r>
                        <a:rPr lang="el-GR" sz="2400" dirty="0">
                          <a:effectLst/>
                        </a:rPr>
                        <a:t> </a:t>
                      </a:r>
                      <a:endParaRPr lang="el-GR" sz="2400" dirty="0" smtClean="0">
                        <a:effectLst/>
                      </a:endParaRPr>
                    </a:p>
                    <a:p>
                      <a:pPr algn="l">
                        <a:lnSpc>
                          <a:spcPct val="115000"/>
                        </a:lnSpc>
                        <a:spcAft>
                          <a:spcPts val="0"/>
                        </a:spcAft>
                      </a:pPr>
                      <a:r>
                        <a:rPr lang="el-GR" sz="2400" dirty="0" smtClean="0">
                          <a:effectLst/>
                        </a:rPr>
                        <a:t>Αριστερή στοίχιση</a:t>
                      </a:r>
                    </a:p>
                    <a:p>
                      <a:pPr algn="l">
                        <a:lnSpc>
                          <a:spcPct val="115000"/>
                        </a:lnSpc>
                        <a:spcAft>
                          <a:spcPts val="0"/>
                        </a:spcAft>
                      </a:pPr>
                      <a:r>
                        <a:rPr lang="el-GR" sz="2400" dirty="0" smtClean="0">
                          <a:effectLst/>
                        </a:rPr>
                        <a:t> </a:t>
                      </a:r>
                      <a:endParaRPr lang="en-US" sz="2400" dirty="0">
                        <a:effectLst/>
                      </a:endParaRPr>
                    </a:p>
                    <a:p>
                      <a:pPr algn="l">
                        <a:lnSpc>
                          <a:spcPct val="115000"/>
                        </a:lnSpc>
                        <a:spcAft>
                          <a:spcPts val="0"/>
                        </a:spcAft>
                      </a:pPr>
                      <a:r>
                        <a:rPr lang="el-GR" sz="2400" dirty="0">
                          <a:effectLst/>
                        </a:rPr>
                        <a:t> Κεντρική </a:t>
                      </a:r>
                      <a:r>
                        <a:rPr lang="el-GR" sz="2400" dirty="0" smtClean="0">
                          <a:effectLst/>
                        </a:rPr>
                        <a:t>στοίχιση</a:t>
                      </a:r>
                    </a:p>
                    <a:p>
                      <a:pPr algn="l">
                        <a:lnSpc>
                          <a:spcPct val="115000"/>
                        </a:lnSpc>
                        <a:spcAft>
                          <a:spcPts val="0"/>
                        </a:spcAft>
                      </a:pPr>
                      <a:endParaRPr lang="en-US" sz="2400" dirty="0">
                        <a:effectLst/>
                      </a:endParaRPr>
                    </a:p>
                    <a:p>
                      <a:pPr algn="l">
                        <a:lnSpc>
                          <a:spcPct val="115000"/>
                        </a:lnSpc>
                        <a:spcAft>
                          <a:spcPts val="0"/>
                        </a:spcAft>
                      </a:pPr>
                      <a:r>
                        <a:rPr lang="el-GR" sz="2400" dirty="0">
                          <a:effectLst/>
                        </a:rPr>
                        <a:t> Δεξιά </a:t>
                      </a:r>
                      <a:r>
                        <a:rPr lang="el-GR" sz="2400" dirty="0" smtClean="0">
                          <a:effectLst/>
                        </a:rPr>
                        <a:t>στοίχιση</a:t>
                      </a:r>
                    </a:p>
                    <a:p>
                      <a:pPr algn="l">
                        <a:lnSpc>
                          <a:spcPct val="115000"/>
                        </a:lnSpc>
                        <a:spcAft>
                          <a:spcPts val="0"/>
                        </a:spcAft>
                      </a:pPr>
                      <a:r>
                        <a:rPr lang="el-GR" sz="2400" dirty="0" smtClean="0">
                          <a:effectLst/>
                        </a:rPr>
                        <a:t> </a:t>
                      </a:r>
                      <a:endParaRPr lang="en-US" sz="2400" dirty="0">
                        <a:effectLst/>
                      </a:endParaRPr>
                    </a:p>
                    <a:p>
                      <a:pPr algn="l">
                        <a:lnSpc>
                          <a:spcPct val="115000"/>
                        </a:lnSpc>
                        <a:spcAft>
                          <a:spcPts val="0"/>
                        </a:spcAft>
                      </a:pPr>
                      <a:r>
                        <a:rPr lang="el-GR" sz="2400" dirty="0">
                          <a:effectLst/>
                        </a:rPr>
                        <a:t> Πλήρης στοίχιση</a:t>
                      </a:r>
                      <a:endParaRPr lang="en-US" sz="2400" dirty="0">
                        <a:effectLst/>
                        <a:latin typeface="Times New Roman"/>
                        <a:ea typeface="Times New Roman"/>
                        <a:cs typeface="Times New Roman"/>
                      </a:endParaRPr>
                    </a:p>
                  </a:txBody>
                  <a:tcPr marL="68580" marR="68580" marT="0" marB="0"/>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3422469"/>
              </p:ext>
            </p:extLst>
          </p:nvPr>
        </p:nvGraphicFramePr>
        <p:xfrm>
          <a:off x="7524329" y="2097256"/>
          <a:ext cx="648072" cy="611664"/>
        </p:xfrm>
        <a:graphic>
          <a:graphicData uri="http://schemas.openxmlformats.org/presentationml/2006/ole">
            <mc:AlternateContent xmlns:mc="http://schemas.openxmlformats.org/markup-compatibility/2006">
              <mc:Choice xmlns:v="urn:schemas-microsoft-com:vml" Requires="v">
                <p:oleObj spid="_x0000_s10506" name="Bitmap Image" r:id="rId3" imgW="276117" imgH="257007" progId="Paint.Picture">
                  <p:embed/>
                </p:oleObj>
              </mc:Choice>
              <mc:Fallback>
                <p:oleObj name="Bitmap Image" r:id="rId3" imgW="276117" imgH="257007"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9" y="2097256"/>
                        <a:ext cx="648072" cy="611664"/>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6477844"/>
              </p:ext>
            </p:extLst>
          </p:nvPr>
        </p:nvGraphicFramePr>
        <p:xfrm>
          <a:off x="7472088" y="2996952"/>
          <a:ext cx="700311" cy="609362"/>
        </p:xfrm>
        <a:graphic>
          <a:graphicData uri="http://schemas.openxmlformats.org/presentationml/2006/ole">
            <mc:AlternateContent xmlns:mc="http://schemas.openxmlformats.org/markup-compatibility/2006">
              <mc:Choice xmlns:v="urn:schemas-microsoft-com:vml" Requires="v">
                <p:oleObj spid="_x0000_s10507" name="Bitmap Image" r:id="rId5" imgW="237969" imgH="219222" progId="Paint.Picture">
                  <p:embed/>
                </p:oleObj>
              </mc:Choice>
              <mc:Fallback>
                <p:oleObj name="Bitmap Image" r:id="rId5" imgW="237969" imgH="219222"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2088" y="2996952"/>
                        <a:ext cx="700311" cy="60936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88043686"/>
              </p:ext>
            </p:extLst>
          </p:nvPr>
        </p:nvGraphicFramePr>
        <p:xfrm>
          <a:off x="7452320" y="3789039"/>
          <a:ext cx="720080" cy="694177"/>
        </p:xfrm>
        <a:graphic>
          <a:graphicData uri="http://schemas.openxmlformats.org/presentationml/2006/ole">
            <mc:AlternateContent xmlns:mc="http://schemas.openxmlformats.org/markup-compatibility/2006">
              <mc:Choice xmlns:v="urn:schemas-microsoft-com:vml" Requires="v">
                <p:oleObj spid="_x0000_s10508" name="Bitmap Image" r:id="rId7" imgW="228571" imgH="219222" progId="Paint.Picture">
                  <p:embed/>
                </p:oleObj>
              </mc:Choice>
              <mc:Fallback>
                <p:oleObj name="Bitmap Image" r:id="rId7" imgW="228571" imgH="219222" progId="Paint.Picture">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2320" y="3789039"/>
                        <a:ext cx="720080" cy="694177"/>
                      </a:xfrm>
                      <a:prstGeom prst="rect">
                        <a:avLst/>
                      </a:prstGeom>
                      <a:noFill/>
                    </p:spPr>
                  </p:pic>
                </p:oleObj>
              </mc:Fallback>
            </mc:AlternateContent>
          </a:graphicData>
        </a:graphic>
      </p:graphicFrame>
      <p:pic>
        <p:nvPicPr>
          <p:cNvPr id="1024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4725144"/>
            <a:ext cx="720080" cy="63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40774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825085756"/>
              </p:ext>
            </p:extLst>
          </p:nvPr>
        </p:nvGraphicFramePr>
        <p:xfrm>
          <a:off x="611560" y="476672"/>
          <a:ext cx="8064896" cy="5400600"/>
        </p:xfrm>
        <a:graphic>
          <a:graphicData uri="http://schemas.openxmlformats.org/drawingml/2006/table">
            <a:tbl>
              <a:tblPr>
                <a:tableStyleId>{BC89EF96-8CEA-46FF-86C4-4CE0E7609802}</a:tableStyleId>
              </a:tblPr>
              <a:tblGrid>
                <a:gridCol w="3447650"/>
                <a:gridCol w="4617246"/>
              </a:tblGrid>
              <a:tr h="5400600">
                <a:tc>
                  <a:txBody>
                    <a:bodyPr/>
                    <a:lstStyle/>
                    <a:p>
                      <a:pPr algn="l">
                        <a:lnSpc>
                          <a:spcPct val="115000"/>
                        </a:lnSpc>
                        <a:spcAft>
                          <a:spcPts val="0"/>
                        </a:spcAft>
                      </a:pPr>
                      <a:r>
                        <a:rPr lang="el-GR" sz="2800" dirty="0">
                          <a:effectLst/>
                        </a:rPr>
                        <a:t>Δημιουργία αριστερής εσοχής</a:t>
                      </a:r>
                      <a:endParaRPr lang="en-US" sz="2800" dirty="0">
                        <a:effectLst/>
                      </a:endParaRPr>
                    </a:p>
                    <a:p>
                      <a:pPr algn="l">
                        <a:lnSpc>
                          <a:spcPct val="115000"/>
                        </a:lnSpc>
                        <a:spcAft>
                          <a:spcPts val="0"/>
                        </a:spcAft>
                      </a:pPr>
                      <a:r>
                        <a:rPr lang="el-GR" sz="2800" dirty="0">
                          <a:effectLst/>
                        </a:rPr>
                        <a:t>στο κείμενο</a:t>
                      </a:r>
                      <a:endParaRPr lang="en-US" sz="28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effectLst/>
                        </a:rPr>
                        <a:t>Επιλογή παραγράφων </a:t>
                      </a:r>
                      <a:r>
                        <a:rPr lang="el-GR" sz="2400" dirty="0" smtClean="0">
                          <a:effectLst/>
                          <a:sym typeface="Wingdings" panose="05000000000000000000" pitchFamily="2" charset="2"/>
                        </a:rPr>
                        <a:t> </a:t>
                      </a:r>
                      <a:r>
                        <a:rPr lang="el-GR" sz="2400" dirty="0" err="1" smtClean="0">
                          <a:solidFill>
                            <a:srgbClr val="00B0F0"/>
                          </a:solidFill>
                          <a:effectLst/>
                        </a:rPr>
                        <a:t>Home</a:t>
                      </a:r>
                      <a:r>
                        <a:rPr lang="el-GR" sz="2400" dirty="0" smtClean="0">
                          <a:solidFill>
                            <a:srgbClr val="00B0F0"/>
                          </a:solidFill>
                          <a:effectLst/>
                        </a:rPr>
                        <a:t> </a:t>
                      </a:r>
                      <a:r>
                        <a:rPr lang="el-GR" sz="2400" dirty="0" smtClean="0">
                          <a:effectLst/>
                          <a:sym typeface="Wingdings" panose="05000000000000000000" pitchFamily="2" charset="2"/>
                        </a:rPr>
                        <a:t></a:t>
                      </a:r>
                      <a:r>
                        <a:rPr lang="el-GR" sz="2400" dirty="0" smtClean="0">
                          <a:effectLst/>
                        </a:rPr>
                        <a:t> </a:t>
                      </a:r>
                      <a:r>
                        <a:rPr lang="el-GR" sz="2400" dirty="0" err="1">
                          <a:solidFill>
                            <a:srgbClr val="00B0F0"/>
                          </a:solidFill>
                          <a:effectLst/>
                        </a:rPr>
                        <a:t>Paragraph</a:t>
                      </a:r>
                      <a:r>
                        <a:rPr lang="el-GR" sz="2400" dirty="0">
                          <a:solidFill>
                            <a:srgbClr val="00B0F0"/>
                          </a:solidFill>
                          <a:effectLst/>
                        </a:rPr>
                        <a:t> </a:t>
                      </a:r>
                      <a:r>
                        <a:rPr lang="el-GR" sz="2400" dirty="0" smtClean="0">
                          <a:effectLst/>
                          <a:sym typeface="Wingdings" panose="05000000000000000000" pitchFamily="2" charset="2"/>
                        </a:rPr>
                        <a:t></a:t>
                      </a:r>
                      <a:r>
                        <a:rPr lang="el-GR" sz="2400" dirty="0" smtClean="0">
                          <a:effectLst/>
                        </a:rPr>
                        <a:t> </a:t>
                      </a:r>
                      <a:r>
                        <a:rPr lang="el-GR" sz="2400" dirty="0">
                          <a:effectLst/>
                        </a:rPr>
                        <a:t>κλικ </a:t>
                      </a: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r>
                        <a:rPr lang="el-GR" sz="2400" dirty="0" smtClean="0">
                          <a:effectLst/>
                        </a:rPr>
                        <a:t>στο </a:t>
                      </a:r>
                      <a:r>
                        <a:rPr lang="el-GR" sz="2400" dirty="0">
                          <a:effectLst/>
                        </a:rPr>
                        <a:t>μικρό βελάκι  για να ανοίξει η καρτέλα που θέλουμε </a:t>
                      </a:r>
                      <a:r>
                        <a:rPr lang="el-GR" sz="2400" dirty="0" smtClean="0">
                          <a:effectLst/>
                          <a:sym typeface="Wingdings" panose="05000000000000000000" pitchFamily="2" charset="2"/>
                        </a:rPr>
                        <a:t> </a:t>
                      </a:r>
                      <a:r>
                        <a:rPr lang="el-GR" sz="2400" dirty="0" smtClean="0">
                          <a:effectLst/>
                        </a:rPr>
                        <a:t>καταχώριση </a:t>
                      </a:r>
                      <a:r>
                        <a:rPr lang="el-GR" sz="2400" dirty="0">
                          <a:effectLst/>
                        </a:rPr>
                        <a:t>της απόστασης στο πλαίσιο </a:t>
                      </a:r>
                      <a:r>
                        <a:rPr lang="el-GR" sz="2400" dirty="0" err="1">
                          <a:solidFill>
                            <a:srgbClr val="00B0F0"/>
                          </a:solidFill>
                          <a:effectLst/>
                        </a:rPr>
                        <a:t>Left</a:t>
                      </a:r>
                      <a:r>
                        <a:rPr lang="el-GR" sz="2400" dirty="0">
                          <a:solidFill>
                            <a:srgbClr val="00B0F0"/>
                          </a:solidFill>
                          <a:effectLst/>
                        </a:rPr>
                        <a:t> </a:t>
                      </a:r>
                      <a:r>
                        <a:rPr lang="el-GR" sz="2400" dirty="0" smtClean="0">
                          <a:effectLst/>
                          <a:sym typeface="Wingdings" panose="05000000000000000000" pitchFamily="2" charset="2"/>
                        </a:rPr>
                        <a:t></a:t>
                      </a:r>
                      <a:r>
                        <a:rPr lang="el-GR" sz="2400" dirty="0" smtClean="0">
                          <a:effectLst/>
                        </a:rPr>
                        <a:t> </a:t>
                      </a:r>
                      <a:r>
                        <a:rPr lang="el-GR" sz="2400" dirty="0">
                          <a:solidFill>
                            <a:srgbClr val="00B0F0"/>
                          </a:solidFill>
                          <a:effectLst/>
                        </a:rPr>
                        <a:t>ΟΚ</a:t>
                      </a:r>
                      <a:endParaRPr lang="en-US" sz="2400" dirty="0">
                        <a:solidFill>
                          <a:srgbClr val="00B0F0"/>
                        </a:solidFill>
                        <a:effectLst/>
                        <a:latin typeface="Times New Roman"/>
                        <a:ea typeface="Times New Roman"/>
                        <a:cs typeface="Times New Roman"/>
                      </a:endParaRPr>
                    </a:p>
                  </a:txBody>
                  <a:tcPr marL="68580" marR="68580" marT="0" marB="0"/>
                </a:tc>
              </a:tr>
            </a:tbl>
          </a:graphicData>
        </a:graphic>
      </p:graphicFrame>
      <p:pic>
        <p:nvPicPr>
          <p:cNvPr id="11265"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59" y="1556792"/>
            <a:ext cx="4063587"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944737"/>
            <a:ext cx="3046753" cy="389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6012160" y="2964954"/>
            <a:ext cx="1944216" cy="4320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2934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35672663"/>
              </p:ext>
            </p:extLst>
          </p:nvPr>
        </p:nvGraphicFramePr>
        <p:xfrm>
          <a:off x="611560" y="476672"/>
          <a:ext cx="8136904" cy="5400600"/>
        </p:xfrm>
        <a:graphic>
          <a:graphicData uri="http://schemas.openxmlformats.org/drawingml/2006/table">
            <a:tbl>
              <a:tblPr>
                <a:tableStyleId>{BC89EF96-8CEA-46FF-86C4-4CE0E7609802}</a:tableStyleId>
              </a:tblPr>
              <a:tblGrid>
                <a:gridCol w="3478433"/>
                <a:gridCol w="4658471"/>
              </a:tblGrid>
              <a:tr h="2700300">
                <a:tc>
                  <a:txBody>
                    <a:bodyPr/>
                    <a:lstStyle/>
                    <a:p>
                      <a:pPr algn="l">
                        <a:lnSpc>
                          <a:spcPct val="115000"/>
                        </a:lnSpc>
                        <a:spcAft>
                          <a:spcPts val="0"/>
                        </a:spcAft>
                      </a:pPr>
                      <a:r>
                        <a:rPr lang="el-GR" sz="2400" dirty="0">
                          <a:effectLst/>
                        </a:rPr>
                        <a:t>Δημιουργία δεξιάς εσοχής στο</a:t>
                      </a:r>
                      <a:endParaRPr lang="en-US" sz="2400" dirty="0">
                        <a:effectLst/>
                      </a:endParaRPr>
                    </a:p>
                    <a:p>
                      <a:pPr algn="l">
                        <a:lnSpc>
                          <a:spcPct val="115000"/>
                        </a:lnSpc>
                        <a:spcAft>
                          <a:spcPts val="0"/>
                        </a:spcAft>
                      </a:pPr>
                      <a:r>
                        <a:rPr lang="el-GR" sz="2400" dirty="0">
                          <a:effectLst/>
                        </a:rPr>
                        <a:t>κείμενο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παραγράφων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Paragraph</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μικρό βελάκι  για να ανοίξει η καρτέλα που </a:t>
                      </a:r>
                      <a:r>
                        <a:rPr lang="el-GR" sz="2200" dirty="0" smtClean="0">
                          <a:effectLst/>
                        </a:rPr>
                        <a:t>θέλουμε </a:t>
                      </a:r>
                      <a:r>
                        <a:rPr lang="el-GR" sz="2200" dirty="0" smtClean="0">
                          <a:effectLst/>
                          <a:sym typeface="Wingdings" panose="05000000000000000000" pitchFamily="2" charset="2"/>
                        </a:rPr>
                        <a:t></a:t>
                      </a:r>
                      <a:r>
                        <a:rPr lang="el-GR" sz="2200" dirty="0" smtClean="0">
                          <a:effectLst/>
                        </a:rPr>
                        <a:t> </a:t>
                      </a:r>
                      <a:r>
                        <a:rPr lang="el-GR" sz="2200" dirty="0">
                          <a:effectLst/>
                        </a:rPr>
                        <a:t>καταχώριση της απόστασης στο πλαίσιο </a:t>
                      </a:r>
                      <a:r>
                        <a:rPr lang="el-GR" sz="2200" dirty="0" err="1">
                          <a:solidFill>
                            <a:srgbClr val="00B0F0"/>
                          </a:solidFill>
                          <a:effectLst/>
                        </a:rPr>
                        <a:t>Right</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nchor="ctr"/>
                </a:tc>
              </a:tr>
              <a:tr h="2700300">
                <a:tc>
                  <a:txBody>
                    <a:bodyPr/>
                    <a:lstStyle/>
                    <a:p>
                      <a:pPr algn="l">
                        <a:lnSpc>
                          <a:spcPct val="115000"/>
                        </a:lnSpc>
                        <a:spcAft>
                          <a:spcPts val="0"/>
                        </a:spcAft>
                      </a:pPr>
                      <a:r>
                        <a:rPr lang="el-GR" sz="2400" dirty="0">
                          <a:effectLst/>
                        </a:rPr>
                        <a:t>Δημιουργία εσοχής πρώτης</a:t>
                      </a:r>
                      <a:endParaRPr lang="en-US" sz="2400" dirty="0">
                        <a:effectLst/>
                      </a:endParaRPr>
                    </a:p>
                    <a:p>
                      <a:pPr algn="l">
                        <a:lnSpc>
                          <a:spcPct val="115000"/>
                        </a:lnSpc>
                        <a:spcAft>
                          <a:spcPts val="0"/>
                        </a:spcAft>
                      </a:pPr>
                      <a:r>
                        <a:rPr lang="el-GR" sz="2400" dirty="0">
                          <a:effectLst/>
                        </a:rPr>
                        <a:t>γραμμής στο κείμενο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παραγράφων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Paragraph</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μικρό βελάκι  για να ανοίξει η καρτέλα που </a:t>
                      </a:r>
                      <a:r>
                        <a:rPr lang="el-GR" sz="2200" dirty="0" smtClean="0">
                          <a:effectLst/>
                        </a:rPr>
                        <a:t>θέλουμε </a:t>
                      </a:r>
                      <a:r>
                        <a:rPr lang="el-GR" sz="2200" dirty="0" smtClean="0">
                          <a:effectLst/>
                          <a:sym typeface="Wingdings" panose="05000000000000000000" pitchFamily="2" charset="2"/>
                        </a:rPr>
                        <a:t></a:t>
                      </a:r>
                      <a:r>
                        <a:rPr lang="el-GR" sz="2200" dirty="0" smtClean="0">
                          <a:effectLst/>
                        </a:rPr>
                        <a:t> </a:t>
                      </a:r>
                      <a:r>
                        <a:rPr lang="el-GR" sz="2200" dirty="0">
                          <a:effectLst/>
                        </a:rPr>
                        <a:t>στο κουτί  </a:t>
                      </a:r>
                      <a:r>
                        <a:rPr lang="el-GR" sz="2200" dirty="0" err="1">
                          <a:solidFill>
                            <a:srgbClr val="00B0F0"/>
                          </a:solidFill>
                          <a:effectLst/>
                        </a:rPr>
                        <a:t>Special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First</a:t>
                      </a:r>
                      <a:r>
                        <a:rPr lang="el-GR" sz="2200" dirty="0">
                          <a:solidFill>
                            <a:srgbClr val="00B0F0"/>
                          </a:solidFill>
                          <a:effectLst/>
                        </a:rPr>
                        <a:t> </a:t>
                      </a:r>
                      <a:r>
                        <a:rPr lang="el-GR" sz="2200" dirty="0" err="1">
                          <a:solidFill>
                            <a:srgbClr val="00B0F0"/>
                          </a:solidFill>
                          <a:effectLst/>
                        </a:rPr>
                        <a:t>line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βάζουμε την τιμή που θέλουμε στο κουτί </a:t>
                      </a:r>
                      <a:r>
                        <a:rPr lang="el-GR" sz="2200" dirty="0" err="1">
                          <a:solidFill>
                            <a:srgbClr val="00B0F0"/>
                          </a:solidFill>
                          <a:effectLst/>
                        </a:rPr>
                        <a:t>By</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2106813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551744306"/>
              </p:ext>
            </p:extLst>
          </p:nvPr>
        </p:nvGraphicFramePr>
        <p:xfrm>
          <a:off x="827584" y="332656"/>
          <a:ext cx="7920880" cy="5472608"/>
        </p:xfrm>
        <a:graphic>
          <a:graphicData uri="http://schemas.openxmlformats.org/drawingml/2006/table">
            <a:tbl>
              <a:tblPr>
                <a:tableStyleId>{BC89EF96-8CEA-46FF-86C4-4CE0E7609802}</a:tableStyleId>
              </a:tblPr>
              <a:tblGrid>
                <a:gridCol w="3386085"/>
                <a:gridCol w="4534795"/>
              </a:tblGrid>
              <a:tr h="2345404">
                <a:tc>
                  <a:txBody>
                    <a:bodyPr/>
                    <a:lstStyle/>
                    <a:p>
                      <a:pPr algn="l">
                        <a:lnSpc>
                          <a:spcPct val="115000"/>
                        </a:lnSpc>
                        <a:spcAft>
                          <a:spcPts val="0"/>
                        </a:spcAft>
                      </a:pPr>
                      <a:r>
                        <a:rPr lang="el-GR" sz="2400" dirty="0">
                          <a:effectLst/>
                        </a:rPr>
                        <a:t>Εφαρμογή απόστασης πριν ή</a:t>
                      </a:r>
                      <a:endParaRPr lang="en-US" sz="2400" dirty="0">
                        <a:effectLst/>
                      </a:endParaRPr>
                    </a:p>
                    <a:p>
                      <a:pPr algn="l">
                        <a:lnSpc>
                          <a:spcPct val="115000"/>
                        </a:lnSpc>
                        <a:spcAft>
                          <a:spcPts val="0"/>
                        </a:spcAft>
                      </a:pPr>
                      <a:r>
                        <a:rPr lang="el-GR" sz="2400" dirty="0">
                          <a:effectLst/>
                        </a:rPr>
                        <a:t>μετά την παράγραφο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των παραγράφων</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μικρό βελάκι  για να ανοίξει η καρτέλα που θέλουμε </a:t>
                      </a:r>
                      <a:r>
                        <a:rPr lang="el-GR" sz="2200" dirty="0" smtClean="0">
                          <a:effectLst/>
                          <a:sym typeface="Wingdings" panose="05000000000000000000" pitchFamily="2" charset="2"/>
                        </a:rPr>
                        <a:t></a:t>
                      </a:r>
                      <a:r>
                        <a:rPr lang="el-GR" sz="2200" dirty="0" smtClean="0">
                          <a:effectLst/>
                        </a:rPr>
                        <a:t> </a:t>
                      </a:r>
                      <a:r>
                        <a:rPr lang="el-GR" sz="2200" dirty="0">
                          <a:effectLst/>
                        </a:rPr>
                        <a:t>βάζουμε τις τιμές που θέλουμε  στα κουτιά </a:t>
                      </a:r>
                      <a:r>
                        <a:rPr lang="el-GR" sz="2200" dirty="0" err="1">
                          <a:solidFill>
                            <a:srgbClr val="00B0F0"/>
                          </a:solidFill>
                          <a:effectLst/>
                        </a:rPr>
                        <a:t>Before</a:t>
                      </a:r>
                      <a:r>
                        <a:rPr lang="el-GR" sz="2200" dirty="0">
                          <a:effectLst/>
                        </a:rPr>
                        <a:t> και </a:t>
                      </a:r>
                      <a:r>
                        <a:rPr lang="el-GR" sz="2200" dirty="0" err="1">
                          <a:solidFill>
                            <a:srgbClr val="00B0F0"/>
                          </a:solidFill>
                          <a:effectLst/>
                        </a:rPr>
                        <a:t>After</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nchor="b"/>
                </a:tc>
              </a:tr>
              <a:tr h="3127204">
                <a:tc>
                  <a:txBody>
                    <a:bodyPr/>
                    <a:lstStyle/>
                    <a:p>
                      <a:pPr algn="l">
                        <a:lnSpc>
                          <a:spcPct val="115000"/>
                        </a:lnSpc>
                        <a:spcAft>
                          <a:spcPts val="0"/>
                        </a:spcAft>
                      </a:pPr>
                      <a:r>
                        <a:rPr lang="el-GR" sz="2400" dirty="0">
                          <a:effectLst/>
                        </a:rPr>
                        <a:t>Απόσταση μεταξύ των γραμμών σε παράγραφο / Διάστιχο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endParaRPr lang="el-GR" sz="2200" dirty="0" smtClean="0">
                        <a:effectLst/>
                      </a:endParaRPr>
                    </a:p>
                    <a:p>
                      <a:pPr algn="l">
                        <a:lnSpc>
                          <a:spcPct val="115000"/>
                        </a:lnSpc>
                        <a:spcAft>
                          <a:spcPts val="0"/>
                        </a:spcAft>
                      </a:pPr>
                      <a:r>
                        <a:rPr lang="el-GR" sz="2200" dirty="0" smtClean="0">
                          <a:solidFill>
                            <a:srgbClr val="00B0F0"/>
                          </a:solidFill>
                          <a:effectLst/>
                        </a:rPr>
                        <a:t>Επιλογή </a:t>
                      </a:r>
                      <a:r>
                        <a:rPr lang="el-GR" sz="2200" dirty="0">
                          <a:solidFill>
                            <a:srgbClr val="00B0F0"/>
                          </a:solidFill>
                          <a:effectLst/>
                        </a:rPr>
                        <a:t>παραγράφων</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μικρό βελάκι  για να ανοίξει η καρτέλα που θέλουμε </a:t>
                      </a:r>
                      <a:r>
                        <a:rPr lang="el-GR" sz="2200" dirty="0" smtClean="0">
                          <a:effectLst/>
                          <a:sym typeface="Wingdings" panose="05000000000000000000" pitchFamily="2" charset="2"/>
                        </a:rPr>
                        <a:t></a:t>
                      </a:r>
                      <a:r>
                        <a:rPr lang="el-GR" sz="2200" dirty="0" smtClean="0">
                          <a:effectLst/>
                        </a:rPr>
                        <a:t> </a:t>
                      </a:r>
                      <a:r>
                        <a:rPr lang="el-GR" sz="2200" dirty="0">
                          <a:effectLst/>
                        </a:rPr>
                        <a:t>στη καρτέλα </a:t>
                      </a:r>
                      <a:r>
                        <a:rPr lang="el-GR" sz="2200" dirty="0" err="1">
                          <a:solidFill>
                            <a:srgbClr val="00B0F0"/>
                          </a:solidFill>
                          <a:effectLst/>
                        </a:rPr>
                        <a:t>Line</a:t>
                      </a:r>
                      <a:r>
                        <a:rPr lang="el-GR" sz="2200" dirty="0">
                          <a:solidFill>
                            <a:srgbClr val="00B0F0"/>
                          </a:solidFill>
                          <a:effectLst/>
                        </a:rPr>
                        <a:t> </a:t>
                      </a:r>
                      <a:r>
                        <a:rPr lang="el-GR" sz="2200" dirty="0" err="1">
                          <a:solidFill>
                            <a:srgbClr val="00B0F0"/>
                          </a:solidFill>
                          <a:effectLst/>
                        </a:rPr>
                        <a:t>Spacing</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διαλέγουμε το διάστιχο που θέλουμε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56490420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21228362"/>
              </p:ext>
            </p:extLst>
          </p:nvPr>
        </p:nvGraphicFramePr>
        <p:xfrm>
          <a:off x="323528" y="404664"/>
          <a:ext cx="8640960" cy="5341097"/>
        </p:xfrm>
        <a:graphic>
          <a:graphicData uri="http://schemas.openxmlformats.org/drawingml/2006/table">
            <a:tbl>
              <a:tblPr>
                <a:tableStyleId>{BC89EF96-8CEA-46FF-86C4-4CE0E7609802}</a:tableStyleId>
              </a:tblPr>
              <a:tblGrid>
                <a:gridCol w="3384376"/>
                <a:gridCol w="5256584"/>
              </a:tblGrid>
              <a:tr h="2817353">
                <a:tc>
                  <a:txBody>
                    <a:bodyPr/>
                    <a:lstStyle/>
                    <a:p>
                      <a:pPr algn="l">
                        <a:lnSpc>
                          <a:spcPct val="115000"/>
                        </a:lnSpc>
                        <a:spcAft>
                          <a:spcPts val="0"/>
                        </a:spcAft>
                      </a:pPr>
                      <a:r>
                        <a:rPr lang="el-GR" sz="2400" dirty="0">
                          <a:effectLst/>
                        </a:rPr>
                        <a:t>Εφαρμογή κουκκίδων ή αρίθμησης σε κείμενο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solidFill>
                            <a:srgbClr val="00B0F0"/>
                          </a:solidFill>
                          <a:effectLst/>
                        </a:rPr>
                        <a:t>Επιλογή των παραγράφων </a:t>
                      </a:r>
                      <a:r>
                        <a:rPr lang="el-GR" sz="2400" dirty="0" smtClean="0">
                          <a:effectLst/>
                          <a:sym typeface="Wingdings" panose="05000000000000000000" pitchFamily="2" charset="2"/>
                        </a:rPr>
                        <a:t></a:t>
                      </a:r>
                      <a:r>
                        <a:rPr lang="el-GR" sz="2400" dirty="0" smtClean="0">
                          <a:effectLst/>
                        </a:rPr>
                        <a:t> </a:t>
                      </a:r>
                      <a:r>
                        <a:rPr lang="el-GR" sz="2400" dirty="0">
                          <a:effectLst/>
                        </a:rPr>
                        <a:t>στην καρτέλα </a:t>
                      </a:r>
                      <a:r>
                        <a:rPr lang="el-GR" sz="2400" dirty="0" err="1">
                          <a:solidFill>
                            <a:srgbClr val="00B0F0"/>
                          </a:solidFill>
                          <a:effectLst/>
                        </a:rPr>
                        <a:t>Home</a:t>
                      </a:r>
                      <a:r>
                        <a:rPr lang="el-GR" sz="2400" dirty="0">
                          <a:solidFill>
                            <a:srgbClr val="00B0F0"/>
                          </a:solidFill>
                          <a:effectLst/>
                        </a:rPr>
                        <a:t> </a:t>
                      </a:r>
                      <a:r>
                        <a:rPr lang="el-GR" sz="2400" dirty="0">
                          <a:effectLst/>
                        </a:rPr>
                        <a:t>κάνουμε κλικ  στο βελάκι του </a:t>
                      </a:r>
                      <a:r>
                        <a:rPr lang="el-GR" sz="2400" dirty="0" smtClean="0">
                          <a:effectLst/>
                        </a:rPr>
                        <a:t>εικονιδίου </a:t>
                      </a:r>
                    </a:p>
                    <a:p>
                      <a:pPr algn="l">
                        <a:lnSpc>
                          <a:spcPct val="115000"/>
                        </a:lnSpc>
                        <a:spcAft>
                          <a:spcPts val="0"/>
                        </a:spcAft>
                      </a:pP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r>
                        <a:rPr lang="el-GR" sz="2400" dirty="0" smtClean="0">
                          <a:effectLst/>
                        </a:rPr>
                        <a:t>και </a:t>
                      </a:r>
                      <a:r>
                        <a:rPr lang="el-GR" sz="2400" dirty="0">
                          <a:effectLst/>
                        </a:rPr>
                        <a:t>διαλέγουμε ότι μας ζητάει </a:t>
                      </a:r>
                      <a:endParaRPr lang="en-US" sz="2400" dirty="0">
                        <a:effectLst/>
                        <a:latin typeface="Times New Roman"/>
                        <a:ea typeface="Times New Roman"/>
                        <a:cs typeface="Times New Roman"/>
                      </a:endParaRPr>
                    </a:p>
                  </a:txBody>
                  <a:tcPr marL="68580" marR="68580" marT="0" marB="0"/>
                </a:tc>
              </a:tr>
              <a:tr h="2439231">
                <a:tc>
                  <a:txBody>
                    <a:bodyPr/>
                    <a:lstStyle/>
                    <a:p>
                      <a:pPr algn="l">
                        <a:lnSpc>
                          <a:spcPct val="115000"/>
                        </a:lnSpc>
                        <a:spcAft>
                          <a:spcPts val="0"/>
                        </a:spcAft>
                      </a:pPr>
                      <a:r>
                        <a:rPr lang="el-GR" sz="2400" dirty="0">
                          <a:effectLst/>
                        </a:rPr>
                        <a:t>Απαλοιφή κουκκίδων ή αρίθμησης σε κείμενο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solidFill>
                            <a:srgbClr val="00B0F0"/>
                          </a:solidFill>
                          <a:effectLst/>
                        </a:rPr>
                        <a:t>Επιλέγουμε το κείμενο με τις κουκκίδες</a:t>
                      </a:r>
                      <a:r>
                        <a:rPr lang="el-GR" sz="2400" dirty="0">
                          <a:effectLst/>
                        </a:rPr>
                        <a:t> </a:t>
                      </a:r>
                      <a:r>
                        <a:rPr lang="el-GR" sz="2400" dirty="0">
                          <a:solidFill>
                            <a:srgbClr val="00B0F0"/>
                          </a:solidFill>
                          <a:effectLst/>
                        </a:rPr>
                        <a:t>ή την </a:t>
                      </a:r>
                      <a:r>
                        <a:rPr lang="el-GR" sz="2400" dirty="0" smtClean="0">
                          <a:solidFill>
                            <a:srgbClr val="00B0F0"/>
                          </a:solidFill>
                          <a:effectLst/>
                        </a:rPr>
                        <a:t>αρίθμηση </a:t>
                      </a:r>
                      <a:r>
                        <a:rPr lang="el-GR" sz="2400" dirty="0" smtClean="0">
                          <a:effectLst/>
                          <a:sym typeface="Wingdings" panose="05000000000000000000" pitchFamily="2" charset="2"/>
                        </a:rPr>
                        <a:t></a:t>
                      </a:r>
                      <a:r>
                        <a:rPr lang="el-GR" sz="2400" dirty="0" smtClean="0">
                          <a:effectLst/>
                        </a:rPr>
                        <a:t> Κάνουμε</a:t>
                      </a:r>
                      <a:r>
                        <a:rPr lang="el-GR" sz="2400" baseline="0" dirty="0" smtClean="0">
                          <a:effectLst/>
                        </a:rPr>
                        <a:t> κλικ στα εικονίδια</a:t>
                      </a:r>
                    </a:p>
                    <a:p>
                      <a:pPr algn="l">
                        <a:lnSpc>
                          <a:spcPct val="115000"/>
                        </a:lnSpc>
                        <a:spcAft>
                          <a:spcPts val="0"/>
                        </a:spcAft>
                      </a:pP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r>
                        <a:rPr lang="el-GR" sz="2400" dirty="0" smtClean="0">
                          <a:effectLst/>
                        </a:rPr>
                        <a:t>Επιλέγουμε </a:t>
                      </a:r>
                      <a:r>
                        <a:rPr lang="en-GB" sz="2400" dirty="0" smtClean="0">
                          <a:solidFill>
                            <a:srgbClr val="00B0F0"/>
                          </a:solidFill>
                          <a:effectLst/>
                        </a:rPr>
                        <a:t>None</a:t>
                      </a:r>
                      <a:r>
                        <a:rPr lang="en-GB" sz="2400" dirty="0" smtClean="0">
                          <a:effectLst/>
                        </a:rPr>
                        <a:t> </a:t>
                      </a:r>
                      <a:r>
                        <a:rPr lang="el-GR" sz="2400" dirty="0" smtClean="0">
                          <a:effectLst/>
                        </a:rPr>
                        <a:t>για </a:t>
                      </a:r>
                      <a:r>
                        <a:rPr lang="el-GR" sz="2400" dirty="0">
                          <a:effectLst/>
                        </a:rPr>
                        <a:t>να </a:t>
                      </a:r>
                      <a:r>
                        <a:rPr lang="el-GR" sz="2400" dirty="0" smtClean="0">
                          <a:effectLst/>
                        </a:rPr>
                        <a:t>φύγουν </a:t>
                      </a:r>
                      <a:endParaRPr lang="en-US" sz="2400" dirty="0">
                        <a:effectLst/>
                        <a:latin typeface="Times New Roman"/>
                        <a:ea typeface="Times New Roman"/>
                        <a:cs typeface="Times New Roman"/>
                      </a:endParaRPr>
                    </a:p>
                  </a:txBody>
                  <a:tcPr marL="68580" marR="68580" marT="0" marB="0"/>
                </a:tc>
              </a:tr>
            </a:tbl>
          </a:graphicData>
        </a:graphic>
      </p:graphicFrame>
      <p:pic>
        <p:nvPicPr>
          <p:cNvPr id="14338"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7" y="4581128"/>
            <a:ext cx="1343333" cy="648072"/>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72816"/>
            <a:ext cx="1194075"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882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169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402767274"/>
              </p:ext>
            </p:extLst>
          </p:nvPr>
        </p:nvGraphicFramePr>
        <p:xfrm>
          <a:off x="539552" y="404664"/>
          <a:ext cx="8352928" cy="5400600"/>
        </p:xfrm>
        <a:graphic>
          <a:graphicData uri="http://schemas.openxmlformats.org/drawingml/2006/table">
            <a:tbl>
              <a:tblPr>
                <a:tableStyleId>{BC89EF96-8CEA-46FF-86C4-4CE0E7609802}</a:tableStyleId>
              </a:tblPr>
              <a:tblGrid>
                <a:gridCol w="3570781"/>
                <a:gridCol w="4782147"/>
              </a:tblGrid>
              <a:tr h="3086057">
                <a:tc>
                  <a:txBody>
                    <a:bodyPr/>
                    <a:lstStyle/>
                    <a:p>
                      <a:pPr algn="l">
                        <a:lnSpc>
                          <a:spcPct val="115000"/>
                        </a:lnSpc>
                        <a:spcAft>
                          <a:spcPts val="0"/>
                        </a:spcAft>
                      </a:pPr>
                      <a:r>
                        <a:rPr lang="el-GR" sz="2400" dirty="0">
                          <a:effectLst/>
                        </a:rPr>
                        <a:t>Προσθήκη περιγράμματος σε μια παράγραφο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της παραγράφου</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κλικ </a:t>
                      </a:r>
                      <a:r>
                        <a:rPr lang="el-GR" sz="2200" dirty="0">
                          <a:effectLst/>
                        </a:rPr>
                        <a:t>στο βελάκι του </a:t>
                      </a:r>
                      <a:r>
                        <a:rPr lang="el-GR" sz="2200" dirty="0" smtClean="0">
                          <a:effectLst/>
                        </a:rPr>
                        <a:t>εικονιδίου</a:t>
                      </a:r>
                    </a:p>
                    <a:p>
                      <a:pPr algn="l">
                        <a:lnSpc>
                          <a:spcPct val="115000"/>
                        </a:lnSpc>
                        <a:spcAft>
                          <a:spcPts val="0"/>
                        </a:spcAft>
                      </a:pPr>
                      <a:endParaRPr lang="el-GR" sz="2200" dirty="0" smtClean="0">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Borders</a:t>
                      </a:r>
                      <a:r>
                        <a:rPr lang="el-GR" sz="2200" dirty="0">
                          <a:solidFill>
                            <a:srgbClr val="00B0F0"/>
                          </a:solidFill>
                          <a:effectLst/>
                        </a:rPr>
                        <a:t> </a:t>
                      </a:r>
                      <a:r>
                        <a:rPr lang="el-GR" sz="2200" dirty="0" err="1">
                          <a:solidFill>
                            <a:srgbClr val="00B0F0"/>
                          </a:solidFill>
                          <a:effectLst/>
                        </a:rPr>
                        <a:t>and</a:t>
                      </a:r>
                      <a:r>
                        <a:rPr lang="el-GR" sz="2200" dirty="0">
                          <a:solidFill>
                            <a:srgbClr val="00B0F0"/>
                          </a:solidFill>
                          <a:effectLst/>
                        </a:rPr>
                        <a:t> </a:t>
                      </a:r>
                      <a:r>
                        <a:rPr lang="el-GR" sz="2200" dirty="0" err="1">
                          <a:solidFill>
                            <a:srgbClr val="00B0F0"/>
                          </a:solidFill>
                          <a:effectLst/>
                        </a:rPr>
                        <a:t>Shading</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διαλέγω γραμμή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πάχος γραμμής</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και </a:t>
                      </a:r>
                      <a:r>
                        <a:rPr lang="el-GR" sz="2200" dirty="0" err="1" smtClean="0">
                          <a:solidFill>
                            <a:srgbClr val="00B0F0"/>
                          </a:solidFill>
                          <a:effectLst/>
                        </a:rPr>
                        <a:t>περίγραμμα</a:t>
                      </a:r>
                      <a:r>
                        <a:rPr lang="el-GR" sz="2200" dirty="0" err="1" smtClean="0">
                          <a:effectLst/>
                          <a:sym typeface="Wingdings" panose="05000000000000000000" pitchFamily="2" charset="2"/>
                        </a:rPr>
                        <a:t></a:t>
                      </a:r>
                      <a:r>
                        <a:rPr lang="el-GR" sz="2200" dirty="0" smtClean="0">
                          <a:effectLst/>
                        </a:rPr>
                        <a:t> </a:t>
                      </a:r>
                      <a:r>
                        <a:rPr lang="el-GR" sz="2200" dirty="0">
                          <a:effectLst/>
                        </a:rPr>
                        <a:t>ΟΚ </a:t>
                      </a:r>
                      <a:endParaRPr lang="en-US" sz="2200" dirty="0">
                        <a:effectLst/>
                        <a:latin typeface="Times New Roman"/>
                        <a:ea typeface="Times New Roman"/>
                        <a:cs typeface="Times New Roman"/>
                      </a:endParaRPr>
                    </a:p>
                  </a:txBody>
                  <a:tcPr marL="68580" marR="68580" marT="0" marB="0"/>
                </a:tc>
              </a:tr>
              <a:tr h="2314543">
                <a:tc>
                  <a:txBody>
                    <a:bodyPr/>
                    <a:lstStyle/>
                    <a:p>
                      <a:pPr algn="l">
                        <a:lnSpc>
                          <a:spcPct val="115000"/>
                        </a:lnSpc>
                        <a:spcAft>
                          <a:spcPts val="0"/>
                        </a:spcAft>
                      </a:pPr>
                      <a:r>
                        <a:rPr lang="el-GR" sz="2400" dirty="0">
                          <a:effectLst/>
                        </a:rPr>
                        <a:t>Προσθήκη σκίασης  σε μια παράγραφο</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την παράγραφο </a:t>
                      </a:r>
                      <a:r>
                        <a:rPr lang="el-GR" sz="2200" dirty="0" smtClean="0">
                          <a:effectLst/>
                          <a:sym typeface="Wingdings" panose="05000000000000000000" pitchFamily="2" charset="2"/>
                        </a:rPr>
                        <a:t></a:t>
                      </a:r>
                      <a:r>
                        <a:rPr lang="el-GR" sz="2200" dirty="0" smtClean="0">
                          <a:effectLst/>
                        </a:rPr>
                        <a:t> </a:t>
                      </a:r>
                      <a:r>
                        <a:rPr lang="el-GR" sz="2200" dirty="0">
                          <a:effectLst/>
                        </a:rPr>
                        <a:t>κλικ στο βελάκι του εικονιδίου  </a:t>
                      </a:r>
                      <a:r>
                        <a:rPr lang="el-GR" sz="2200" dirty="0" smtClean="0">
                          <a:effectLst/>
                          <a:sym typeface="Wingdings" panose="05000000000000000000" pitchFamily="2" charset="2"/>
                        </a:rPr>
                        <a:t></a:t>
                      </a:r>
                      <a:r>
                        <a:rPr lang="el-GR" sz="2200" dirty="0" smtClean="0">
                          <a:effectLst/>
                        </a:rPr>
                        <a:t> </a:t>
                      </a:r>
                    </a:p>
                    <a:p>
                      <a:pPr algn="l">
                        <a:lnSpc>
                          <a:spcPct val="115000"/>
                        </a:lnSpc>
                        <a:spcAft>
                          <a:spcPts val="0"/>
                        </a:spcAft>
                      </a:pPr>
                      <a:endParaRPr lang="el-GR" sz="2200" dirty="0" smtClean="0">
                        <a:solidFill>
                          <a:srgbClr val="00B0F0"/>
                        </a:solidFill>
                        <a:effectLst/>
                      </a:endParaRPr>
                    </a:p>
                    <a:p>
                      <a:pPr algn="l">
                        <a:lnSpc>
                          <a:spcPct val="115000"/>
                        </a:lnSpc>
                        <a:spcAft>
                          <a:spcPts val="0"/>
                        </a:spcAft>
                      </a:pPr>
                      <a:endParaRPr lang="el-GR" sz="2200" dirty="0" smtClean="0">
                        <a:solidFill>
                          <a:srgbClr val="00B0F0"/>
                        </a:solidFill>
                        <a:effectLst/>
                      </a:endParaRPr>
                    </a:p>
                    <a:p>
                      <a:pPr algn="l">
                        <a:lnSpc>
                          <a:spcPct val="115000"/>
                        </a:lnSpc>
                        <a:spcAft>
                          <a:spcPts val="0"/>
                        </a:spcAft>
                      </a:pPr>
                      <a:r>
                        <a:rPr lang="el-GR" sz="2200" dirty="0" smtClean="0">
                          <a:solidFill>
                            <a:srgbClr val="00B0F0"/>
                          </a:solidFill>
                          <a:effectLst/>
                        </a:rPr>
                        <a:t>διαλέγω </a:t>
                      </a:r>
                      <a:r>
                        <a:rPr lang="el-GR" sz="2200" dirty="0">
                          <a:solidFill>
                            <a:srgbClr val="00B0F0"/>
                          </a:solidFill>
                          <a:effectLst/>
                        </a:rPr>
                        <a:t>το χρώμα </a:t>
                      </a:r>
                      <a:r>
                        <a:rPr lang="el-GR" sz="2200" dirty="0">
                          <a:effectLst/>
                        </a:rPr>
                        <a:t>που ζητάει η </a:t>
                      </a:r>
                      <a:endParaRPr lang="el-GR" sz="2200" dirty="0" smtClean="0">
                        <a:effectLst/>
                      </a:endParaRPr>
                    </a:p>
                    <a:p>
                      <a:pPr algn="l">
                        <a:lnSpc>
                          <a:spcPct val="115000"/>
                        </a:lnSpc>
                        <a:spcAft>
                          <a:spcPts val="0"/>
                        </a:spcAft>
                      </a:pPr>
                      <a:r>
                        <a:rPr lang="el-GR" sz="2200" dirty="0" smtClean="0">
                          <a:effectLst/>
                        </a:rPr>
                        <a:t>άσκηση</a:t>
                      </a:r>
                      <a:r>
                        <a:rPr lang="el-GR" sz="2200" dirty="0">
                          <a:effectLst/>
                        </a:rPr>
                        <a:t> </a:t>
                      </a:r>
                      <a:endParaRPr lang="en-US" sz="2200" dirty="0">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69615986"/>
              </p:ext>
            </p:extLst>
          </p:nvPr>
        </p:nvGraphicFramePr>
        <p:xfrm>
          <a:off x="7380312" y="1268760"/>
          <a:ext cx="685105" cy="648072"/>
        </p:xfrm>
        <a:graphic>
          <a:graphicData uri="http://schemas.openxmlformats.org/presentationml/2006/ole">
            <mc:AlternateContent xmlns:mc="http://schemas.openxmlformats.org/markup-compatibility/2006">
              <mc:Choice xmlns:v="urn:schemas-microsoft-com:vml" Requires="v">
                <p:oleObj spid="_x0000_s15525" name="Bitmap Image" r:id="rId3" imgW="409632" imgH="390580" progId="Paint.Picture">
                  <p:embed/>
                </p:oleObj>
              </mc:Choice>
              <mc:Fallback>
                <p:oleObj name="Bitmap Image" r:id="rId3" imgW="409632" imgH="39058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1268760"/>
                        <a:ext cx="685105" cy="64807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4976648"/>
              </p:ext>
            </p:extLst>
          </p:nvPr>
        </p:nvGraphicFramePr>
        <p:xfrm>
          <a:off x="7596336" y="4293096"/>
          <a:ext cx="648072" cy="604084"/>
        </p:xfrm>
        <a:graphic>
          <a:graphicData uri="http://schemas.openxmlformats.org/presentationml/2006/ole">
            <mc:AlternateContent xmlns:mc="http://schemas.openxmlformats.org/markup-compatibility/2006">
              <mc:Choice xmlns:v="urn:schemas-microsoft-com:vml" Requires="v">
                <p:oleObj spid="_x0000_s15526" name="Bitmap Image" r:id="rId5" imgW="352474" imgH="323981" progId="Paint.Picture">
                  <p:embed/>
                </p:oleObj>
              </mc:Choice>
              <mc:Fallback>
                <p:oleObj name="Bitmap Image" r:id="rId5" imgW="352474" imgH="323981"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4293096"/>
                        <a:ext cx="648072" cy="604084"/>
                      </a:xfrm>
                      <a:prstGeom prst="rect">
                        <a:avLst/>
                      </a:prstGeom>
                      <a:noFill/>
                    </p:spPr>
                  </p:pic>
                </p:oleObj>
              </mc:Fallback>
            </mc:AlternateContent>
          </a:graphicData>
        </a:graphic>
      </p:graphicFrame>
    </p:spTree>
    <p:extLst>
      <p:ext uri="{BB962C8B-B14F-4D97-AF65-F5344CB8AC3E}">
        <p14:creationId xmlns:p14="http://schemas.microsoft.com/office/powerpoint/2010/main" val="2470039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17</a:t>
            </a:fld>
            <a:endParaRPr lang="en-US"/>
          </a:p>
        </p:txBody>
      </p:sp>
      <p:sp>
        <p:nvSpPr>
          <p:cNvPr id="2" name="Content Placeholder 1"/>
          <p:cNvSpPr>
            <a:spLocks noGrp="1"/>
          </p:cNvSpPr>
          <p:nvPr>
            <p:ph idx="1"/>
          </p:nvPr>
        </p:nvSpPr>
        <p:spPr>
          <a:xfrm>
            <a:off x="683568" y="260648"/>
            <a:ext cx="8229600" cy="5688632"/>
          </a:xfrm>
        </p:spPr>
        <p:txBody>
          <a:bodyPr>
            <a:normAutofit fontScale="40000" lnSpcReduction="20000"/>
          </a:bodyPr>
          <a:lstStyle/>
          <a:p>
            <a:r>
              <a:rPr lang="el-GR" sz="6000" b="1" u="sng" dirty="0">
                <a:latin typeface="Arial" panose="020B0604020202020204" pitchFamily="34" charset="0"/>
                <a:cs typeface="Arial" panose="020B0604020202020204" pitchFamily="34" charset="0"/>
              </a:rPr>
              <a:t>Ιεραρχική Δομή Η/Υ</a:t>
            </a:r>
            <a:endParaRPr lang="en-US" sz="6000" b="1" u="sng" dirty="0">
              <a:latin typeface="Arial" panose="020B0604020202020204" pitchFamily="34" charset="0"/>
              <a:cs typeface="Arial" panose="020B0604020202020204" pitchFamily="34" charset="0"/>
            </a:endParaRPr>
          </a:p>
          <a:p>
            <a:pPr marL="109728" indent="0">
              <a:buNone/>
            </a:pPr>
            <a:endParaRPr lang="en-GB" dirty="0" smtClean="0">
              <a:latin typeface="Arial" panose="020B0604020202020204" pitchFamily="34" charset="0"/>
              <a:cs typeface="Arial" panose="020B0604020202020204" pitchFamily="34" charset="0"/>
            </a:endParaRPr>
          </a:p>
          <a:p>
            <a:pPr marL="109728" indent="0">
              <a:buNone/>
            </a:pPr>
            <a:endParaRPr lang="en-GB" dirty="0">
              <a:latin typeface="Arial" panose="020B0604020202020204" pitchFamily="34" charset="0"/>
              <a:cs typeface="Arial" panose="020B0604020202020204" pitchFamily="34" charset="0"/>
            </a:endParaRPr>
          </a:p>
          <a:p>
            <a:pPr marL="109728" indent="0">
              <a:buNone/>
            </a:pP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sz="5500" b="1" u="sng" dirty="0">
                <a:latin typeface="Arial" panose="020B0604020202020204" pitchFamily="34" charset="0"/>
                <a:cs typeface="Arial" panose="020B0604020202020204" pitchFamily="34" charset="0"/>
              </a:rPr>
              <a:t>Οργάνωση Δομής Αρχείων :</a:t>
            </a:r>
            <a:r>
              <a:rPr lang="el-GR" sz="6800" b="1" u="sng" dirty="0">
                <a:latin typeface="Arial" panose="020B0604020202020204" pitchFamily="34" charset="0"/>
                <a:cs typeface="Arial" panose="020B0604020202020204" pitchFamily="34" charset="0"/>
              </a:rPr>
              <a:t> </a:t>
            </a:r>
            <a:endParaRPr lang="en-US" sz="6800" b="1" u="sng" dirty="0">
              <a:latin typeface="Arial" panose="020B0604020202020204" pitchFamily="34" charset="0"/>
              <a:cs typeface="Arial" panose="020B0604020202020204" pitchFamily="34" charset="0"/>
            </a:endParaRPr>
          </a:p>
          <a:p>
            <a:pPr marL="109728" indent="0">
              <a:buNone/>
            </a:pPr>
            <a:r>
              <a:rPr lang="el-GR" sz="4200" dirty="0">
                <a:latin typeface="Arial" panose="020B0604020202020204" pitchFamily="34"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a:p>
            <a:pPr marL="361950" indent="-252413">
              <a:buNone/>
            </a:pPr>
            <a:r>
              <a:rPr lang="en-GB" sz="5500" dirty="0" smtClean="0">
                <a:latin typeface="Arial" panose="020B0604020202020204" pitchFamily="34" charset="0"/>
                <a:cs typeface="Arial" panose="020B0604020202020204" pitchFamily="34" charset="0"/>
              </a:rPr>
              <a:t>	</a:t>
            </a:r>
            <a:r>
              <a:rPr lang="el-GR" sz="5500" dirty="0" smtClean="0">
                <a:latin typeface="Arial" panose="020B0604020202020204" pitchFamily="34" charset="0"/>
                <a:cs typeface="Arial" panose="020B0604020202020204" pitchFamily="34" charset="0"/>
              </a:rPr>
              <a:t>Τα </a:t>
            </a:r>
            <a:r>
              <a:rPr lang="el-GR" sz="5500" dirty="0">
                <a:latin typeface="Arial" panose="020B0604020202020204" pitchFamily="34" charset="0"/>
                <a:cs typeface="Arial" panose="020B0604020202020204" pitchFamily="34" charset="0"/>
              </a:rPr>
              <a:t>αρχεία στον Η/Υ οργανώνονται σε φακέλους και </a:t>
            </a:r>
            <a:r>
              <a:rPr lang="el-GR" sz="5500" dirty="0" err="1">
                <a:latin typeface="Arial" panose="020B0604020202020204" pitchFamily="34" charset="0"/>
                <a:cs typeface="Arial" panose="020B0604020202020204" pitchFamily="34" charset="0"/>
              </a:rPr>
              <a:t>υποφακέλους</a:t>
            </a:r>
            <a:r>
              <a:rPr lang="el-GR" sz="5500" dirty="0">
                <a:latin typeface="Arial" panose="020B0604020202020204" pitchFamily="34" charset="0"/>
                <a:cs typeface="Arial" panose="020B0604020202020204" pitchFamily="34" charset="0"/>
              </a:rPr>
              <a:t>, δημιουργώντας μια ιεραρχική δομή. </a:t>
            </a:r>
            <a:endParaRPr lang="en-US" sz="5500"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sz="5500" b="1" u="sng" dirty="0">
                <a:latin typeface="Arial" panose="020B0604020202020204" pitchFamily="34" charset="0"/>
                <a:cs typeface="Arial" panose="020B0604020202020204" pitchFamily="34" charset="0"/>
              </a:rPr>
              <a:t>Διαδρομή Αρχείου :</a:t>
            </a:r>
            <a:r>
              <a:rPr lang="el-GR" sz="6000" b="1" u="sng" dirty="0">
                <a:latin typeface="Arial" panose="020B0604020202020204" pitchFamily="34" charset="0"/>
                <a:cs typeface="Arial" panose="020B0604020202020204" pitchFamily="34" charset="0"/>
              </a:rPr>
              <a:t> </a:t>
            </a:r>
            <a:endParaRPr lang="en-US" sz="6000" b="1" u="sng"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indent="-252413">
              <a:buNone/>
            </a:pPr>
            <a:r>
              <a:rPr lang="en-GB" sz="5500" dirty="0" smtClean="0">
                <a:latin typeface="Arial" panose="020B0604020202020204" pitchFamily="34" charset="0"/>
                <a:cs typeface="Arial" panose="020B0604020202020204" pitchFamily="34" charset="0"/>
              </a:rPr>
              <a:t>	</a:t>
            </a:r>
            <a:r>
              <a:rPr lang="el-GR" sz="5500" dirty="0" smtClean="0">
                <a:latin typeface="Arial" panose="020B0604020202020204" pitchFamily="34" charset="0"/>
                <a:cs typeface="Arial" panose="020B0604020202020204" pitchFamily="34" charset="0"/>
              </a:rPr>
              <a:t>Καθορίζει </a:t>
            </a:r>
            <a:r>
              <a:rPr lang="el-GR" sz="5500" dirty="0">
                <a:latin typeface="Arial" panose="020B0604020202020204" pitchFamily="34" charset="0"/>
                <a:cs typeface="Arial" panose="020B0604020202020204" pitchFamily="34" charset="0"/>
              </a:rPr>
              <a:t>πού ακριβώς βρίσκεται αποθηκευμένο ένα αρχείο. Παράδειγμα</a:t>
            </a:r>
            <a:r>
              <a:rPr lang="en-GB" sz="5500" dirty="0">
                <a:latin typeface="Arial" panose="020B0604020202020204" pitchFamily="34" charset="0"/>
                <a:cs typeface="Arial" panose="020B0604020202020204" pitchFamily="34" charset="0"/>
              </a:rPr>
              <a:t>: </a:t>
            </a:r>
            <a:endParaRPr lang="en-US" sz="5500" dirty="0">
              <a:latin typeface="Arial" panose="020B0604020202020204" pitchFamily="34" charset="0"/>
              <a:cs typeface="Arial" panose="020B0604020202020204" pitchFamily="34" charset="0"/>
            </a:endParaRPr>
          </a:p>
          <a:p>
            <a:pPr marL="109728" indent="0">
              <a:buNone/>
            </a:pPr>
            <a:r>
              <a:rPr lang="en-GB" sz="5000" dirty="0">
                <a:latin typeface="Arial" panose="020B0604020202020204" pitchFamily="34" charset="0"/>
                <a:cs typeface="Arial" panose="020B0604020202020204" pitchFamily="34" charset="0"/>
              </a:rPr>
              <a:t> </a:t>
            </a:r>
            <a:endParaRPr lang="en-US" sz="5000" dirty="0">
              <a:latin typeface="Arial" panose="020B0604020202020204" pitchFamily="34" charset="0"/>
              <a:cs typeface="Arial" panose="020B0604020202020204" pitchFamily="34" charset="0"/>
            </a:endParaRPr>
          </a:p>
          <a:p>
            <a:pPr marL="109728" indent="0">
              <a:buNone/>
            </a:pPr>
            <a:r>
              <a:rPr lang="en-GB" sz="5000" b="1" dirty="0">
                <a:solidFill>
                  <a:srgbClr val="00B0F0"/>
                </a:solidFill>
                <a:latin typeface="Arial" panose="020B0604020202020204" pitchFamily="34" charset="0"/>
                <a:cs typeface="Arial" panose="020B0604020202020204" pitchFamily="34" charset="0"/>
              </a:rPr>
              <a:t>             </a:t>
            </a:r>
            <a:r>
              <a:rPr lang="en-GB" sz="5500" b="1" dirty="0" smtClean="0">
                <a:solidFill>
                  <a:srgbClr val="00B0F0"/>
                </a:solidFill>
                <a:latin typeface="Arial" panose="020B0604020202020204" pitchFamily="34" charset="0"/>
                <a:cs typeface="Arial" panose="020B0604020202020204" pitchFamily="34" charset="0"/>
              </a:rPr>
              <a:t>C:\My Documents\ECDL\Letter.docx</a:t>
            </a:r>
            <a:endParaRPr lang="en-US" sz="5500" dirty="0">
              <a:solidFill>
                <a:srgbClr val="00B0F0"/>
              </a:solidFill>
              <a:latin typeface="Arial" panose="020B0604020202020204" pitchFamily="34" charset="0"/>
              <a:cs typeface="Arial" panose="020B0604020202020204" pitchFamily="34" charset="0"/>
            </a:endParaRPr>
          </a:p>
          <a:p>
            <a:pPr marL="109728" indent="0">
              <a:buNone/>
            </a:pPr>
            <a:r>
              <a:rPr lang="en-GB"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n-GB"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109728" indent="0">
              <a:buNone/>
            </a:pPr>
            <a:r>
              <a:rPr lang="en-US" sz="5500" dirty="0">
                <a:latin typeface="Arial" panose="020B0604020202020204" pitchFamily="34" charset="0"/>
                <a:cs typeface="Arial" panose="020B0604020202020204" pitchFamily="34" charset="0"/>
              </a:rPr>
              <a:t>	</a:t>
            </a:r>
            <a:r>
              <a:rPr lang="el-GR" sz="5500" dirty="0" smtClean="0">
                <a:latin typeface="Arial" panose="020B0604020202020204" pitchFamily="34" charset="0"/>
                <a:cs typeface="Arial" panose="020B0604020202020204" pitchFamily="34" charset="0"/>
              </a:rPr>
              <a:t>Δίσκος     </a:t>
            </a:r>
            <a:r>
              <a:rPr lang="el-GR" sz="5500" dirty="0">
                <a:latin typeface="Arial" panose="020B0604020202020204" pitchFamily="34" charset="0"/>
                <a:cs typeface="Arial" panose="020B0604020202020204" pitchFamily="34" charset="0"/>
              </a:rPr>
              <a:t>Φάκελος  </a:t>
            </a:r>
            <a:r>
              <a:rPr lang="el-GR" sz="5500" dirty="0" smtClean="0">
                <a:latin typeface="Arial" panose="020B0604020202020204" pitchFamily="34" charset="0"/>
                <a:cs typeface="Arial" panose="020B0604020202020204" pitchFamily="34" charset="0"/>
              </a:rPr>
              <a:t> </a:t>
            </a:r>
            <a:r>
              <a:rPr lang="el-GR" sz="5500" dirty="0" err="1" smtClean="0">
                <a:latin typeface="Arial" panose="020B0604020202020204" pitchFamily="34" charset="0"/>
                <a:cs typeface="Arial" panose="020B0604020202020204" pitchFamily="34" charset="0"/>
              </a:rPr>
              <a:t>Υποφάκελος</a:t>
            </a:r>
            <a:r>
              <a:rPr lang="el-GR" sz="5500" dirty="0" smtClean="0">
                <a:latin typeface="Arial" panose="020B0604020202020204" pitchFamily="34" charset="0"/>
                <a:cs typeface="Arial" panose="020B0604020202020204" pitchFamily="34" charset="0"/>
              </a:rPr>
              <a:t>   </a:t>
            </a:r>
            <a:r>
              <a:rPr lang="el-GR" sz="5500" dirty="0">
                <a:latin typeface="Arial" panose="020B0604020202020204" pitchFamily="34" charset="0"/>
                <a:cs typeface="Arial" panose="020B0604020202020204" pitchFamily="34" charset="0"/>
              </a:rPr>
              <a:t>Αρχείο</a:t>
            </a:r>
            <a:endParaRPr lang="en-US" sz="5500" dirty="0">
              <a:latin typeface="Arial" panose="020B0604020202020204" pitchFamily="34" charset="0"/>
              <a:cs typeface="Arial" panose="020B0604020202020204" pitchFamily="34" charset="0"/>
            </a:endParaRPr>
          </a:p>
          <a:p>
            <a:pPr marL="109728" indent="0">
              <a:buNone/>
            </a:pPr>
            <a:r>
              <a:rPr lang="el-GR" dirty="0"/>
              <a:t> </a:t>
            </a:r>
            <a:endParaRPr lang="en-US" dirty="0"/>
          </a:p>
          <a:p>
            <a:pPr marL="109728" indent="0">
              <a:buNone/>
            </a:pPr>
            <a:r>
              <a:rPr lang="el-GR" dirty="0"/>
              <a:t> </a:t>
            </a:r>
            <a:endParaRPr lang="en-US" dirty="0"/>
          </a:p>
          <a:p>
            <a:pPr marL="109728" indent="0">
              <a:buNone/>
            </a:pPr>
            <a:endParaRPr lang="en-GB" sz="6800" b="1" u="sng" dirty="0" smtClean="0"/>
          </a:p>
          <a:p>
            <a:pPr marL="109728" indent="0">
              <a:buNone/>
            </a:pPr>
            <a:endParaRPr lang="en-GB" sz="6800" b="1" u="sng" dirty="0"/>
          </a:p>
          <a:p>
            <a:pPr marL="109728" indent="0">
              <a:buNone/>
            </a:pPr>
            <a:endParaRPr lang="en-GB" sz="6800" b="1" u="sng" dirty="0" smtClean="0"/>
          </a:p>
          <a:p>
            <a:pPr marL="109728" indent="0">
              <a:buNone/>
            </a:pPr>
            <a:endParaRPr lang="en-US" dirty="0"/>
          </a:p>
        </p:txBody>
      </p:sp>
      <p:cxnSp>
        <p:nvCxnSpPr>
          <p:cNvPr id="7" name="Straight Arrow Connector 6"/>
          <p:cNvCxnSpPr/>
          <p:nvPr/>
        </p:nvCxnSpPr>
        <p:spPr>
          <a:xfrm>
            <a:off x="1907704" y="4495383"/>
            <a:ext cx="216024" cy="622188"/>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a:off x="3419872" y="4495383"/>
            <a:ext cx="0" cy="640841"/>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4644008" y="4495383"/>
            <a:ext cx="324036" cy="622188"/>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a:off x="5868144" y="4495383"/>
            <a:ext cx="640618" cy="622188"/>
          </a:xfrm>
          <a:prstGeom prst="straightConnector1">
            <a:avLst/>
          </a:prstGeom>
          <a:ln w="28575">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249930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6941988"/>
              </p:ext>
            </p:extLst>
          </p:nvPr>
        </p:nvGraphicFramePr>
        <p:xfrm>
          <a:off x="683568" y="332656"/>
          <a:ext cx="7920880" cy="5854980"/>
        </p:xfrm>
        <a:graphic>
          <a:graphicData uri="http://schemas.openxmlformats.org/drawingml/2006/table">
            <a:tbl>
              <a:tblPr>
                <a:tableStyleId>{BC89EF96-8CEA-46FF-86C4-4CE0E7609802}</a:tableStyleId>
              </a:tblPr>
              <a:tblGrid>
                <a:gridCol w="3386086"/>
                <a:gridCol w="4534794"/>
              </a:tblGrid>
              <a:tr h="3024336">
                <a:tc>
                  <a:txBody>
                    <a:bodyPr/>
                    <a:lstStyle/>
                    <a:p>
                      <a:pPr algn="l">
                        <a:lnSpc>
                          <a:spcPct val="115000"/>
                        </a:lnSpc>
                        <a:spcAft>
                          <a:spcPts val="0"/>
                        </a:spcAft>
                      </a:pPr>
                      <a:r>
                        <a:rPr lang="el-GR" sz="2400" dirty="0">
                          <a:effectLst/>
                        </a:rPr>
                        <a:t>Στυλ παραγράφου</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την παράγραφο </a:t>
                      </a:r>
                      <a:r>
                        <a:rPr lang="el-GR" sz="2000" dirty="0" smtClean="0">
                          <a:effectLst/>
                          <a:sym typeface="Wingdings" panose="05000000000000000000" pitchFamily="2" charset="2"/>
                        </a:rPr>
                        <a:t></a:t>
                      </a:r>
                      <a:r>
                        <a:rPr lang="el-GR" sz="2000" dirty="0" smtClean="0">
                          <a:effectLst/>
                        </a:rPr>
                        <a:t> </a:t>
                      </a:r>
                      <a:r>
                        <a:rPr lang="el-GR" sz="2000" dirty="0">
                          <a:effectLst/>
                        </a:rPr>
                        <a:t>στην καρτέλα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endParaRPr lang="en-US" sz="2000" dirty="0">
                        <a:effectLst/>
                      </a:endParaRPr>
                    </a:p>
                    <a:p>
                      <a:pPr algn="l">
                        <a:lnSpc>
                          <a:spcPct val="115000"/>
                        </a:lnSpc>
                        <a:spcAft>
                          <a:spcPts val="0"/>
                        </a:spcAft>
                      </a:pPr>
                      <a:r>
                        <a:rPr lang="el-GR" sz="2000" dirty="0">
                          <a:effectLst/>
                        </a:rPr>
                        <a:t>Κλικ στο βελάκι που βρίσκεται τελείως κάτω δεξιά </a:t>
                      </a:r>
                      <a:r>
                        <a:rPr lang="el-GR" sz="2000" dirty="0" smtClean="0">
                          <a:effectLst/>
                          <a:sym typeface="Wingdings" panose="05000000000000000000" pitchFamily="2" charset="2"/>
                        </a:rPr>
                        <a:t></a:t>
                      </a:r>
                      <a:endParaRPr lang="en-US" sz="2000" dirty="0">
                        <a:effectLst/>
                      </a:endParaRPr>
                    </a:p>
                    <a:p>
                      <a:pPr algn="l">
                        <a:lnSpc>
                          <a:spcPct val="115000"/>
                        </a:lnSpc>
                        <a:spcAft>
                          <a:spcPts val="0"/>
                        </a:spcAft>
                      </a:pPr>
                      <a:endParaRPr lang="el-GR" sz="2000" dirty="0" smtClean="0">
                        <a:effectLst/>
                      </a:endParaRPr>
                    </a:p>
                    <a:p>
                      <a:pPr algn="l">
                        <a:lnSpc>
                          <a:spcPct val="115000"/>
                        </a:lnSpc>
                        <a:spcAft>
                          <a:spcPts val="0"/>
                        </a:spcAft>
                      </a:pPr>
                      <a:endParaRPr lang="el-GR" sz="2000" dirty="0" smtClean="0">
                        <a:effectLst/>
                      </a:endParaRPr>
                    </a:p>
                    <a:p>
                      <a:pPr algn="l">
                        <a:lnSpc>
                          <a:spcPct val="115000"/>
                        </a:lnSpc>
                        <a:spcAft>
                          <a:spcPts val="0"/>
                        </a:spcAft>
                      </a:pPr>
                      <a:r>
                        <a:rPr lang="el-GR" sz="2000" dirty="0" smtClean="0">
                          <a:effectLst/>
                        </a:rPr>
                        <a:t> </a:t>
                      </a:r>
                      <a:r>
                        <a:rPr lang="el-GR" sz="2000" dirty="0">
                          <a:effectLst/>
                        </a:rPr>
                        <a:t>Ανοίγει ένα παράθυρο με όλα τα στυλ </a:t>
                      </a:r>
                      <a:r>
                        <a:rPr lang="el-GR" sz="2000" dirty="0" smtClean="0">
                          <a:effectLst/>
                          <a:sym typeface="Wingdings" panose="05000000000000000000" pitchFamily="2" charset="2"/>
                        </a:rPr>
                        <a:t></a:t>
                      </a:r>
                      <a:r>
                        <a:rPr lang="el-GR" sz="2000" dirty="0" smtClean="0">
                          <a:effectLst/>
                        </a:rPr>
                        <a:t> </a:t>
                      </a:r>
                      <a:r>
                        <a:rPr lang="el-GR" sz="2000" dirty="0">
                          <a:effectLst/>
                        </a:rPr>
                        <a:t>διαλέγω όποιο ζητά η άσκηση </a:t>
                      </a:r>
                      <a:endParaRPr lang="en-US" sz="2000" dirty="0">
                        <a:effectLst/>
                        <a:latin typeface="Times New Roman"/>
                        <a:ea typeface="Times New Roman"/>
                        <a:cs typeface="Times New Roman"/>
                      </a:endParaRPr>
                    </a:p>
                  </a:txBody>
                  <a:tcPr marL="68580" marR="68580" marT="0" marB="0"/>
                </a:tc>
              </a:tr>
              <a:tr h="2700300">
                <a:tc>
                  <a:txBody>
                    <a:bodyPr/>
                    <a:lstStyle/>
                    <a:p>
                      <a:pPr algn="l">
                        <a:lnSpc>
                          <a:spcPct val="115000"/>
                        </a:lnSpc>
                        <a:spcAft>
                          <a:spcPts val="0"/>
                        </a:spcAft>
                      </a:pPr>
                      <a:r>
                        <a:rPr lang="el-GR" sz="2400" dirty="0">
                          <a:effectLst/>
                        </a:rPr>
                        <a:t>Αντιγραφή μορφοποίησης</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την μορφοποιημένη περιοχή</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στην καρτέλα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endParaRPr lang="el-GR" sz="2000" dirty="0" smtClean="0">
                        <a:effectLst/>
                      </a:endParaRPr>
                    </a:p>
                    <a:p>
                      <a:pPr algn="l">
                        <a:lnSpc>
                          <a:spcPct val="115000"/>
                        </a:lnSpc>
                        <a:spcAft>
                          <a:spcPts val="0"/>
                        </a:spcAft>
                      </a:pPr>
                      <a:endParaRPr lang="el-GR" sz="2000" dirty="0" smtClean="0">
                        <a:effectLst/>
                        <a:sym typeface="Wingdings" panose="05000000000000000000" pitchFamily="2" charset="2"/>
                      </a:endParaRPr>
                    </a:p>
                    <a:p>
                      <a:pPr algn="l">
                        <a:lnSpc>
                          <a:spcPct val="115000"/>
                        </a:lnSpc>
                        <a:spcAft>
                          <a:spcPts val="0"/>
                        </a:spcAft>
                      </a:pPr>
                      <a:r>
                        <a:rPr lang="el-GR" sz="2000" dirty="0" smtClean="0">
                          <a:effectLst/>
                          <a:sym typeface="Wingdings" panose="05000000000000000000" pitchFamily="2" charset="2"/>
                        </a:rPr>
                        <a:t></a:t>
                      </a:r>
                      <a:r>
                        <a:rPr lang="el-GR" sz="2000" dirty="0" smtClean="0">
                          <a:effectLst/>
                        </a:rPr>
                        <a:t> </a:t>
                      </a:r>
                      <a:r>
                        <a:rPr lang="el-GR" sz="2000" dirty="0">
                          <a:effectLst/>
                        </a:rPr>
                        <a:t>και </a:t>
                      </a:r>
                      <a:r>
                        <a:rPr lang="el-GR" sz="2000" dirty="0">
                          <a:solidFill>
                            <a:srgbClr val="00B0F0"/>
                          </a:solidFill>
                          <a:effectLst/>
                        </a:rPr>
                        <a:t>επιλέγω την περιοχή</a:t>
                      </a:r>
                      <a:r>
                        <a:rPr lang="el-GR" sz="2000" dirty="0">
                          <a:effectLst/>
                        </a:rPr>
                        <a:t> στην οποία θέλω να αντιγραφεί η μορφοποίηση </a:t>
                      </a:r>
                      <a:endParaRPr lang="en-US" sz="2000" dirty="0">
                        <a:effectLst/>
                        <a:latin typeface="Times New Roman"/>
                        <a:ea typeface="Times New Roman"/>
                        <a:cs typeface="Times New Roman"/>
                      </a:endParaRPr>
                    </a:p>
                  </a:txBody>
                  <a:tcPr marL="68580" marR="68580" marT="0" marB="0"/>
                </a:tc>
              </a:tr>
            </a:tbl>
          </a:graphicData>
        </a:graphic>
      </p:graphicFrame>
      <p:pic>
        <p:nvPicPr>
          <p:cNvPr id="16386"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772815"/>
            <a:ext cx="3645024" cy="6165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2256297417"/>
              </p:ext>
            </p:extLst>
          </p:nvPr>
        </p:nvGraphicFramePr>
        <p:xfrm>
          <a:off x="5436096" y="4221088"/>
          <a:ext cx="648072" cy="516915"/>
        </p:xfrm>
        <a:graphic>
          <a:graphicData uri="http://schemas.openxmlformats.org/presentationml/2006/ole">
            <mc:AlternateContent xmlns:mc="http://schemas.openxmlformats.org/markup-compatibility/2006">
              <mc:Choice xmlns:v="urn:schemas-microsoft-com:vml" Requires="v">
                <p:oleObj spid="_x0000_s16468" name="Bitmap Image" r:id="rId4" imgW="266737" imgH="219222" progId="Paint.Picture">
                  <p:embed/>
                </p:oleObj>
              </mc:Choice>
              <mc:Fallback>
                <p:oleObj name="Bitmap Image" r:id="rId4" imgW="266737" imgH="219222"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4221088"/>
                        <a:ext cx="648072" cy="516915"/>
                      </a:xfrm>
                      <a:prstGeom prst="rect">
                        <a:avLst/>
                      </a:prstGeom>
                      <a:noFill/>
                    </p:spPr>
                  </p:pic>
                </p:oleObj>
              </mc:Fallback>
            </mc:AlternateContent>
          </a:graphicData>
        </a:graphic>
      </p:graphicFrame>
      <p:cxnSp>
        <p:nvCxnSpPr>
          <p:cNvPr id="8" name="Straight Arrow Connector 7"/>
          <p:cNvCxnSpPr>
            <a:cxnSpLocks noChangeShapeType="1"/>
          </p:cNvCxnSpPr>
          <p:nvPr/>
        </p:nvCxnSpPr>
        <p:spPr bwMode="auto">
          <a:xfrm flipH="1">
            <a:off x="8001001" y="1772815"/>
            <a:ext cx="387423" cy="472753"/>
          </a:xfrm>
          <a:prstGeom prst="straightConnector1">
            <a:avLst/>
          </a:prstGeom>
          <a:noFill/>
          <a:ln w="9525">
            <a:solidFill>
              <a:srgbClr val="00B0F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4481430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171</a:t>
            </a:fld>
            <a:endParaRPr lang="en-US"/>
          </a:p>
        </p:txBody>
      </p:sp>
      <p:sp>
        <p:nvSpPr>
          <p:cNvPr id="4" name="Rectangle 3"/>
          <p:cNvSpPr/>
          <p:nvPr/>
        </p:nvSpPr>
        <p:spPr>
          <a:xfrm>
            <a:off x="251520" y="188640"/>
            <a:ext cx="2160240" cy="461665"/>
          </a:xfrm>
          <a:prstGeom prst="rect">
            <a:avLst/>
          </a:prstGeom>
        </p:spPr>
        <p:txBody>
          <a:bodyPr wrap="square">
            <a:spAutoFit/>
          </a:bodyPr>
          <a:lstStyle/>
          <a:p>
            <a:r>
              <a:rPr lang="el-GR" sz="2400" b="1" dirty="0"/>
              <a:t>ΠΙΝΑΚΕΣ</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170343366"/>
              </p:ext>
            </p:extLst>
          </p:nvPr>
        </p:nvGraphicFramePr>
        <p:xfrm>
          <a:off x="683568" y="764704"/>
          <a:ext cx="7848872" cy="5184576"/>
        </p:xfrm>
        <a:graphic>
          <a:graphicData uri="http://schemas.openxmlformats.org/drawingml/2006/table">
            <a:tbl>
              <a:tblPr>
                <a:tableStyleId>{BC89EF96-8CEA-46FF-86C4-4CE0E7609802}</a:tableStyleId>
              </a:tblPr>
              <a:tblGrid>
                <a:gridCol w="2304256"/>
                <a:gridCol w="5544616"/>
              </a:tblGrid>
              <a:tr h="1435749">
                <a:tc>
                  <a:txBody>
                    <a:bodyPr/>
                    <a:lstStyle/>
                    <a:p>
                      <a:pPr algn="l">
                        <a:lnSpc>
                          <a:spcPct val="115000"/>
                        </a:lnSpc>
                        <a:spcAft>
                          <a:spcPts val="0"/>
                        </a:spcAft>
                      </a:pPr>
                      <a:r>
                        <a:rPr lang="el-GR" sz="2400" dirty="0">
                          <a:effectLst/>
                        </a:rPr>
                        <a:t>Δημιουργία πίνακα</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err="1">
                          <a:solidFill>
                            <a:srgbClr val="00B0F0"/>
                          </a:solidFill>
                          <a:effectLst/>
                        </a:rPr>
                        <a:t>Insert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Table</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Insert</a:t>
                      </a:r>
                      <a:r>
                        <a:rPr lang="el-GR" sz="2000" dirty="0">
                          <a:solidFill>
                            <a:srgbClr val="00B0F0"/>
                          </a:solidFill>
                          <a:effectLst/>
                        </a:rPr>
                        <a:t> </a:t>
                      </a:r>
                      <a:r>
                        <a:rPr lang="el-GR" sz="2000" dirty="0" err="1">
                          <a:solidFill>
                            <a:srgbClr val="00B0F0"/>
                          </a:solidFill>
                          <a:effectLst/>
                        </a:rPr>
                        <a:t>Table</a:t>
                      </a:r>
                      <a:r>
                        <a:rPr lang="el-GR" sz="2000" dirty="0">
                          <a:effectLst/>
                        </a:rPr>
                        <a:t> Επιλέγουμε τον αριθμό στηλών (</a:t>
                      </a:r>
                      <a:r>
                        <a:rPr lang="el-GR" sz="2000" dirty="0" err="1">
                          <a:solidFill>
                            <a:srgbClr val="00B0F0"/>
                          </a:solidFill>
                          <a:effectLst/>
                        </a:rPr>
                        <a:t>Columns</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Επιλέγουμε τον αριθμό των γραμμών (</a:t>
                      </a:r>
                      <a:r>
                        <a:rPr lang="el-GR" sz="2000" dirty="0" err="1">
                          <a:solidFill>
                            <a:srgbClr val="00B0F0"/>
                          </a:solidFill>
                          <a:effectLst/>
                        </a:rPr>
                        <a:t>Rows</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a:t>
                      </a:r>
                      <a:r>
                        <a:rPr lang="el-GR" sz="2000" dirty="0">
                          <a:effectLst/>
                        </a:rPr>
                        <a:t> </a:t>
                      </a:r>
                      <a:endParaRPr lang="en-US" sz="2000" dirty="0">
                        <a:effectLst/>
                        <a:latin typeface="Times New Roman"/>
                        <a:ea typeface="Times New Roman"/>
                        <a:cs typeface="Times New Roman"/>
                      </a:endParaRPr>
                    </a:p>
                  </a:txBody>
                  <a:tcPr marL="68580" marR="68580" marT="0" marB="0"/>
                </a:tc>
              </a:tr>
              <a:tr h="3748827">
                <a:tc>
                  <a:txBody>
                    <a:bodyPr/>
                    <a:lstStyle/>
                    <a:p>
                      <a:pPr algn="l">
                        <a:lnSpc>
                          <a:spcPct val="115000"/>
                        </a:lnSpc>
                        <a:spcAft>
                          <a:spcPts val="0"/>
                        </a:spcAft>
                      </a:pPr>
                      <a:r>
                        <a:rPr lang="el-GR" sz="2400" dirty="0">
                          <a:effectLst/>
                        </a:rPr>
                        <a:t>Εισαγωγή  νέας γραμμής σε πίνακα</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τη γραμμή</a:t>
                      </a:r>
                      <a:r>
                        <a:rPr lang="el-GR" sz="2000" dirty="0">
                          <a:effectLst/>
                        </a:rPr>
                        <a:t> που θέλω να τοποθετήσω τη νέα γραμμή</a:t>
                      </a:r>
                      <a:endParaRPr lang="en-US" sz="2000" dirty="0">
                        <a:effectLst/>
                      </a:endParaRPr>
                    </a:p>
                    <a:p>
                      <a:pPr algn="l">
                        <a:lnSpc>
                          <a:spcPct val="115000"/>
                        </a:lnSpc>
                        <a:spcAft>
                          <a:spcPts val="0"/>
                        </a:spcAft>
                      </a:pPr>
                      <a:r>
                        <a:rPr lang="el-GR" sz="2000" dirty="0">
                          <a:effectLst/>
                        </a:rPr>
                        <a:t> </a:t>
                      </a:r>
                      <a:endParaRPr lang="en-US" sz="2000" dirty="0">
                        <a:effectLst/>
                      </a:endParaRPr>
                    </a:p>
                    <a:p>
                      <a:pPr algn="l">
                        <a:lnSpc>
                          <a:spcPct val="115000"/>
                        </a:lnSpc>
                        <a:spcAft>
                          <a:spcPts val="0"/>
                        </a:spcAft>
                      </a:pPr>
                      <a:r>
                        <a:rPr lang="el-GR" sz="2000" dirty="0">
                          <a:effectLst/>
                        </a:rPr>
                        <a:t>Καρτέλα </a:t>
                      </a:r>
                      <a:r>
                        <a:rPr lang="el-GR" sz="2000" dirty="0" err="1">
                          <a:solidFill>
                            <a:srgbClr val="00B0F0"/>
                          </a:solidFill>
                          <a:effectLst/>
                        </a:rPr>
                        <a:t>Layout</a:t>
                      </a:r>
                      <a:r>
                        <a:rPr lang="el-GR" sz="2000" dirty="0">
                          <a:effectLst/>
                        </a:rPr>
                        <a:t> </a:t>
                      </a:r>
                      <a:r>
                        <a:rPr lang="el-GR" sz="2000" dirty="0" smtClean="0">
                          <a:effectLst/>
                        </a:rPr>
                        <a:t>Κλικ </a:t>
                      </a:r>
                      <a:r>
                        <a:rPr lang="el-GR" sz="2000" dirty="0">
                          <a:effectLst/>
                        </a:rPr>
                        <a:t>στο  </a:t>
                      </a:r>
                      <a:r>
                        <a:rPr lang="en-GB" sz="2000" dirty="0" smtClean="0">
                          <a:effectLst/>
                        </a:rPr>
                        <a:t>       </a:t>
                      </a:r>
                      <a:r>
                        <a:rPr lang="el-GR" sz="2000" dirty="0" smtClean="0">
                          <a:effectLst/>
                        </a:rPr>
                        <a:t>για </a:t>
                      </a:r>
                      <a:r>
                        <a:rPr lang="el-GR" sz="2000" dirty="0">
                          <a:effectLst/>
                        </a:rPr>
                        <a:t>να βάλω τη γραμμή μου πάνω από την επιλεγμένη </a:t>
                      </a:r>
                      <a:r>
                        <a:rPr lang="el-GR" sz="2000" dirty="0" smtClean="0">
                          <a:effectLst/>
                        </a:rPr>
                        <a:t>γραμμή</a:t>
                      </a:r>
                      <a:r>
                        <a:rPr lang="en-GB" sz="2000" dirty="0" smtClean="0">
                          <a:effectLst/>
                        </a:rPr>
                        <a:t> </a:t>
                      </a:r>
                      <a:r>
                        <a:rPr lang="el-GR" sz="2000" dirty="0" smtClean="0">
                          <a:effectLst/>
                        </a:rPr>
                        <a:t>Κλικ </a:t>
                      </a:r>
                      <a:r>
                        <a:rPr lang="el-GR" sz="2000" dirty="0">
                          <a:effectLst/>
                        </a:rPr>
                        <a:t>στο  </a:t>
                      </a:r>
                      <a:endParaRPr lang="en-GB" sz="2000" dirty="0" smtClean="0">
                        <a:effectLst/>
                      </a:endParaRPr>
                    </a:p>
                    <a:p>
                      <a:pPr algn="l">
                        <a:lnSpc>
                          <a:spcPct val="115000"/>
                        </a:lnSpc>
                        <a:spcAft>
                          <a:spcPts val="0"/>
                        </a:spcAft>
                      </a:pPr>
                      <a:endParaRPr lang="en-GB" sz="2000" dirty="0" smtClean="0">
                        <a:effectLst/>
                      </a:endParaRPr>
                    </a:p>
                    <a:p>
                      <a:pPr algn="l">
                        <a:lnSpc>
                          <a:spcPct val="115000"/>
                        </a:lnSpc>
                        <a:spcAft>
                          <a:spcPts val="0"/>
                        </a:spcAft>
                      </a:pPr>
                      <a:r>
                        <a:rPr lang="el-GR" sz="2000" dirty="0" smtClean="0">
                          <a:effectLst/>
                        </a:rPr>
                        <a:t>για </a:t>
                      </a:r>
                      <a:r>
                        <a:rPr lang="el-GR" sz="2000" dirty="0">
                          <a:effectLst/>
                        </a:rPr>
                        <a:t>να βάλω τη γραμμή μου </a:t>
                      </a:r>
                      <a:r>
                        <a:rPr lang="el-GR" sz="2000" dirty="0" smtClean="0">
                          <a:effectLst/>
                        </a:rPr>
                        <a:t>κάτω </a:t>
                      </a:r>
                      <a:r>
                        <a:rPr lang="el-GR" sz="2000" dirty="0">
                          <a:effectLst/>
                        </a:rPr>
                        <a:t>από την επιλεγμένη γραμμή</a:t>
                      </a:r>
                      <a:endParaRPr lang="en-US" sz="2000" dirty="0">
                        <a:effectLst/>
                      </a:endParaRPr>
                    </a:p>
                    <a:p>
                      <a:pPr algn="l">
                        <a:lnSpc>
                          <a:spcPct val="115000"/>
                        </a:lnSpc>
                        <a:spcAft>
                          <a:spcPts val="0"/>
                        </a:spcAft>
                      </a:pPr>
                      <a:r>
                        <a:rPr lang="el-GR" sz="2000" dirty="0">
                          <a:effectLst/>
                        </a:rPr>
                        <a:t> </a:t>
                      </a:r>
                      <a:endParaRPr lang="en-US" sz="2000" dirty="0">
                        <a:effectLst/>
                        <a:latin typeface="Times New Roman"/>
                        <a:ea typeface="Times New Roman"/>
                        <a:cs typeface="Times New Roman"/>
                      </a:endParaRPr>
                    </a:p>
                  </a:txBody>
                  <a:tcPr marL="68580" marR="68580" marT="0" marB="0"/>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559334"/>
              </p:ext>
            </p:extLst>
          </p:nvPr>
        </p:nvGraphicFramePr>
        <p:xfrm>
          <a:off x="6372200" y="2924944"/>
          <a:ext cx="449263" cy="639763"/>
        </p:xfrm>
        <a:graphic>
          <a:graphicData uri="http://schemas.openxmlformats.org/presentationml/2006/ole">
            <mc:AlternateContent xmlns:mc="http://schemas.openxmlformats.org/markup-compatibility/2006">
              <mc:Choice xmlns:v="urn:schemas-microsoft-com:vml" Requires="v">
                <p:oleObj spid="_x0000_s17569" name="Bitmap Image" r:id="rId3" imgW="447856" imgH="638264" progId="Paint.Picture">
                  <p:embed/>
                </p:oleObj>
              </mc:Choice>
              <mc:Fallback>
                <p:oleObj name="Bitmap Image" r:id="rId3" imgW="447856" imgH="63826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924944"/>
                        <a:ext cx="449263" cy="63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92698896"/>
              </p:ext>
            </p:extLst>
          </p:nvPr>
        </p:nvGraphicFramePr>
        <p:xfrm>
          <a:off x="6876256" y="3933056"/>
          <a:ext cx="441325" cy="693738"/>
        </p:xfrm>
        <a:graphic>
          <a:graphicData uri="http://schemas.openxmlformats.org/presentationml/2006/ole">
            <mc:AlternateContent xmlns:mc="http://schemas.openxmlformats.org/markup-compatibility/2006">
              <mc:Choice xmlns:v="urn:schemas-microsoft-com:vml" Requires="v">
                <p:oleObj spid="_x0000_s17570" name="Bitmap Image" r:id="rId5" imgW="438095" imgH="695238" progId="Paint.Picture">
                  <p:embed/>
                </p:oleObj>
              </mc:Choice>
              <mc:Fallback>
                <p:oleObj name="Bitmap Image" r:id="rId5" imgW="438095" imgH="695238"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3933056"/>
                        <a:ext cx="441325" cy="693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490852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274790908"/>
              </p:ext>
            </p:extLst>
          </p:nvPr>
        </p:nvGraphicFramePr>
        <p:xfrm>
          <a:off x="611560" y="332657"/>
          <a:ext cx="7992888" cy="5546494"/>
        </p:xfrm>
        <a:graphic>
          <a:graphicData uri="http://schemas.openxmlformats.org/drawingml/2006/table">
            <a:tbl>
              <a:tblPr>
                <a:tableStyleId>{BC89EF96-8CEA-46FF-86C4-4CE0E7609802}</a:tableStyleId>
              </a:tblPr>
              <a:tblGrid>
                <a:gridCol w="2520280"/>
                <a:gridCol w="5472608"/>
              </a:tblGrid>
              <a:tr h="3863998">
                <a:tc>
                  <a:txBody>
                    <a:bodyPr/>
                    <a:lstStyle/>
                    <a:p>
                      <a:pPr algn="l">
                        <a:lnSpc>
                          <a:spcPct val="115000"/>
                        </a:lnSpc>
                        <a:spcAft>
                          <a:spcPts val="0"/>
                        </a:spcAft>
                      </a:pPr>
                      <a:r>
                        <a:rPr lang="el-GR" sz="2400" dirty="0">
                          <a:effectLst/>
                        </a:rPr>
                        <a:t>Εισαγωγή  νέας στήλης σε πίνακα</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Επιλέγω τη στήλη,  δεξιά της ή αριστερά της οποίας θέλω να τοποθετήσω τη νέα </a:t>
                      </a:r>
                      <a:r>
                        <a:rPr lang="el-GR" sz="2000" dirty="0" smtClean="0">
                          <a:effectLst/>
                        </a:rPr>
                        <a:t>στήλη.</a:t>
                      </a:r>
                      <a:r>
                        <a:rPr lang="el-GR" sz="2000" baseline="0" dirty="0" smtClean="0">
                          <a:effectLst/>
                        </a:rPr>
                        <a:t> </a:t>
                      </a:r>
                      <a:r>
                        <a:rPr lang="el-GR" sz="2000" dirty="0" smtClean="0">
                          <a:effectLst/>
                        </a:rPr>
                        <a:t>Καρτέλα </a:t>
                      </a:r>
                      <a:r>
                        <a:rPr lang="el-GR" sz="2000" dirty="0" err="1">
                          <a:solidFill>
                            <a:srgbClr val="00B0F0"/>
                          </a:solidFill>
                          <a:effectLst/>
                        </a:rPr>
                        <a:t>Layout</a:t>
                      </a:r>
                      <a:r>
                        <a:rPr lang="el-GR" sz="2000" dirty="0">
                          <a:effectLst/>
                        </a:rPr>
                        <a:t> </a:t>
                      </a:r>
                      <a:r>
                        <a:rPr lang="el-GR" sz="2000" dirty="0" smtClean="0">
                          <a:effectLst/>
                        </a:rPr>
                        <a:t>Κλικ στο</a:t>
                      </a:r>
                    </a:p>
                    <a:p>
                      <a:pPr algn="l">
                        <a:lnSpc>
                          <a:spcPct val="115000"/>
                        </a:lnSpc>
                        <a:spcAft>
                          <a:spcPts val="0"/>
                        </a:spcAft>
                      </a:pPr>
                      <a:endParaRPr lang="el-GR" sz="2000" dirty="0" smtClean="0">
                        <a:effectLst/>
                      </a:endParaRPr>
                    </a:p>
                    <a:p>
                      <a:pPr algn="l">
                        <a:lnSpc>
                          <a:spcPct val="115000"/>
                        </a:lnSpc>
                        <a:spcAft>
                          <a:spcPts val="0"/>
                        </a:spcAft>
                      </a:pPr>
                      <a:r>
                        <a:rPr lang="el-GR" sz="2000" dirty="0" smtClean="0">
                          <a:effectLst/>
                        </a:rPr>
                        <a:t>για </a:t>
                      </a:r>
                      <a:r>
                        <a:rPr lang="el-GR" sz="2000" dirty="0">
                          <a:effectLst/>
                        </a:rPr>
                        <a:t>να βάλω τη στήλη μου αριστερά από την επιλεγμένη </a:t>
                      </a:r>
                      <a:r>
                        <a:rPr lang="el-GR" sz="2000" dirty="0" smtClean="0">
                          <a:effectLst/>
                        </a:rPr>
                        <a:t>στήλη. Κλικ στο</a:t>
                      </a:r>
                    </a:p>
                    <a:p>
                      <a:pPr algn="l">
                        <a:lnSpc>
                          <a:spcPct val="115000"/>
                        </a:lnSpc>
                        <a:spcAft>
                          <a:spcPts val="0"/>
                        </a:spcAft>
                      </a:pPr>
                      <a:endParaRPr lang="el-GR" sz="2000" dirty="0" smtClean="0">
                        <a:effectLst/>
                      </a:endParaRPr>
                    </a:p>
                    <a:p>
                      <a:pPr algn="l">
                        <a:lnSpc>
                          <a:spcPct val="115000"/>
                        </a:lnSpc>
                        <a:spcAft>
                          <a:spcPts val="0"/>
                        </a:spcAft>
                      </a:pPr>
                      <a:endParaRPr lang="el-GR" sz="2000" dirty="0" smtClean="0">
                        <a:effectLst/>
                      </a:endParaRPr>
                    </a:p>
                    <a:p>
                      <a:pPr algn="l">
                        <a:lnSpc>
                          <a:spcPct val="115000"/>
                        </a:lnSpc>
                        <a:spcAft>
                          <a:spcPts val="0"/>
                        </a:spcAft>
                      </a:pPr>
                      <a:r>
                        <a:rPr lang="el-GR" sz="2000" dirty="0" smtClean="0">
                          <a:effectLst/>
                        </a:rPr>
                        <a:t>για </a:t>
                      </a:r>
                      <a:r>
                        <a:rPr lang="el-GR" sz="2000" dirty="0">
                          <a:effectLst/>
                        </a:rPr>
                        <a:t>να βάλω τη στήλη μου δεξιά από την επιλεγμένη στήλη</a:t>
                      </a:r>
                      <a:endParaRPr lang="en-US" sz="2000" dirty="0">
                        <a:effectLst/>
                      </a:endParaRPr>
                    </a:p>
                    <a:p>
                      <a:pPr algn="l">
                        <a:lnSpc>
                          <a:spcPct val="115000"/>
                        </a:lnSpc>
                        <a:spcAft>
                          <a:spcPts val="0"/>
                        </a:spcAft>
                      </a:pPr>
                      <a:r>
                        <a:rPr lang="el-GR" sz="2000" dirty="0">
                          <a:effectLst/>
                        </a:rPr>
                        <a:t> </a:t>
                      </a:r>
                      <a:endParaRPr lang="en-US" sz="2000" dirty="0">
                        <a:effectLst/>
                        <a:latin typeface="Times New Roman"/>
                        <a:ea typeface="Times New Roman"/>
                        <a:cs typeface="Times New Roman"/>
                      </a:endParaRPr>
                    </a:p>
                  </a:txBody>
                  <a:tcPr marL="68580" marR="68580" marT="0" marB="0"/>
                </a:tc>
              </a:tr>
              <a:tr h="804305">
                <a:tc>
                  <a:txBody>
                    <a:bodyPr/>
                    <a:lstStyle/>
                    <a:p>
                      <a:pPr algn="l">
                        <a:lnSpc>
                          <a:spcPct val="115000"/>
                        </a:lnSpc>
                        <a:spcAft>
                          <a:spcPts val="0"/>
                        </a:spcAft>
                      </a:pPr>
                      <a:r>
                        <a:rPr lang="el-GR" sz="2400" dirty="0">
                          <a:effectLst/>
                        </a:rPr>
                        <a:t>Διαγραφή γραμμών</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των γραμμών</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Backspace</a:t>
                      </a:r>
                      <a:r>
                        <a:rPr lang="el-GR" sz="2000" dirty="0">
                          <a:solidFill>
                            <a:srgbClr val="00B0F0"/>
                          </a:solidFill>
                          <a:effectLst/>
                        </a:rPr>
                        <a:t> </a:t>
                      </a:r>
                      <a:endParaRPr lang="en-US" sz="2000" dirty="0">
                        <a:solidFill>
                          <a:srgbClr val="00B0F0"/>
                        </a:solidFill>
                        <a:effectLst/>
                        <a:latin typeface="Times New Roman"/>
                        <a:ea typeface="Times New Roman"/>
                        <a:cs typeface="Times New Roman"/>
                      </a:endParaRPr>
                    </a:p>
                  </a:txBody>
                  <a:tcPr marL="68580" marR="68580" marT="0" marB="0" anchor="ctr"/>
                </a:tc>
              </a:tr>
              <a:tr h="804305">
                <a:tc>
                  <a:txBody>
                    <a:bodyPr/>
                    <a:lstStyle/>
                    <a:p>
                      <a:pPr algn="l">
                        <a:lnSpc>
                          <a:spcPct val="115000"/>
                        </a:lnSpc>
                        <a:spcAft>
                          <a:spcPts val="0"/>
                        </a:spcAft>
                      </a:pPr>
                      <a:r>
                        <a:rPr lang="el-GR" sz="2400" dirty="0">
                          <a:effectLst/>
                        </a:rPr>
                        <a:t>Διαγραφή στηλών</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των στηλών</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Backspace</a:t>
                      </a:r>
                      <a:r>
                        <a:rPr lang="el-GR" sz="2000" dirty="0">
                          <a:solidFill>
                            <a:srgbClr val="00B0F0"/>
                          </a:solidFill>
                          <a:effectLst/>
                        </a:rPr>
                        <a:t> </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65079135"/>
              </p:ext>
            </p:extLst>
          </p:nvPr>
        </p:nvGraphicFramePr>
        <p:xfrm>
          <a:off x="7452320" y="1052736"/>
          <a:ext cx="342900" cy="669925"/>
        </p:xfrm>
        <a:graphic>
          <a:graphicData uri="http://schemas.openxmlformats.org/presentationml/2006/ole">
            <mc:AlternateContent xmlns:mc="http://schemas.openxmlformats.org/markup-compatibility/2006">
              <mc:Choice xmlns:v="urn:schemas-microsoft-com:vml" Requires="v">
                <p:oleObj spid="_x0000_s18591" name="Bitmap Image" r:id="rId3" imgW="343039" imgH="666667" progId="Paint.Picture">
                  <p:embed/>
                </p:oleObj>
              </mc:Choice>
              <mc:Fallback>
                <p:oleObj name="Bitmap Image" r:id="rId3" imgW="343039" imgH="666667"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1052736"/>
                        <a:ext cx="342900"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60100073"/>
              </p:ext>
            </p:extLst>
          </p:nvPr>
        </p:nvGraphicFramePr>
        <p:xfrm>
          <a:off x="7440290" y="2132856"/>
          <a:ext cx="444077" cy="792088"/>
        </p:xfrm>
        <a:graphic>
          <a:graphicData uri="http://schemas.openxmlformats.org/presentationml/2006/ole">
            <mc:AlternateContent xmlns:mc="http://schemas.openxmlformats.org/markup-compatibility/2006">
              <mc:Choice xmlns:v="urn:schemas-microsoft-com:vml" Requires="v">
                <p:oleObj spid="_x0000_s18592" name="Bitmap Image" r:id="rId5" imgW="390580" imgH="695238" progId="Paint.Picture">
                  <p:embed/>
                </p:oleObj>
              </mc:Choice>
              <mc:Fallback>
                <p:oleObj name="Bitmap Image" r:id="rId5" imgW="390580" imgH="695238"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0290" y="2132856"/>
                        <a:ext cx="444077" cy="792088"/>
                      </a:xfrm>
                      <a:prstGeom prst="rect">
                        <a:avLst/>
                      </a:prstGeom>
                      <a:noFill/>
                    </p:spPr>
                  </p:pic>
                </p:oleObj>
              </mc:Fallback>
            </mc:AlternateContent>
          </a:graphicData>
        </a:graphic>
      </p:graphicFrame>
    </p:spTree>
    <p:extLst>
      <p:ext uri="{BB962C8B-B14F-4D97-AF65-F5344CB8AC3E}">
        <p14:creationId xmlns:p14="http://schemas.microsoft.com/office/powerpoint/2010/main" val="199821294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938546358"/>
              </p:ext>
            </p:extLst>
          </p:nvPr>
        </p:nvGraphicFramePr>
        <p:xfrm>
          <a:off x="827584" y="332656"/>
          <a:ext cx="7704856" cy="5464357"/>
        </p:xfrm>
        <a:graphic>
          <a:graphicData uri="http://schemas.openxmlformats.org/drawingml/2006/table">
            <a:tbl>
              <a:tblPr>
                <a:tableStyleId>{BC89EF96-8CEA-46FF-86C4-4CE0E7609802}</a:tableStyleId>
              </a:tblPr>
              <a:tblGrid>
                <a:gridCol w="2232248"/>
                <a:gridCol w="5472608"/>
              </a:tblGrid>
              <a:tr h="2940613">
                <a:tc>
                  <a:txBody>
                    <a:bodyPr/>
                    <a:lstStyle/>
                    <a:p>
                      <a:pPr algn="l">
                        <a:lnSpc>
                          <a:spcPct val="115000"/>
                        </a:lnSpc>
                        <a:spcAft>
                          <a:spcPts val="0"/>
                        </a:spcAft>
                      </a:pPr>
                      <a:r>
                        <a:rPr lang="el-GR" sz="2400" dirty="0">
                          <a:effectLst/>
                        </a:rPr>
                        <a:t>Αλλαγή του πλάτους στηλών</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solidFill>
                            <a:srgbClr val="00B0F0"/>
                          </a:solidFill>
                          <a:effectLst/>
                        </a:rPr>
                        <a:t>Επιλέγω τις στήλες</a:t>
                      </a:r>
                      <a:r>
                        <a:rPr lang="el-GR" sz="2400" dirty="0">
                          <a:effectLst/>
                        </a:rPr>
                        <a:t> από τον πίνακα  </a:t>
                      </a:r>
                      <a:r>
                        <a:rPr lang="el-GR" sz="2400" dirty="0" smtClean="0">
                          <a:effectLst/>
                          <a:sym typeface="Wingdings" panose="05000000000000000000" pitchFamily="2" charset="2"/>
                        </a:rPr>
                        <a:t></a:t>
                      </a:r>
                      <a:r>
                        <a:rPr lang="el-GR" sz="2400" dirty="0" smtClean="0">
                          <a:effectLst/>
                        </a:rPr>
                        <a:t>  </a:t>
                      </a:r>
                      <a:r>
                        <a:rPr lang="el-GR" sz="2400" dirty="0">
                          <a:effectLst/>
                        </a:rPr>
                        <a:t>Καρτέλα </a:t>
                      </a:r>
                      <a:r>
                        <a:rPr lang="el-GR" sz="2400" dirty="0" err="1">
                          <a:solidFill>
                            <a:srgbClr val="00B0F0"/>
                          </a:solidFill>
                          <a:effectLst/>
                        </a:rPr>
                        <a:t>Layout</a:t>
                      </a:r>
                      <a:r>
                        <a:rPr lang="el-GR" sz="2400" dirty="0">
                          <a:effectLst/>
                        </a:rPr>
                        <a:t> </a:t>
                      </a:r>
                      <a:r>
                        <a:rPr lang="el-GR" sz="2400" dirty="0" smtClean="0">
                          <a:effectLst/>
                          <a:sym typeface="Wingdings" panose="05000000000000000000" pitchFamily="2" charset="2"/>
                        </a:rPr>
                        <a:t></a:t>
                      </a:r>
                      <a:r>
                        <a:rPr lang="el-GR" sz="2400" dirty="0" smtClean="0">
                          <a:effectLst/>
                        </a:rPr>
                        <a:t>  </a:t>
                      </a:r>
                      <a:r>
                        <a:rPr lang="el-GR" sz="2400" dirty="0">
                          <a:effectLst/>
                        </a:rPr>
                        <a:t>στο κουτί </a:t>
                      </a:r>
                      <a:endParaRPr lang="el-GR" sz="2400" dirty="0" smtClean="0">
                        <a:effectLst/>
                      </a:endParaRPr>
                    </a:p>
                    <a:p>
                      <a:pPr algn="l">
                        <a:lnSpc>
                          <a:spcPct val="115000"/>
                        </a:lnSpc>
                        <a:spcAft>
                          <a:spcPts val="0"/>
                        </a:spcAft>
                      </a:pPr>
                      <a:endParaRPr lang="el-GR" sz="2400" dirty="0" smtClean="0">
                        <a:effectLst/>
                      </a:endParaRPr>
                    </a:p>
                    <a:p>
                      <a:pPr algn="l">
                        <a:lnSpc>
                          <a:spcPct val="115000"/>
                        </a:lnSpc>
                        <a:spcAft>
                          <a:spcPts val="0"/>
                        </a:spcAft>
                      </a:pPr>
                      <a:r>
                        <a:rPr lang="el-GR" sz="2400" dirty="0" smtClean="0">
                          <a:effectLst/>
                        </a:rPr>
                        <a:t>μετακινώ</a:t>
                      </a:r>
                      <a:r>
                        <a:rPr lang="el-GR" sz="2400" baseline="0" dirty="0" smtClean="0">
                          <a:effectLst/>
                        </a:rPr>
                        <a:t> </a:t>
                      </a:r>
                      <a:r>
                        <a:rPr lang="el-GR" sz="2400" dirty="0" smtClean="0">
                          <a:effectLst/>
                        </a:rPr>
                        <a:t>με </a:t>
                      </a:r>
                      <a:r>
                        <a:rPr lang="el-GR" sz="2400" dirty="0">
                          <a:effectLst/>
                        </a:rPr>
                        <a:t>τα βελάκια μου για να βρω τον αριθμό που θέλω</a:t>
                      </a:r>
                      <a:endParaRPr lang="en-US" sz="2400" dirty="0">
                        <a:effectLst/>
                        <a:latin typeface="Times New Roman"/>
                        <a:ea typeface="Times New Roman"/>
                        <a:cs typeface="Times New Roman"/>
                      </a:endParaRPr>
                    </a:p>
                  </a:txBody>
                  <a:tcPr marL="68580" marR="68580" marT="0" marB="0"/>
                </a:tc>
              </a:tr>
              <a:tr h="2387979">
                <a:tc>
                  <a:txBody>
                    <a:bodyPr/>
                    <a:lstStyle/>
                    <a:p>
                      <a:pPr algn="l">
                        <a:lnSpc>
                          <a:spcPct val="115000"/>
                        </a:lnSpc>
                        <a:spcAft>
                          <a:spcPts val="0"/>
                        </a:spcAft>
                      </a:pPr>
                      <a:r>
                        <a:rPr lang="el-GR" sz="2400" dirty="0">
                          <a:effectLst/>
                        </a:rPr>
                        <a:t>Αλλαγή του ύψους γραμμών</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solidFill>
                            <a:srgbClr val="00B0F0"/>
                          </a:solidFill>
                          <a:effectLst/>
                        </a:rPr>
                        <a:t>Επιλέγω τις γραμμές</a:t>
                      </a:r>
                      <a:r>
                        <a:rPr lang="el-GR" sz="2400" dirty="0">
                          <a:effectLst/>
                        </a:rPr>
                        <a:t> από τον πίνακα  </a:t>
                      </a:r>
                      <a:r>
                        <a:rPr lang="el-GR" sz="2400" dirty="0" smtClean="0">
                          <a:effectLst/>
                          <a:sym typeface="Wingdings" panose="05000000000000000000" pitchFamily="2" charset="2"/>
                        </a:rPr>
                        <a:t></a:t>
                      </a:r>
                      <a:r>
                        <a:rPr lang="el-GR" sz="2400" dirty="0" smtClean="0">
                          <a:effectLst/>
                        </a:rPr>
                        <a:t>  </a:t>
                      </a:r>
                      <a:r>
                        <a:rPr lang="el-GR" sz="2400" dirty="0">
                          <a:effectLst/>
                        </a:rPr>
                        <a:t>Καρτέλα </a:t>
                      </a:r>
                      <a:r>
                        <a:rPr lang="el-GR" sz="2400" dirty="0" err="1">
                          <a:solidFill>
                            <a:srgbClr val="00B0F0"/>
                          </a:solidFill>
                          <a:effectLst/>
                        </a:rPr>
                        <a:t>Layout</a:t>
                      </a:r>
                      <a:r>
                        <a:rPr lang="el-GR" sz="2400" dirty="0">
                          <a:effectLst/>
                        </a:rPr>
                        <a:t> </a:t>
                      </a:r>
                      <a:r>
                        <a:rPr lang="el-GR" sz="2400" dirty="0" smtClean="0">
                          <a:effectLst/>
                          <a:sym typeface="Wingdings" panose="05000000000000000000" pitchFamily="2" charset="2"/>
                        </a:rPr>
                        <a:t></a:t>
                      </a:r>
                      <a:r>
                        <a:rPr lang="el-GR" sz="2400" dirty="0" smtClean="0">
                          <a:effectLst/>
                        </a:rPr>
                        <a:t>  </a:t>
                      </a:r>
                      <a:r>
                        <a:rPr lang="el-GR" sz="2400" dirty="0">
                          <a:effectLst/>
                        </a:rPr>
                        <a:t>στο </a:t>
                      </a:r>
                      <a:r>
                        <a:rPr lang="el-GR" sz="2400" dirty="0" smtClean="0">
                          <a:effectLst/>
                        </a:rPr>
                        <a:t>κουτί</a:t>
                      </a:r>
                    </a:p>
                    <a:p>
                      <a:pPr algn="l">
                        <a:lnSpc>
                          <a:spcPct val="115000"/>
                        </a:lnSpc>
                        <a:spcAft>
                          <a:spcPts val="0"/>
                        </a:spcAft>
                      </a:pPr>
                      <a:endParaRPr lang="el-GR" sz="2400" dirty="0" smtClean="0">
                        <a:effectLst/>
                      </a:endParaRPr>
                    </a:p>
                    <a:p>
                      <a:pPr algn="l">
                        <a:lnSpc>
                          <a:spcPct val="115000"/>
                        </a:lnSpc>
                        <a:spcAft>
                          <a:spcPts val="0"/>
                        </a:spcAft>
                      </a:pPr>
                      <a:r>
                        <a:rPr lang="el-GR" sz="2400" dirty="0" smtClean="0">
                          <a:effectLst/>
                        </a:rPr>
                        <a:t>μετακινώ </a:t>
                      </a:r>
                      <a:r>
                        <a:rPr lang="el-GR" sz="2400" dirty="0">
                          <a:effectLst/>
                        </a:rPr>
                        <a:t>με τα βελάκια μου για να βρω τον αριθμό που θέλω</a:t>
                      </a:r>
                      <a:endParaRPr lang="en-US" sz="2400" dirty="0">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31556187"/>
              </p:ext>
            </p:extLst>
          </p:nvPr>
        </p:nvGraphicFramePr>
        <p:xfrm>
          <a:off x="4788024" y="1268760"/>
          <a:ext cx="2345206" cy="576064"/>
        </p:xfrm>
        <a:graphic>
          <a:graphicData uri="http://schemas.openxmlformats.org/presentationml/2006/ole">
            <mc:AlternateContent xmlns:mc="http://schemas.openxmlformats.org/markup-compatibility/2006">
              <mc:Choice xmlns:v="urn:schemas-microsoft-com:vml" Requires="v">
                <p:oleObj spid="_x0000_s19611" name="Bitmap Image" r:id="rId3" imgW="1362265" imgH="333333" progId="Paint.Picture">
                  <p:embed/>
                </p:oleObj>
              </mc:Choice>
              <mc:Fallback>
                <p:oleObj name="Bitmap Image" r:id="rId3" imgW="1362265" imgH="333333"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268760"/>
                        <a:ext cx="2345206" cy="576064"/>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02017812"/>
              </p:ext>
            </p:extLst>
          </p:nvPr>
        </p:nvGraphicFramePr>
        <p:xfrm>
          <a:off x="4716016" y="4221088"/>
          <a:ext cx="2455263" cy="576064"/>
        </p:xfrm>
        <a:graphic>
          <a:graphicData uri="http://schemas.openxmlformats.org/presentationml/2006/ole">
            <mc:AlternateContent xmlns:mc="http://schemas.openxmlformats.org/markup-compatibility/2006">
              <mc:Choice xmlns:v="urn:schemas-microsoft-com:vml" Requires="v">
                <p:oleObj spid="_x0000_s19612" name="Bitmap Image" r:id="rId5" imgW="1390844" imgH="323981" progId="Paint.Picture">
                  <p:embed/>
                </p:oleObj>
              </mc:Choice>
              <mc:Fallback>
                <p:oleObj name="Bitmap Image" r:id="rId5" imgW="1390844" imgH="323981"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4221088"/>
                        <a:ext cx="2455263" cy="576064"/>
                      </a:xfrm>
                      <a:prstGeom prst="rect">
                        <a:avLst/>
                      </a:prstGeom>
                      <a:noFill/>
                    </p:spPr>
                  </p:pic>
                </p:oleObj>
              </mc:Fallback>
            </mc:AlternateContent>
          </a:graphicData>
        </a:graphic>
      </p:graphicFrame>
    </p:spTree>
    <p:extLst>
      <p:ext uri="{BB962C8B-B14F-4D97-AF65-F5344CB8AC3E}">
        <p14:creationId xmlns:p14="http://schemas.microsoft.com/office/powerpoint/2010/main" val="1029970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098790641"/>
              </p:ext>
            </p:extLst>
          </p:nvPr>
        </p:nvGraphicFramePr>
        <p:xfrm>
          <a:off x="971600" y="404664"/>
          <a:ext cx="7560840" cy="5400600"/>
        </p:xfrm>
        <a:graphic>
          <a:graphicData uri="http://schemas.openxmlformats.org/drawingml/2006/table">
            <a:tbl>
              <a:tblPr>
                <a:tableStyleId>{BC89EF96-8CEA-46FF-86C4-4CE0E7609802}</a:tableStyleId>
              </a:tblPr>
              <a:tblGrid>
                <a:gridCol w="2664296"/>
                <a:gridCol w="4896544"/>
              </a:tblGrid>
              <a:tr h="2700300">
                <a:tc>
                  <a:txBody>
                    <a:bodyPr/>
                    <a:lstStyle/>
                    <a:p>
                      <a:pPr algn="l">
                        <a:lnSpc>
                          <a:spcPct val="115000"/>
                        </a:lnSpc>
                        <a:spcAft>
                          <a:spcPts val="0"/>
                        </a:spcAft>
                      </a:pPr>
                      <a:r>
                        <a:rPr lang="el-GR" sz="2400" dirty="0">
                          <a:effectLst/>
                        </a:rPr>
                        <a:t>Προσθήκη περιγράμματος σε πίνακα</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τον πίνακα</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Home</a:t>
                      </a:r>
                      <a:r>
                        <a:rPr lang="el-GR" sz="2200" dirty="0">
                          <a:effectLst/>
                        </a:rPr>
                        <a:t>  κλικ στο βελάκι του </a:t>
                      </a:r>
                      <a:r>
                        <a:rPr lang="el-GR" sz="2200" dirty="0" smtClean="0">
                          <a:effectLst/>
                        </a:rPr>
                        <a:t>εικονιδίου</a:t>
                      </a:r>
                    </a:p>
                    <a:p>
                      <a:pPr algn="l">
                        <a:lnSpc>
                          <a:spcPct val="115000"/>
                        </a:lnSpc>
                        <a:spcAft>
                          <a:spcPts val="0"/>
                        </a:spcAft>
                      </a:pPr>
                      <a:endParaRPr lang="el-GR" sz="2200" dirty="0" smtClean="0">
                        <a:effectLst/>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Borders</a:t>
                      </a:r>
                      <a:r>
                        <a:rPr lang="el-GR" sz="2200" dirty="0">
                          <a:effectLst/>
                        </a:rPr>
                        <a:t> </a:t>
                      </a:r>
                      <a:r>
                        <a:rPr lang="el-GR" sz="2200" dirty="0" err="1">
                          <a:solidFill>
                            <a:srgbClr val="00B0F0"/>
                          </a:solidFill>
                          <a:effectLst/>
                        </a:rPr>
                        <a:t>and</a:t>
                      </a:r>
                      <a:r>
                        <a:rPr lang="el-GR" sz="2200" dirty="0">
                          <a:effectLst/>
                        </a:rPr>
                        <a:t> </a:t>
                      </a:r>
                      <a:r>
                        <a:rPr lang="el-GR" sz="2200" dirty="0" err="1">
                          <a:solidFill>
                            <a:srgbClr val="00B0F0"/>
                          </a:solidFill>
                          <a:effectLst/>
                        </a:rPr>
                        <a:t>Shading</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διαλέγω γραμμή</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πάχος γραμμής</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και </a:t>
                      </a:r>
                      <a:r>
                        <a:rPr lang="el-GR" sz="2200" dirty="0" err="1" smtClean="0">
                          <a:solidFill>
                            <a:srgbClr val="00B0F0"/>
                          </a:solidFill>
                          <a:effectLst/>
                        </a:rPr>
                        <a:t>περίγραμμα</a:t>
                      </a:r>
                      <a:r>
                        <a:rPr lang="el-GR" sz="2200" dirty="0" err="1" smtClean="0">
                          <a:effectLst/>
                          <a:sym typeface="Wingdings" panose="05000000000000000000" pitchFamily="2" charset="2"/>
                        </a:rPr>
                        <a:t></a:t>
                      </a:r>
                      <a:r>
                        <a:rPr lang="el-GR"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tc>
              </a:tr>
              <a:tr h="2700300">
                <a:tc>
                  <a:txBody>
                    <a:bodyPr/>
                    <a:lstStyle/>
                    <a:p>
                      <a:pPr algn="l">
                        <a:lnSpc>
                          <a:spcPct val="115000"/>
                        </a:lnSpc>
                        <a:spcAft>
                          <a:spcPts val="0"/>
                        </a:spcAft>
                      </a:pPr>
                      <a:r>
                        <a:rPr lang="el-GR" sz="2400" dirty="0">
                          <a:effectLst/>
                        </a:rPr>
                        <a:t>Προσθήκη σκίασης  σε πίνακα</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τον πίνακα</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Home</a:t>
                      </a:r>
                      <a:r>
                        <a:rPr lang="el-GR" sz="2200" dirty="0">
                          <a:effectLst/>
                        </a:rPr>
                        <a:t>  κλικ στο βελάκι του </a:t>
                      </a:r>
                      <a:r>
                        <a:rPr lang="el-GR" sz="2200" dirty="0" smtClean="0">
                          <a:effectLst/>
                        </a:rPr>
                        <a:t>εικονιδίου</a:t>
                      </a:r>
                    </a:p>
                    <a:p>
                      <a:pPr algn="l">
                        <a:lnSpc>
                          <a:spcPct val="115000"/>
                        </a:lnSpc>
                        <a:spcAft>
                          <a:spcPts val="0"/>
                        </a:spcAft>
                      </a:pPr>
                      <a:endParaRPr lang="el-GR" sz="2200" dirty="0" smtClean="0">
                        <a:effectLst/>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διαλέγω το χρώμα</a:t>
                      </a:r>
                      <a:r>
                        <a:rPr lang="el-GR" sz="2200" dirty="0">
                          <a:effectLst/>
                        </a:rPr>
                        <a:t> που ζητάει η άσκηση</a:t>
                      </a:r>
                      <a:endParaRPr lang="en-US" sz="2200" dirty="0">
                        <a:effectLst/>
                      </a:endParaRPr>
                    </a:p>
                    <a:p>
                      <a:pPr algn="l">
                        <a:lnSpc>
                          <a:spcPct val="115000"/>
                        </a:lnSpc>
                        <a:spcAft>
                          <a:spcPts val="0"/>
                        </a:spcAft>
                      </a:pPr>
                      <a:r>
                        <a:rPr lang="el-GR" sz="2200" dirty="0">
                          <a:effectLst/>
                        </a:rPr>
                        <a:t> </a:t>
                      </a:r>
                      <a:endParaRPr lang="en-US" sz="2200" dirty="0">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87380778"/>
              </p:ext>
            </p:extLst>
          </p:nvPr>
        </p:nvGraphicFramePr>
        <p:xfrm>
          <a:off x="5292080" y="1268759"/>
          <a:ext cx="648072" cy="613041"/>
        </p:xfrm>
        <a:graphic>
          <a:graphicData uri="http://schemas.openxmlformats.org/presentationml/2006/ole">
            <mc:AlternateContent xmlns:mc="http://schemas.openxmlformats.org/markup-compatibility/2006">
              <mc:Choice xmlns:v="urn:schemas-microsoft-com:vml" Requires="v">
                <p:oleObj spid="_x0000_s20633" name="Bitmap Image" r:id="rId3" imgW="409632" imgH="390580" progId="Paint.Picture">
                  <p:embed/>
                </p:oleObj>
              </mc:Choice>
              <mc:Fallback>
                <p:oleObj name="Bitmap Image" r:id="rId3" imgW="409632" imgH="390580"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268759"/>
                        <a:ext cx="648072" cy="613041"/>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64517588"/>
              </p:ext>
            </p:extLst>
          </p:nvPr>
        </p:nvGraphicFramePr>
        <p:xfrm>
          <a:off x="5364088" y="4005064"/>
          <a:ext cx="648072" cy="604084"/>
        </p:xfrm>
        <a:graphic>
          <a:graphicData uri="http://schemas.openxmlformats.org/presentationml/2006/ole">
            <mc:AlternateContent xmlns:mc="http://schemas.openxmlformats.org/markup-compatibility/2006">
              <mc:Choice xmlns:v="urn:schemas-microsoft-com:vml" Requires="v">
                <p:oleObj spid="_x0000_s20634" name="Bitmap Image" r:id="rId5" imgW="352474" imgH="323981" progId="Paint.Picture">
                  <p:embed/>
                </p:oleObj>
              </mc:Choice>
              <mc:Fallback>
                <p:oleObj name="Bitmap Image" r:id="rId5" imgW="352474" imgH="323981"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4005064"/>
                        <a:ext cx="648072" cy="604084"/>
                      </a:xfrm>
                      <a:prstGeom prst="rect">
                        <a:avLst/>
                      </a:prstGeom>
                      <a:noFill/>
                    </p:spPr>
                  </p:pic>
                </p:oleObj>
              </mc:Fallback>
            </mc:AlternateContent>
          </a:graphicData>
        </a:graphic>
      </p:graphicFrame>
    </p:spTree>
    <p:extLst>
      <p:ext uri="{BB962C8B-B14F-4D97-AF65-F5344CB8AC3E}">
        <p14:creationId xmlns:p14="http://schemas.microsoft.com/office/powerpoint/2010/main" val="247893982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175</a:t>
            </a:fld>
            <a:endParaRPr lang="en-US"/>
          </a:p>
        </p:txBody>
      </p:sp>
      <p:sp>
        <p:nvSpPr>
          <p:cNvPr id="4" name="Rectangle 3"/>
          <p:cNvSpPr/>
          <p:nvPr/>
        </p:nvSpPr>
        <p:spPr>
          <a:xfrm>
            <a:off x="179512" y="188640"/>
            <a:ext cx="6048672" cy="430887"/>
          </a:xfrm>
          <a:prstGeom prst="rect">
            <a:avLst/>
          </a:prstGeom>
        </p:spPr>
        <p:txBody>
          <a:bodyPr wrap="square">
            <a:spAutoFit/>
          </a:bodyPr>
          <a:lstStyle/>
          <a:p>
            <a:r>
              <a:rPr lang="el-GR" sz="2200" b="1" dirty="0" smtClean="0">
                <a:latin typeface="Arial"/>
                <a:ea typeface="Times New Roman"/>
              </a:rPr>
              <a:t>ΕΙΣΑΓΩΓΗ ΚΑΙ ΕΠΕΞΕΡΓΑΣΙΑ ΕΙΚΟΝΩΝ</a:t>
            </a:r>
            <a:endParaRPr lang="en-US" sz="2200" dirty="0"/>
          </a:p>
        </p:txBody>
      </p:sp>
      <p:graphicFrame>
        <p:nvGraphicFramePr>
          <p:cNvPr id="5" name="Table 4"/>
          <p:cNvGraphicFramePr>
            <a:graphicFrameLocks noGrp="1"/>
          </p:cNvGraphicFramePr>
          <p:nvPr>
            <p:extLst>
              <p:ext uri="{D42A27DB-BD31-4B8C-83A1-F6EECF244321}">
                <p14:modId xmlns:p14="http://schemas.microsoft.com/office/powerpoint/2010/main" val="2708591271"/>
              </p:ext>
            </p:extLst>
          </p:nvPr>
        </p:nvGraphicFramePr>
        <p:xfrm>
          <a:off x="755576" y="838358"/>
          <a:ext cx="7992888" cy="5102949"/>
        </p:xfrm>
        <a:graphic>
          <a:graphicData uri="http://schemas.openxmlformats.org/drawingml/2006/table">
            <a:tbl>
              <a:tblPr>
                <a:tableStyleId>{BC89EF96-8CEA-46FF-86C4-4CE0E7609802}</a:tableStyleId>
              </a:tblPr>
              <a:tblGrid>
                <a:gridCol w="2376264"/>
                <a:gridCol w="5616624"/>
              </a:tblGrid>
              <a:tr h="1338045">
                <a:tc>
                  <a:txBody>
                    <a:bodyPr/>
                    <a:lstStyle/>
                    <a:p>
                      <a:pPr algn="l">
                        <a:lnSpc>
                          <a:spcPct val="115000"/>
                        </a:lnSpc>
                        <a:spcAft>
                          <a:spcPts val="0"/>
                        </a:spcAft>
                      </a:pPr>
                      <a:r>
                        <a:rPr lang="el-GR" sz="2000" dirty="0">
                          <a:effectLst/>
                        </a:rPr>
                        <a:t>Εισαγωγή εικόνας σε έγγραφο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err="1">
                          <a:solidFill>
                            <a:srgbClr val="00B0F0"/>
                          </a:solidFill>
                          <a:effectLst/>
                        </a:rPr>
                        <a:t>Insert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Picture</a:t>
                      </a:r>
                      <a:r>
                        <a:rPr lang="el-GR" sz="2000" dirty="0">
                          <a:effectLst/>
                        </a:rPr>
                        <a:t>   </a:t>
                      </a:r>
                      <a:r>
                        <a:rPr lang="el-GR" sz="2000" dirty="0" smtClean="0">
                          <a:effectLst/>
                        </a:rPr>
                        <a:t>       </a:t>
                      </a:r>
                      <a:r>
                        <a:rPr lang="el-GR" sz="2000" dirty="0" smtClean="0">
                          <a:effectLst/>
                          <a:sym typeface="Wingdings" panose="05000000000000000000" pitchFamily="2" charset="2"/>
                        </a:rPr>
                        <a:t> </a:t>
                      </a:r>
                      <a:r>
                        <a:rPr lang="el-GR" sz="2000" dirty="0" smtClean="0">
                          <a:effectLst/>
                        </a:rPr>
                        <a:t>πηγαίνουμε </a:t>
                      </a:r>
                      <a:r>
                        <a:rPr lang="el-GR" sz="2000" dirty="0">
                          <a:effectLst/>
                        </a:rPr>
                        <a:t>στο </a:t>
                      </a:r>
                      <a:endParaRPr lang="el-GR" sz="2000" dirty="0" smtClean="0">
                        <a:effectLst/>
                      </a:endParaRPr>
                    </a:p>
                    <a:p>
                      <a:pPr algn="l">
                        <a:lnSpc>
                          <a:spcPct val="115000"/>
                        </a:lnSpc>
                        <a:spcAft>
                          <a:spcPts val="0"/>
                        </a:spcAft>
                      </a:pPr>
                      <a:endParaRPr lang="el-GR" sz="2000" dirty="0" smtClean="0">
                        <a:effectLst/>
                      </a:endParaRPr>
                    </a:p>
                    <a:p>
                      <a:pPr algn="l">
                        <a:lnSpc>
                          <a:spcPct val="115000"/>
                        </a:lnSpc>
                        <a:spcAft>
                          <a:spcPts val="0"/>
                        </a:spcAft>
                      </a:pPr>
                      <a:r>
                        <a:rPr lang="el-GR" sz="2000" dirty="0" smtClean="0">
                          <a:effectLst/>
                        </a:rPr>
                        <a:t>σημείο </a:t>
                      </a:r>
                      <a:r>
                        <a:rPr lang="el-GR" sz="2000" dirty="0">
                          <a:effectLst/>
                        </a:rPr>
                        <a:t>που είναι η εικόνα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διπλό κλικ </a:t>
                      </a:r>
                      <a:r>
                        <a:rPr lang="el-GR" sz="2000" dirty="0">
                          <a:effectLst/>
                        </a:rPr>
                        <a:t>στην εικόνα μας </a:t>
                      </a:r>
                      <a:endParaRPr lang="en-US" sz="2000" dirty="0">
                        <a:effectLst/>
                        <a:latin typeface="Times New Roman"/>
                        <a:ea typeface="Times New Roman"/>
                        <a:cs typeface="Times New Roman"/>
                      </a:endParaRPr>
                    </a:p>
                  </a:txBody>
                  <a:tcPr marL="68580" marR="68580" marT="0" marB="0" anchor="b"/>
                </a:tc>
              </a:tr>
              <a:tr h="1156522">
                <a:tc>
                  <a:txBody>
                    <a:bodyPr/>
                    <a:lstStyle/>
                    <a:p>
                      <a:pPr algn="l">
                        <a:lnSpc>
                          <a:spcPct val="115000"/>
                        </a:lnSpc>
                        <a:spcAft>
                          <a:spcPts val="0"/>
                        </a:spcAft>
                      </a:pPr>
                      <a:r>
                        <a:rPr lang="el-GR" sz="2000" dirty="0">
                          <a:effectLst/>
                        </a:rPr>
                        <a:t>Αντιγραφή εικόνας στο ίδιο έγγραφο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Δεξί κλικ</a:t>
                      </a:r>
                      <a:r>
                        <a:rPr lang="el-GR" sz="2000" dirty="0">
                          <a:effectLst/>
                        </a:rPr>
                        <a:t> στην εικόνα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Copy</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Πάμε στο σημείο που θέλουμε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r>
                        <a:rPr lang="el-GR" sz="2000" dirty="0">
                          <a:effectLst/>
                        </a:rPr>
                        <a:t> </a:t>
                      </a:r>
                      <a:endParaRPr lang="en-US" sz="2000" dirty="0">
                        <a:effectLst/>
                        <a:latin typeface="Times New Roman"/>
                        <a:ea typeface="Times New Roman"/>
                        <a:cs typeface="Times New Roman"/>
                      </a:endParaRPr>
                    </a:p>
                  </a:txBody>
                  <a:tcPr marL="68580" marR="68580" marT="0" marB="0" anchor="ctr"/>
                </a:tc>
              </a:tr>
              <a:tr h="1337814">
                <a:tc>
                  <a:txBody>
                    <a:bodyPr/>
                    <a:lstStyle/>
                    <a:p>
                      <a:pPr algn="l">
                        <a:lnSpc>
                          <a:spcPct val="115000"/>
                        </a:lnSpc>
                        <a:spcAft>
                          <a:spcPts val="0"/>
                        </a:spcAft>
                      </a:pPr>
                      <a:r>
                        <a:rPr lang="el-GR" sz="2000" dirty="0">
                          <a:effectLst/>
                        </a:rPr>
                        <a:t>Μετακίνηση εικόνας στο ίδιο έγγραφο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Δεξί κλικ</a:t>
                      </a:r>
                      <a:r>
                        <a:rPr lang="el-GR" sz="2000" dirty="0">
                          <a:effectLst/>
                        </a:rPr>
                        <a:t> στην εικόνα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Cut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Πάμε στο σημείο που θέλουμε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endParaRPr lang="en-US" sz="2000" dirty="0">
                        <a:solidFill>
                          <a:srgbClr val="00B0F0"/>
                        </a:solidFill>
                        <a:effectLst/>
                        <a:latin typeface="Times New Roman"/>
                        <a:ea typeface="Times New Roman"/>
                        <a:cs typeface="Times New Roman"/>
                      </a:endParaRPr>
                    </a:p>
                  </a:txBody>
                  <a:tcPr marL="68580" marR="68580" marT="0" marB="0" anchor="ctr"/>
                </a:tc>
              </a:tr>
              <a:tr h="1206533">
                <a:tc>
                  <a:txBody>
                    <a:bodyPr/>
                    <a:lstStyle/>
                    <a:p>
                      <a:pPr algn="l">
                        <a:lnSpc>
                          <a:spcPct val="115000"/>
                        </a:lnSpc>
                        <a:spcAft>
                          <a:spcPts val="0"/>
                        </a:spcAft>
                      </a:pPr>
                      <a:r>
                        <a:rPr lang="el-GR" sz="2000" dirty="0">
                          <a:effectLst/>
                        </a:rPr>
                        <a:t>Αντιγραφή εικόνας σε άλλο έγγραφο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Δεξί κλικ</a:t>
                      </a:r>
                      <a:r>
                        <a:rPr lang="el-GR" sz="2000" dirty="0">
                          <a:effectLst/>
                        </a:rPr>
                        <a:t> στην εικόνα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Copy</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Πάμε στο άλλο έγγραφο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pic>
        <p:nvPicPr>
          <p:cNvPr id="2150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908719"/>
            <a:ext cx="504056" cy="61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28112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876782121"/>
              </p:ext>
            </p:extLst>
          </p:nvPr>
        </p:nvGraphicFramePr>
        <p:xfrm>
          <a:off x="899592" y="332656"/>
          <a:ext cx="7776864" cy="5544616"/>
        </p:xfrm>
        <a:graphic>
          <a:graphicData uri="http://schemas.openxmlformats.org/drawingml/2006/table">
            <a:tbl>
              <a:tblPr>
                <a:tableStyleId>{BC89EF96-8CEA-46FF-86C4-4CE0E7609802}</a:tableStyleId>
              </a:tblPr>
              <a:tblGrid>
                <a:gridCol w="2448272"/>
                <a:gridCol w="5328592"/>
              </a:tblGrid>
              <a:tr h="1848205">
                <a:tc>
                  <a:txBody>
                    <a:bodyPr/>
                    <a:lstStyle/>
                    <a:p>
                      <a:pPr algn="l">
                        <a:lnSpc>
                          <a:spcPct val="115000"/>
                        </a:lnSpc>
                        <a:spcAft>
                          <a:spcPts val="0"/>
                        </a:spcAft>
                      </a:pPr>
                      <a:r>
                        <a:rPr lang="el-GR" sz="2400" dirty="0">
                          <a:effectLst/>
                        </a:rPr>
                        <a:t>Μετακίνηση εικόνας σε άλλο έγγραφο </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Δεξί κλικ</a:t>
                      </a:r>
                      <a:r>
                        <a:rPr lang="el-GR" sz="2200" dirty="0">
                          <a:effectLst/>
                        </a:rPr>
                        <a:t> στην εικόνα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Cut</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Πάμε στο άλλο έγγραφο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Δεξί κλικ</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Paste</a:t>
                      </a:r>
                      <a:endParaRPr lang="en-US" sz="2200" dirty="0">
                        <a:solidFill>
                          <a:srgbClr val="00B0F0"/>
                        </a:solidFill>
                        <a:effectLst/>
                        <a:latin typeface="Times New Roman"/>
                        <a:ea typeface="Times New Roman"/>
                        <a:cs typeface="Times New Roman"/>
                      </a:endParaRPr>
                    </a:p>
                  </a:txBody>
                  <a:tcPr marL="68580" marR="68580" marT="0" marB="0" anchor="ctr"/>
                </a:tc>
              </a:tr>
              <a:tr h="2070295">
                <a:tc>
                  <a:txBody>
                    <a:bodyPr/>
                    <a:lstStyle/>
                    <a:p>
                      <a:pPr algn="l">
                        <a:lnSpc>
                          <a:spcPct val="115000"/>
                        </a:lnSpc>
                        <a:spcAft>
                          <a:spcPts val="0"/>
                        </a:spcAft>
                      </a:pPr>
                      <a:r>
                        <a:rPr lang="el-GR" sz="2400">
                          <a:effectLst/>
                        </a:rPr>
                        <a:t>Αλλαγή μεγέθους εικόνας </a:t>
                      </a:r>
                      <a:endParaRPr lang="en-US" sz="24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Δεξί κλικ</a:t>
                      </a:r>
                      <a:r>
                        <a:rPr lang="el-GR" sz="2200" dirty="0">
                          <a:effectLst/>
                        </a:rPr>
                        <a:t> στην εικόνα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Size</a:t>
                      </a:r>
                      <a:r>
                        <a:rPr lang="el-GR" sz="2200" dirty="0">
                          <a:solidFill>
                            <a:srgbClr val="00B0F0"/>
                          </a:solidFill>
                          <a:effectLst/>
                        </a:rPr>
                        <a:t> </a:t>
                      </a:r>
                      <a:r>
                        <a:rPr lang="el-GR" sz="2200" dirty="0" err="1">
                          <a:solidFill>
                            <a:srgbClr val="00B0F0"/>
                          </a:solidFill>
                          <a:effectLst/>
                        </a:rPr>
                        <a:t>and</a:t>
                      </a:r>
                      <a:r>
                        <a:rPr lang="el-GR" sz="2200" dirty="0">
                          <a:solidFill>
                            <a:srgbClr val="00B0F0"/>
                          </a:solidFill>
                          <a:effectLst/>
                        </a:rPr>
                        <a:t> </a:t>
                      </a:r>
                      <a:r>
                        <a:rPr lang="el-GR" sz="2200" dirty="0" err="1">
                          <a:solidFill>
                            <a:srgbClr val="00B0F0"/>
                          </a:solidFill>
                          <a:effectLst/>
                        </a:rPr>
                        <a:t>Position</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αλλάζουμε το ύψος στο κουτί </a:t>
                      </a:r>
                      <a:r>
                        <a:rPr lang="el-GR" sz="2200" dirty="0" err="1">
                          <a:solidFill>
                            <a:srgbClr val="00B0F0"/>
                          </a:solidFill>
                          <a:effectLst/>
                        </a:rPr>
                        <a:t>Height</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αλλάζουμε το πλάτος στο κουτί </a:t>
                      </a:r>
                      <a:r>
                        <a:rPr lang="el-GR" sz="2200" dirty="0" err="1">
                          <a:solidFill>
                            <a:srgbClr val="00B0F0"/>
                          </a:solidFill>
                          <a:effectLst/>
                        </a:rPr>
                        <a:t>Width</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 </a:t>
                      </a:r>
                      <a:endParaRPr lang="en-US" sz="2200" dirty="0">
                        <a:solidFill>
                          <a:srgbClr val="00B0F0"/>
                        </a:solidFill>
                        <a:effectLst/>
                        <a:latin typeface="Times New Roman"/>
                        <a:ea typeface="Times New Roman"/>
                        <a:cs typeface="Times New Roman"/>
                      </a:endParaRPr>
                    </a:p>
                  </a:txBody>
                  <a:tcPr marL="68580" marR="68580" marT="0" marB="0" anchor="ctr"/>
                </a:tc>
              </a:tr>
              <a:tr h="1626116">
                <a:tc>
                  <a:txBody>
                    <a:bodyPr/>
                    <a:lstStyle/>
                    <a:p>
                      <a:pPr algn="l">
                        <a:lnSpc>
                          <a:spcPct val="115000"/>
                        </a:lnSpc>
                        <a:spcAft>
                          <a:spcPts val="0"/>
                        </a:spcAft>
                      </a:pPr>
                      <a:r>
                        <a:rPr lang="el-GR" sz="2400" dirty="0">
                          <a:effectLst/>
                        </a:rPr>
                        <a:t>Διαγραφή εικόνας </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Κλικ στην εικόνα</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Delete</a:t>
                      </a:r>
                      <a:r>
                        <a:rPr lang="el-GR" sz="2200" dirty="0">
                          <a:solidFill>
                            <a:srgbClr val="00B0F0"/>
                          </a:solidFill>
                          <a:effectLst/>
                        </a:rPr>
                        <a:t> </a:t>
                      </a:r>
                      <a:endParaRPr lang="en-US" sz="2200" dirty="0">
                        <a:solidFill>
                          <a:srgbClr val="00B0F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28118070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177</a:t>
            </a:fld>
            <a:endParaRPr lang="en-US"/>
          </a:p>
        </p:txBody>
      </p:sp>
      <p:sp>
        <p:nvSpPr>
          <p:cNvPr id="4" name="Rectangle 3"/>
          <p:cNvSpPr/>
          <p:nvPr/>
        </p:nvSpPr>
        <p:spPr>
          <a:xfrm>
            <a:off x="251520" y="188640"/>
            <a:ext cx="3096344" cy="461665"/>
          </a:xfrm>
          <a:prstGeom prst="rect">
            <a:avLst/>
          </a:prstGeom>
        </p:spPr>
        <p:txBody>
          <a:bodyPr wrap="square">
            <a:spAutoFit/>
          </a:bodyPr>
          <a:lstStyle/>
          <a:p>
            <a:r>
              <a:rPr lang="el-GR" sz="2400" b="1" dirty="0">
                <a:latin typeface="Arial"/>
                <a:ea typeface="Times New Roman"/>
              </a:rPr>
              <a:t>ΕΚΤΥΠΩΣΕΙΣ</a:t>
            </a:r>
            <a:endParaRPr lang="en-US" sz="2400" dirty="0"/>
          </a:p>
        </p:txBody>
      </p:sp>
      <p:sp>
        <p:nvSpPr>
          <p:cNvPr id="6" name="Rectangle 5"/>
          <p:cNvSpPr/>
          <p:nvPr/>
        </p:nvSpPr>
        <p:spPr>
          <a:xfrm>
            <a:off x="755576" y="764704"/>
            <a:ext cx="8064896" cy="5153719"/>
          </a:xfrm>
          <a:prstGeom prst="rect">
            <a:avLst/>
          </a:prstGeom>
        </p:spPr>
        <p:txBody>
          <a:bodyPr wrap="square">
            <a:spAutoFit/>
          </a:bodyPr>
          <a:lstStyle/>
          <a:p>
            <a:pPr lvl="0">
              <a:lnSpc>
                <a:spcPct val="115000"/>
              </a:lnSpc>
            </a:pPr>
            <a:r>
              <a:rPr lang="el-GR" sz="2200" dirty="0" smtClean="0"/>
              <a:t>Επιλέγω </a:t>
            </a:r>
            <a:r>
              <a:rPr lang="el-GR" sz="2200" dirty="0" smtClean="0">
                <a:sym typeface="Wingdings" panose="05000000000000000000" pitchFamily="2" charset="2"/>
              </a:rPr>
              <a:t></a:t>
            </a:r>
            <a:r>
              <a:rPr lang="el-GR" sz="2200" dirty="0" smtClean="0"/>
              <a:t> </a:t>
            </a:r>
            <a:r>
              <a:rPr lang="el-GR" sz="2200" dirty="0" err="1" smtClean="0">
                <a:solidFill>
                  <a:srgbClr val="00B0F0"/>
                </a:solidFill>
              </a:rPr>
              <a:t>File</a:t>
            </a:r>
            <a:r>
              <a:rPr lang="el-GR" sz="2200" dirty="0" smtClean="0">
                <a:solidFill>
                  <a:prstClr val="white"/>
                </a:solidFill>
              </a:rPr>
              <a:t> </a:t>
            </a:r>
            <a:r>
              <a:rPr lang="el-GR" sz="2200" dirty="0" smtClean="0">
                <a:solidFill>
                  <a:prstClr val="white"/>
                </a:solidFill>
                <a:sym typeface="Wingdings" panose="05000000000000000000" pitchFamily="2" charset="2"/>
              </a:rPr>
              <a:t> </a:t>
            </a:r>
            <a:r>
              <a:rPr lang="el-GR" sz="2200" dirty="0" err="1" smtClean="0">
                <a:solidFill>
                  <a:srgbClr val="00B0F0"/>
                </a:solidFill>
              </a:rPr>
              <a:t>Print</a:t>
            </a:r>
            <a:endParaRPr lang="el-GR" sz="2200" dirty="0" smtClean="0">
              <a:solidFill>
                <a:srgbClr val="00B0F0"/>
              </a:solidFill>
            </a:endParaRPr>
          </a:p>
          <a:p>
            <a:pPr lvl="0">
              <a:lnSpc>
                <a:spcPct val="115000"/>
              </a:lnSpc>
            </a:pPr>
            <a:endParaRPr lang="el-GR" sz="2200" dirty="0">
              <a:solidFill>
                <a:srgbClr val="00B0F0"/>
              </a:solidFill>
            </a:endParaRPr>
          </a:p>
          <a:p>
            <a:pPr lvl="0">
              <a:lnSpc>
                <a:spcPct val="115000"/>
              </a:lnSpc>
            </a:pPr>
            <a:r>
              <a:rPr lang="el-GR" sz="2200" dirty="0" smtClean="0">
                <a:solidFill>
                  <a:prstClr val="white"/>
                </a:solidFill>
              </a:rPr>
              <a:t>Επιλέγω </a:t>
            </a:r>
            <a:r>
              <a:rPr lang="el-GR" sz="2200" dirty="0">
                <a:solidFill>
                  <a:prstClr val="white"/>
                </a:solidFill>
              </a:rPr>
              <a:t>τον εκτυπωτή από το κουτί </a:t>
            </a:r>
            <a:r>
              <a:rPr lang="el-GR" sz="2200" dirty="0" err="1">
                <a:solidFill>
                  <a:srgbClr val="00B0F0"/>
                </a:solidFill>
              </a:rPr>
              <a:t>Printer</a:t>
            </a:r>
            <a:endParaRPr lang="en-US" sz="2200" dirty="0">
              <a:solidFill>
                <a:srgbClr val="00B0F0"/>
              </a:solidFill>
            </a:endParaRPr>
          </a:p>
          <a:p>
            <a:pPr lvl="0">
              <a:lnSpc>
                <a:spcPct val="115000"/>
              </a:lnSpc>
            </a:pPr>
            <a:endParaRPr lang="el-GR" sz="2200" dirty="0" smtClean="0">
              <a:solidFill>
                <a:prstClr val="white"/>
              </a:solidFill>
            </a:endParaRPr>
          </a:p>
          <a:p>
            <a:pPr lvl="0">
              <a:lnSpc>
                <a:spcPct val="115000"/>
              </a:lnSpc>
            </a:pPr>
            <a:r>
              <a:rPr lang="el-GR" sz="2200" dirty="0" smtClean="0">
                <a:solidFill>
                  <a:prstClr val="white"/>
                </a:solidFill>
              </a:rPr>
              <a:t>Επιλέγω </a:t>
            </a:r>
            <a:r>
              <a:rPr lang="el-GR" sz="2200" dirty="0">
                <a:solidFill>
                  <a:prstClr val="white"/>
                </a:solidFill>
              </a:rPr>
              <a:t>τι θα εκτυπώσω από το </a:t>
            </a:r>
            <a:r>
              <a:rPr lang="el-GR" sz="2200" dirty="0" err="1">
                <a:solidFill>
                  <a:srgbClr val="00B0F0"/>
                </a:solidFill>
              </a:rPr>
              <a:t>Settings</a:t>
            </a:r>
            <a:r>
              <a:rPr lang="el-GR" sz="2200" dirty="0">
                <a:solidFill>
                  <a:prstClr val="white"/>
                </a:solidFill>
              </a:rPr>
              <a:t> </a:t>
            </a:r>
            <a:endParaRPr lang="en-US" sz="2200" dirty="0">
              <a:solidFill>
                <a:prstClr val="white"/>
              </a:solidFill>
            </a:endParaRPr>
          </a:p>
          <a:p>
            <a:pPr marL="342900" lvl="0" indent="-342900">
              <a:lnSpc>
                <a:spcPct val="115000"/>
              </a:lnSpc>
              <a:buClr>
                <a:srgbClr val="00B0F0"/>
              </a:buClr>
              <a:buSzPct val="60000"/>
              <a:buFont typeface="Wingdings" panose="05000000000000000000" pitchFamily="2" charset="2"/>
              <a:buChar char="Ø"/>
              <a:tabLst>
                <a:tab pos="457200" algn="l"/>
              </a:tabLst>
            </a:pPr>
            <a:r>
              <a:rPr lang="el-GR" sz="2200" dirty="0" err="1">
                <a:solidFill>
                  <a:srgbClr val="00B0F0"/>
                </a:solidFill>
              </a:rPr>
              <a:t>All</a:t>
            </a:r>
            <a:r>
              <a:rPr lang="el-GR" sz="2200" dirty="0">
                <a:solidFill>
                  <a:prstClr val="white"/>
                </a:solidFill>
              </a:rPr>
              <a:t> (εκτύπωση όλων των σελίδων) </a:t>
            </a:r>
            <a:endParaRPr lang="en-US" sz="2200" dirty="0">
              <a:solidFill>
                <a:prstClr val="white"/>
              </a:solidFill>
            </a:endParaRPr>
          </a:p>
          <a:p>
            <a:pPr marL="342900" lvl="0" indent="-342900">
              <a:lnSpc>
                <a:spcPct val="115000"/>
              </a:lnSpc>
              <a:buClr>
                <a:srgbClr val="00B0F0"/>
              </a:buClr>
              <a:buSzPct val="60000"/>
              <a:buFont typeface="Wingdings" panose="05000000000000000000" pitchFamily="2" charset="2"/>
              <a:buChar char="Ø"/>
              <a:tabLst>
                <a:tab pos="457200" algn="l"/>
              </a:tabLst>
            </a:pPr>
            <a:r>
              <a:rPr lang="el-GR" sz="2200" dirty="0" err="1">
                <a:solidFill>
                  <a:srgbClr val="00B0F0"/>
                </a:solidFill>
              </a:rPr>
              <a:t>Current</a:t>
            </a:r>
            <a:r>
              <a:rPr lang="el-GR" sz="2200" dirty="0">
                <a:solidFill>
                  <a:prstClr val="white"/>
                </a:solidFill>
              </a:rPr>
              <a:t> ( εκτύπωση της τρέχουσας σελίδας – αυτή που είναι μπροστά μας) </a:t>
            </a:r>
            <a:endParaRPr lang="en-US" sz="2200" dirty="0">
              <a:solidFill>
                <a:prstClr val="white"/>
              </a:solidFill>
            </a:endParaRPr>
          </a:p>
          <a:p>
            <a:pPr marL="342900" lvl="0" indent="-342900">
              <a:lnSpc>
                <a:spcPct val="115000"/>
              </a:lnSpc>
              <a:buClr>
                <a:srgbClr val="00B0F0"/>
              </a:buClr>
              <a:buSzPct val="60000"/>
              <a:buFont typeface="Wingdings" panose="05000000000000000000" pitchFamily="2" charset="2"/>
              <a:buChar char="Ø"/>
              <a:tabLst>
                <a:tab pos="457200" algn="l"/>
              </a:tabLst>
            </a:pPr>
            <a:r>
              <a:rPr lang="el-GR" sz="2200" dirty="0" err="1">
                <a:solidFill>
                  <a:srgbClr val="00B0F0"/>
                </a:solidFill>
              </a:rPr>
              <a:t>Pages</a:t>
            </a:r>
            <a:r>
              <a:rPr lang="el-GR" sz="2200" dirty="0">
                <a:solidFill>
                  <a:prstClr val="white"/>
                </a:solidFill>
              </a:rPr>
              <a:t> (επιλέγω ποιες σελίδες θέλω να εκτυπώσω) </a:t>
            </a:r>
            <a:endParaRPr lang="en-US" sz="2200" dirty="0">
              <a:solidFill>
                <a:prstClr val="white"/>
              </a:solidFill>
            </a:endParaRPr>
          </a:p>
          <a:p>
            <a:pPr lvl="0">
              <a:lnSpc>
                <a:spcPct val="115000"/>
              </a:lnSpc>
            </a:pPr>
            <a:endParaRPr lang="el-GR" sz="2200" dirty="0" smtClean="0">
              <a:solidFill>
                <a:prstClr val="white"/>
              </a:solidFill>
            </a:endParaRPr>
          </a:p>
          <a:p>
            <a:pPr lvl="0">
              <a:lnSpc>
                <a:spcPct val="115000"/>
              </a:lnSpc>
            </a:pPr>
            <a:r>
              <a:rPr lang="el-GR" sz="2200" dirty="0" smtClean="0">
                <a:solidFill>
                  <a:prstClr val="white"/>
                </a:solidFill>
              </a:rPr>
              <a:t>Επιλέγω </a:t>
            </a:r>
            <a:r>
              <a:rPr lang="el-GR" sz="2200" dirty="0">
                <a:solidFill>
                  <a:prstClr val="white"/>
                </a:solidFill>
              </a:rPr>
              <a:t>πόσα αντίτυπα θέλω από το </a:t>
            </a:r>
            <a:r>
              <a:rPr lang="el-GR" sz="2200" dirty="0" err="1">
                <a:solidFill>
                  <a:srgbClr val="00B0F0"/>
                </a:solidFill>
              </a:rPr>
              <a:t>Copies</a:t>
            </a:r>
            <a:r>
              <a:rPr lang="el-GR" sz="2200" dirty="0">
                <a:solidFill>
                  <a:prstClr val="white"/>
                </a:solidFill>
              </a:rPr>
              <a:t> </a:t>
            </a:r>
            <a:endParaRPr lang="en-US" sz="2200" dirty="0">
              <a:solidFill>
                <a:prstClr val="white"/>
              </a:solidFill>
            </a:endParaRPr>
          </a:p>
          <a:p>
            <a:pPr lvl="0">
              <a:lnSpc>
                <a:spcPct val="115000"/>
              </a:lnSpc>
            </a:pPr>
            <a:endParaRPr lang="el-GR" sz="2200" dirty="0" smtClean="0"/>
          </a:p>
          <a:p>
            <a:pPr lvl="0">
              <a:lnSpc>
                <a:spcPct val="115000"/>
              </a:lnSpc>
            </a:pPr>
            <a:r>
              <a:rPr lang="el-GR" sz="2200" dirty="0" smtClean="0"/>
              <a:t>Εκτυπώνω πατώντας το κουμπί</a:t>
            </a:r>
            <a:r>
              <a:rPr lang="el-GR" sz="2200" dirty="0" smtClean="0">
                <a:solidFill>
                  <a:srgbClr val="00B0F0"/>
                </a:solidFill>
              </a:rPr>
              <a:t> </a:t>
            </a:r>
            <a:r>
              <a:rPr lang="el-GR" sz="2200" dirty="0" err="1" smtClean="0">
                <a:solidFill>
                  <a:srgbClr val="00B0F0"/>
                </a:solidFill>
              </a:rPr>
              <a:t>Print</a:t>
            </a:r>
            <a:r>
              <a:rPr lang="el-GR" sz="2200" dirty="0" smtClean="0">
                <a:solidFill>
                  <a:prstClr val="white"/>
                </a:solidFill>
              </a:rPr>
              <a:t> </a:t>
            </a:r>
            <a:endParaRPr lang="en-US" sz="2200" dirty="0">
              <a:solidFill>
                <a:prstClr val="white"/>
              </a:solidFill>
              <a:latin typeface="Times New Roman"/>
              <a:ea typeface="Times New Roman"/>
              <a:cs typeface="Times New Roman"/>
            </a:endParaRPr>
          </a:p>
        </p:txBody>
      </p:sp>
    </p:spTree>
    <p:extLst>
      <p:ext uri="{BB962C8B-B14F-4D97-AF65-F5344CB8AC3E}">
        <p14:creationId xmlns:p14="http://schemas.microsoft.com/office/powerpoint/2010/main" val="411803195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178</a:t>
            </a:fld>
            <a:endParaRPr lang="en-US"/>
          </a:p>
        </p:txBody>
      </p:sp>
      <p:sp>
        <p:nvSpPr>
          <p:cNvPr id="4" name="Rectangle 3"/>
          <p:cNvSpPr/>
          <p:nvPr/>
        </p:nvSpPr>
        <p:spPr>
          <a:xfrm>
            <a:off x="251520" y="188640"/>
            <a:ext cx="7344816" cy="387798"/>
          </a:xfrm>
          <a:prstGeom prst="rect">
            <a:avLst/>
          </a:prstGeom>
        </p:spPr>
        <p:txBody>
          <a:bodyPr wrap="square">
            <a:spAutoFit/>
          </a:bodyPr>
          <a:lstStyle/>
          <a:p>
            <a:pPr marL="109728">
              <a:lnSpc>
                <a:spcPct val="80000"/>
              </a:lnSpc>
              <a:spcBef>
                <a:spcPts val="400"/>
              </a:spcBef>
              <a:buClr>
                <a:schemeClr val="accent1"/>
              </a:buClr>
              <a:buSzPct val="68000"/>
            </a:pPr>
            <a:r>
              <a:rPr lang="el-GR" sz="2400" b="1" dirty="0" smtClean="0">
                <a:solidFill>
                  <a:srgbClr val="FFC000"/>
                </a:solidFill>
                <a:latin typeface="Arial" panose="020B0604020202020204" pitchFamily="34" charset="0"/>
                <a:cs typeface="Arial" panose="020B0604020202020204" pitchFamily="34" charset="0"/>
              </a:rPr>
              <a:t>Ενότητα 5:   ΕΙΣΑΓΩΓΗ </a:t>
            </a:r>
            <a:r>
              <a:rPr lang="el-GR" sz="2400" b="1" dirty="0">
                <a:solidFill>
                  <a:srgbClr val="FFC000"/>
                </a:solidFill>
                <a:latin typeface="Arial" panose="020B0604020202020204" pitchFamily="34" charset="0"/>
                <a:cs typeface="Arial" panose="020B0604020202020204" pitchFamily="34" charset="0"/>
              </a:rPr>
              <a:t>ΣΤΗΝ </a:t>
            </a:r>
            <a:r>
              <a:rPr lang="en-GB" sz="2400" b="1" dirty="0">
                <a:solidFill>
                  <a:srgbClr val="FFC000"/>
                </a:solidFill>
                <a:latin typeface="Arial" panose="020B0604020202020204" pitchFamily="34" charset="0"/>
                <a:cs typeface="Arial" panose="020B0604020202020204" pitchFamily="34" charset="0"/>
              </a:rPr>
              <a:t>EXCEL </a:t>
            </a:r>
            <a:endParaRPr lang="en-US" sz="2400" b="1" dirty="0">
              <a:solidFill>
                <a:srgbClr val="FFC000"/>
              </a:solidFill>
              <a:latin typeface="Arial" panose="020B0604020202020204" pitchFamily="34" charset="0"/>
              <a:cs typeface="Arial" panose="020B0604020202020204" pitchFamily="34" charset="0"/>
            </a:endParaRPr>
          </a:p>
        </p:txBody>
      </p:sp>
      <p:sp>
        <p:nvSpPr>
          <p:cNvPr id="7" name="Rectangle 6"/>
          <p:cNvSpPr/>
          <p:nvPr/>
        </p:nvSpPr>
        <p:spPr>
          <a:xfrm>
            <a:off x="539552" y="836712"/>
            <a:ext cx="8280920" cy="5035225"/>
          </a:xfrm>
          <a:prstGeom prst="rect">
            <a:avLst/>
          </a:prstGeom>
        </p:spPr>
        <p:txBody>
          <a:bodyPr wrap="square">
            <a:spAutoFit/>
          </a:bodyPr>
          <a:lstStyle/>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r>
              <a:rPr lang="el-GR" sz="2200" kern="0" dirty="0">
                <a:latin typeface="Arial Narrow" pitchFamily="34" charset="0"/>
              </a:rPr>
              <a:t>Το Excel είναι ένα πρόγραμμα υπολογιστικού φύλλου</a:t>
            </a:r>
            <a:r>
              <a:rPr lang="el-GR" sz="2200" kern="0" dirty="0" smtClean="0">
                <a:latin typeface="Arial Narrow" pitchFamily="34" charset="0"/>
              </a:rPr>
              <a:t>.</a:t>
            </a:r>
            <a:endParaRPr lang="en-GB" sz="2200" kern="0" dirty="0" smtClean="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endParaRPr lang="el-GR" sz="2200" kern="0" dirty="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r>
              <a:rPr lang="el-GR" sz="2200" kern="0" dirty="0">
                <a:latin typeface="Arial Narrow" pitchFamily="34" charset="0"/>
              </a:rPr>
              <a:t>Μπορείτε να χρησιμοποιήσετε το Excel για να δημιουργήσετε και να μορφοποιήσετε βιβλία εργασίας (μια συλλογή υπολογιστικών φύλλων</a:t>
            </a:r>
            <a:r>
              <a:rPr lang="el-GR" sz="2200" kern="0" dirty="0" smtClean="0">
                <a:latin typeface="Arial Narrow" pitchFamily="34" charset="0"/>
              </a:rPr>
              <a:t>)</a:t>
            </a:r>
            <a:endParaRPr lang="en-GB" sz="2200" kern="0" dirty="0" smtClean="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endParaRPr lang="el-GR" sz="2200" kern="0" dirty="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r>
              <a:rPr lang="el-GR" sz="2200" kern="0" dirty="0">
                <a:latin typeface="Arial Narrow" pitchFamily="34" charset="0"/>
              </a:rPr>
              <a:t>Μπορείτε να χρησιμοποιήσετε το Excel για να παρακολουθείτε δεδομένα, να δημιουργείτε μοντέλα για την ανάλυση </a:t>
            </a:r>
            <a:r>
              <a:rPr lang="el-GR" sz="2200" kern="0" dirty="0" smtClean="0">
                <a:latin typeface="Arial Narrow" pitchFamily="34" charset="0"/>
              </a:rPr>
              <a:t>δεδομένων</a:t>
            </a:r>
            <a:endParaRPr lang="en-GB" sz="2200" kern="0" dirty="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endParaRPr lang="el-GR" sz="2200" kern="0" dirty="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r>
              <a:rPr lang="el-GR" sz="2200" kern="0" dirty="0">
                <a:latin typeface="Arial Narrow" pitchFamily="34" charset="0"/>
              </a:rPr>
              <a:t>Να συντάσσετε τύπους για την πραγματοποίηση υπολογισμών με αυτά τα </a:t>
            </a:r>
            <a:r>
              <a:rPr lang="el-GR" sz="2200" kern="0" dirty="0" smtClean="0">
                <a:latin typeface="Arial Narrow" pitchFamily="34" charset="0"/>
              </a:rPr>
              <a:t>δεδομένα</a:t>
            </a:r>
            <a:endParaRPr lang="en-GB" sz="2200" kern="0" dirty="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endParaRPr lang="el-GR" sz="2200" kern="0" dirty="0">
              <a:latin typeface="Arial Narrow" pitchFamily="34" charset="0"/>
            </a:endParaRPr>
          </a:p>
          <a:p>
            <a:pPr marL="342900" lvl="0" indent="-342900" eaLnBrk="0" fontAlgn="base" hangingPunct="0">
              <a:spcBef>
                <a:spcPct val="20000"/>
              </a:spcBef>
              <a:spcAft>
                <a:spcPct val="0"/>
              </a:spcAft>
              <a:buClr>
                <a:srgbClr val="0099CC"/>
              </a:buClr>
              <a:buSzPct val="70000"/>
              <a:buFont typeface="Wingdings" panose="05000000000000000000" pitchFamily="2" charset="2"/>
              <a:buChar char="Ø"/>
            </a:pPr>
            <a:r>
              <a:rPr lang="el-GR" sz="2200" kern="0" dirty="0">
                <a:latin typeface="Arial Narrow" pitchFamily="34" charset="0"/>
              </a:rPr>
              <a:t>Να συγκεντρώνετε τα δεδομένα με πολλούς τρόπους και να παρουσιάζετε τα δεδομένα σε διάφορα γραφήματα επαγγελματικής εμφάνισης.</a:t>
            </a:r>
          </a:p>
        </p:txBody>
      </p:sp>
    </p:spTree>
    <p:extLst>
      <p:ext uri="{BB962C8B-B14F-4D97-AF65-F5344CB8AC3E}">
        <p14:creationId xmlns:p14="http://schemas.microsoft.com/office/powerpoint/2010/main" val="363092001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179</a:t>
            </a:fld>
            <a:endParaRPr lang="en-US"/>
          </a:p>
        </p:txBody>
      </p:sp>
      <p:sp>
        <p:nvSpPr>
          <p:cNvPr id="5" name="Rectangle 4"/>
          <p:cNvSpPr/>
          <p:nvPr/>
        </p:nvSpPr>
        <p:spPr>
          <a:xfrm>
            <a:off x="539552" y="152228"/>
            <a:ext cx="3312368" cy="461665"/>
          </a:xfrm>
          <a:prstGeom prst="rect">
            <a:avLst/>
          </a:prstGeom>
        </p:spPr>
        <p:txBody>
          <a:bodyPr wrap="square">
            <a:spAutoFit/>
          </a:bodyPr>
          <a:lstStyle/>
          <a:p>
            <a:r>
              <a:rPr lang="el-GR" sz="2400" b="1" dirty="0">
                <a:latin typeface="Times New Roman"/>
                <a:ea typeface="Times New Roman"/>
              </a:rPr>
              <a:t>Εργασία με κελιά</a:t>
            </a:r>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3864582734"/>
              </p:ext>
            </p:extLst>
          </p:nvPr>
        </p:nvGraphicFramePr>
        <p:xfrm>
          <a:off x="556320" y="764704"/>
          <a:ext cx="8280920" cy="5040515"/>
        </p:xfrm>
        <a:graphic>
          <a:graphicData uri="http://schemas.openxmlformats.org/drawingml/2006/table">
            <a:tbl>
              <a:tblPr>
                <a:tableStyleId>{BC89EF96-8CEA-46FF-86C4-4CE0E7609802}</a:tableStyleId>
              </a:tblPr>
              <a:tblGrid>
                <a:gridCol w="3240360"/>
                <a:gridCol w="5040560"/>
              </a:tblGrid>
              <a:tr h="1808954">
                <a:tc>
                  <a:txBody>
                    <a:bodyPr/>
                    <a:lstStyle/>
                    <a:p>
                      <a:pPr algn="l">
                        <a:lnSpc>
                          <a:spcPct val="115000"/>
                        </a:lnSpc>
                        <a:spcAft>
                          <a:spcPts val="0"/>
                        </a:spcAft>
                      </a:pPr>
                      <a:r>
                        <a:rPr lang="el-GR" sz="2000" dirty="0">
                          <a:effectLst/>
                        </a:rPr>
                        <a:t>Κατανόηση ότι ένα κελί σε ένα φύλλο</a:t>
                      </a:r>
                      <a:endParaRPr lang="en-US" sz="2000" dirty="0">
                        <a:effectLst/>
                      </a:endParaRPr>
                    </a:p>
                    <a:p>
                      <a:pPr algn="l">
                        <a:lnSpc>
                          <a:spcPct val="115000"/>
                        </a:lnSpc>
                        <a:spcAft>
                          <a:spcPts val="0"/>
                        </a:spcAft>
                      </a:pPr>
                      <a:r>
                        <a:rPr lang="el-GR" sz="2000" dirty="0">
                          <a:effectLst/>
                        </a:rPr>
                        <a:t>εργασίας θα πρέπει να περιέχει μόνον</a:t>
                      </a:r>
                      <a:endParaRPr lang="en-US" sz="2000" dirty="0">
                        <a:effectLst/>
                      </a:endParaRPr>
                    </a:p>
                    <a:p>
                      <a:pPr algn="l">
                        <a:lnSpc>
                          <a:spcPct val="115000"/>
                        </a:lnSpc>
                        <a:spcAft>
                          <a:spcPts val="0"/>
                        </a:spcAft>
                      </a:pPr>
                      <a:r>
                        <a:rPr lang="el-GR" sz="2000" dirty="0">
                          <a:effectLst/>
                        </a:rPr>
                        <a:t>ένα στοιχείο πληροφορίας</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Κάθε κελί σε ένα φύλλο εργασίας θα πρέπει να </a:t>
                      </a:r>
                      <a:r>
                        <a:rPr lang="el-GR" sz="2000" dirty="0" smtClean="0">
                          <a:effectLst/>
                        </a:rPr>
                        <a:t>περιέχει</a:t>
                      </a:r>
                      <a:r>
                        <a:rPr lang="en-GB" sz="2000" dirty="0" smtClean="0">
                          <a:effectLst/>
                        </a:rPr>
                        <a:t> </a:t>
                      </a:r>
                      <a:r>
                        <a:rPr lang="el-GR" sz="2000" dirty="0" smtClean="0">
                          <a:effectLst/>
                        </a:rPr>
                        <a:t>μόνο </a:t>
                      </a:r>
                      <a:r>
                        <a:rPr lang="el-GR" sz="2000" dirty="0">
                          <a:effectLst/>
                        </a:rPr>
                        <a:t>ένα στοιχείο πληροφορίας, για παράδειγμα, σε ένα κελί μπορούμε να τοποθετήσουμε το όνομα ενός ατόμου και σε ένα άλλο το επώνυμό του.</a:t>
                      </a:r>
                      <a:endParaRPr lang="en-US" sz="2000" dirty="0">
                        <a:effectLst/>
                        <a:latin typeface="Times New Roman"/>
                        <a:ea typeface="Times New Roman"/>
                        <a:cs typeface="Times New Roman"/>
                      </a:endParaRPr>
                    </a:p>
                  </a:txBody>
                  <a:tcPr marL="68580" marR="68580" marT="0" marB="0" anchor="ctr"/>
                </a:tc>
              </a:tr>
              <a:tr h="1184795">
                <a:tc>
                  <a:txBody>
                    <a:bodyPr/>
                    <a:lstStyle/>
                    <a:p>
                      <a:pPr algn="l">
                        <a:lnSpc>
                          <a:spcPct val="115000"/>
                        </a:lnSpc>
                        <a:spcAft>
                          <a:spcPts val="0"/>
                        </a:spcAft>
                      </a:pPr>
                      <a:r>
                        <a:rPr lang="el-GR" sz="2000">
                          <a:effectLst/>
                        </a:rPr>
                        <a:t>Επιλογή ενός κελιού</a:t>
                      </a:r>
                      <a:endParaRPr lang="en-US" sz="20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Πάτημα στο κελί με το αριστερό πλήκτρο </a:t>
                      </a:r>
                      <a:r>
                        <a:rPr lang="el-GR" sz="2000" dirty="0" smtClean="0">
                          <a:effectLst/>
                        </a:rPr>
                        <a:t>του</a:t>
                      </a:r>
                      <a:r>
                        <a:rPr lang="en-GB" sz="2000" dirty="0" smtClean="0">
                          <a:effectLst/>
                        </a:rPr>
                        <a:t> </a:t>
                      </a:r>
                      <a:r>
                        <a:rPr lang="el-GR" sz="2000" dirty="0" smtClean="0">
                          <a:effectLst/>
                        </a:rPr>
                        <a:t>Ποντικιού</a:t>
                      </a:r>
                      <a:endParaRPr lang="en-US" sz="2000" dirty="0">
                        <a:effectLst/>
                        <a:latin typeface="Times New Roman"/>
                        <a:ea typeface="Times New Roman"/>
                        <a:cs typeface="Times New Roman"/>
                      </a:endParaRPr>
                    </a:p>
                  </a:txBody>
                  <a:tcPr marL="68580" marR="68580" marT="0" marB="0" anchor="ctr"/>
                </a:tc>
              </a:tr>
              <a:tr h="1542755">
                <a:tc>
                  <a:txBody>
                    <a:bodyPr/>
                    <a:lstStyle/>
                    <a:p>
                      <a:pPr algn="l">
                        <a:lnSpc>
                          <a:spcPct val="115000"/>
                        </a:lnSpc>
                        <a:spcAft>
                          <a:spcPts val="0"/>
                        </a:spcAft>
                      </a:pPr>
                      <a:r>
                        <a:rPr lang="el-GR" sz="2000" dirty="0">
                          <a:effectLst/>
                        </a:rPr>
                        <a:t>Επιλογή μιας περιοχής από γειτονικά</a:t>
                      </a:r>
                      <a:endParaRPr lang="en-US" sz="2000" dirty="0">
                        <a:effectLst/>
                      </a:endParaRPr>
                    </a:p>
                    <a:p>
                      <a:pPr algn="l">
                        <a:lnSpc>
                          <a:spcPct val="115000"/>
                        </a:lnSpc>
                        <a:spcAft>
                          <a:spcPts val="0"/>
                        </a:spcAft>
                      </a:pPr>
                      <a:r>
                        <a:rPr lang="el-GR" sz="2000" dirty="0">
                          <a:effectLst/>
                        </a:rPr>
                        <a:t>Κελιά</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Πάτημα στο πρώτο κελί της περιοχής με το </a:t>
                      </a:r>
                      <a:r>
                        <a:rPr lang="el-GR" sz="2000" dirty="0" smtClean="0">
                          <a:effectLst/>
                        </a:rPr>
                        <a:t>αριστερό</a:t>
                      </a:r>
                      <a:r>
                        <a:rPr lang="en-GB" sz="2000" dirty="0" smtClean="0">
                          <a:effectLst/>
                        </a:rPr>
                        <a:t> </a:t>
                      </a:r>
                      <a:r>
                        <a:rPr lang="el-GR" sz="2000" dirty="0" smtClean="0">
                          <a:effectLst/>
                        </a:rPr>
                        <a:t>πλήκτρο </a:t>
                      </a:r>
                      <a:r>
                        <a:rPr lang="el-GR" sz="2000" dirty="0">
                          <a:effectLst/>
                        </a:rPr>
                        <a:t>του ποντικιού κρατάμε πατημένο το αριστερό κουμπί και πηγαίνουμε ως εκεί που θέλουμε</a:t>
                      </a:r>
                      <a:endParaRPr lang="en-US" sz="2000" dirty="0">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2866320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18</a:t>
            </a:fld>
            <a:endParaRPr lang="en-US"/>
          </a:p>
        </p:txBody>
      </p:sp>
      <p:sp>
        <p:nvSpPr>
          <p:cNvPr id="2" name="Content Placeholder 1"/>
          <p:cNvSpPr>
            <a:spLocks noGrp="1"/>
          </p:cNvSpPr>
          <p:nvPr>
            <p:ph idx="1"/>
          </p:nvPr>
        </p:nvSpPr>
        <p:spPr>
          <a:xfrm>
            <a:off x="323528" y="332656"/>
            <a:ext cx="8280920" cy="5544615"/>
          </a:xfrm>
        </p:spPr>
        <p:txBody>
          <a:bodyPr>
            <a:normAutofit/>
          </a:bodyPr>
          <a:lstStyle/>
          <a:p>
            <a:pPr>
              <a:buFont typeface="Arial" panose="020B0604020202020204" pitchFamily="34" charset="0"/>
              <a:buChar char="•"/>
            </a:pPr>
            <a:r>
              <a:rPr lang="el-GR" sz="2400" b="1" u="sng" dirty="0">
                <a:latin typeface="Arial" panose="020B0604020202020204" pitchFamily="34" charset="0"/>
                <a:cs typeface="Arial" panose="020B0604020202020204" pitchFamily="34" charset="0"/>
              </a:rPr>
              <a:t>Προβολή / Αλλαγή Ιδιοτήτων Αρχείου :</a:t>
            </a:r>
            <a:endParaRPr lang="en-US" sz="2400" b="1" u="sng" dirty="0">
              <a:latin typeface="Arial" panose="020B0604020202020204" pitchFamily="34" charset="0"/>
              <a:cs typeface="Arial" panose="020B0604020202020204" pitchFamily="34" charset="0"/>
            </a:endParaRPr>
          </a:p>
          <a:p>
            <a:pPr marL="361950" indent="-252413">
              <a:buNone/>
            </a:pPr>
            <a:r>
              <a:rPr lang="en-US" sz="2000" b="1" dirty="0" smtClean="0">
                <a:latin typeface="Arial" panose="020B0604020202020204" pitchFamily="34" charset="0"/>
                <a:cs typeface="Arial" panose="020B0604020202020204" pitchFamily="34" charset="0"/>
              </a:rPr>
              <a:t>	</a:t>
            </a:r>
            <a:r>
              <a:rPr lang="el-GR" sz="2000" b="1" dirty="0" smtClean="0">
                <a:latin typeface="Arial" panose="020B0604020202020204" pitchFamily="34" charset="0"/>
                <a:cs typeface="Arial" panose="020B0604020202020204" pitchFamily="34" charset="0"/>
              </a:rPr>
              <a:t>Κάνουμε δεξί κλικ με το </a:t>
            </a:r>
            <a:r>
              <a:rPr lang="en-GB" sz="2000" b="1" dirty="0" smtClean="0">
                <a:latin typeface="Arial" panose="020B0604020202020204" pitchFamily="34" charset="0"/>
                <a:cs typeface="Arial" panose="020B0604020202020204" pitchFamily="34" charset="0"/>
              </a:rPr>
              <a:t>mouse </a:t>
            </a:r>
            <a:r>
              <a:rPr lang="el-GR" sz="2000" b="1" dirty="0" smtClean="0">
                <a:latin typeface="Arial" panose="020B0604020202020204" pitchFamily="34" charset="0"/>
                <a:cs typeface="Arial" panose="020B0604020202020204" pitchFamily="34" charset="0"/>
              </a:rPr>
              <a:t>στο φάκελο ή αρχείο που θέλουμε να δούμε τις ιδιότητες. </a:t>
            </a:r>
            <a:r>
              <a:rPr lang="el-GR" sz="2000" b="1" dirty="0">
                <a:latin typeface="Arial" panose="020B0604020202020204" pitchFamily="34" charset="0"/>
                <a:cs typeface="Arial" panose="020B0604020202020204" pitchFamily="34" charset="0"/>
              </a:rPr>
              <a:t>Από το μενού που παρουσιάζεται επιλέγουμε το </a:t>
            </a:r>
            <a:r>
              <a:rPr lang="el-GR" sz="2000" b="1" dirty="0" err="1">
                <a:solidFill>
                  <a:srgbClr val="00B0F0"/>
                </a:solidFill>
                <a:latin typeface="Arial" panose="020B0604020202020204" pitchFamily="34" charset="0"/>
                <a:cs typeface="Arial" panose="020B0604020202020204" pitchFamily="34" charset="0"/>
              </a:rPr>
              <a:t>Properties</a:t>
            </a:r>
            <a:r>
              <a:rPr lang="el-GR"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109728" indent="0">
              <a:buNone/>
            </a:pPr>
            <a:r>
              <a:rPr lang="el-GR" dirty="0"/>
              <a:t> </a:t>
            </a:r>
            <a:r>
              <a:rPr lang="en-US" dirty="0"/>
              <a:t> </a:t>
            </a:r>
            <a:r>
              <a:rPr lang="el-GR" dirty="0"/>
              <a:t> </a:t>
            </a:r>
            <a:endParaRPr lang="en-US" dirty="0"/>
          </a:p>
          <a:p>
            <a:pPr marL="109728" indent="0">
              <a:buNone/>
            </a:pPr>
            <a:r>
              <a:rPr lang="en-US" dirty="0"/>
              <a:t/>
            </a:r>
            <a:br>
              <a:rPr lang="en-US" dirty="0"/>
            </a:br>
            <a:endParaRPr lang="en-US" dirty="0"/>
          </a:p>
          <a:p>
            <a:pPr marL="109728" indent="0">
              <a:buNone/>
            </a:pPr>
            <a:endParaRPr lang="en-US" sz="2000" dirty="0" smtClean="0"/>
          </a:p>
          <a:p>
            <a:pPr marL="109728" indent="0">
              <a:buNone/>
            </a:pPr>
            <a:endParaRPr lang="en-US" sz="2000" dirty="0"/>
          </a:p>
          <a:p>
            <a:pPr marL="109728" indent="0">
              <a:buNone/>
            </a:pPr>
            <a:endParaRPr lang="en-US" sz="2000" dirty="0" smtClean="0"/>
          </a:p>
          <a:p>
            <a:endParaRPr lang="en-US"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531" t="12223" r="43047" b="31388"/>
          <a:stretch/>
        </p:blipFill>
        <p:spPr bwMode="auto">
          <a:xfrm>
            <a:off x="3707904" y="1844824"/>
            <a:ext cx="325774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5148064" y="5877272"/>
            <a:ext cx="2808312" cy="410344"/>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086952105"/>
              </p:ext>
            </p:extLst>
          </p:nvPr>
        </p:nvGraphicFramePr>
        <p:xfrm>
          <a:off x="827584" y="188640"/>
          <a:ext cx="7992888" cy="5741670"/>
        </p:xfrm>
        <a:graphic>
          <a:graphicData uri="http://schemas.openxmlformats.org/drawingml/2006/table">
            <a:tbl>
              <a:tblPr>
                <a:tableStyleId>{BC89EF96-8CEA-46FF-86C4-4CE0E7609802}</a:tableStyleId>
              </a:tblPr>
              <a:tblGrid>
                <a:gridCol w="2893976"/>
                <a:gridCol w="5098912"/>
              </a:tblGrid>
              <a:tr h="1514506">
                <a:tc>
                  <a:txBody>
                    <a:bodyPr/>
                    <a:lstStyle/>
                    <a:p>
                      <a:pPr algn="l">
                        <a:lnSpc>
                          <a:spcPct val="115000"/>
                        </a:lnSpc>
                        <a:spcAft>
                          <a:spcPts val="0"/>
                        </a:spcAft>
                      </a:pPr>
                      <a:r>
                        <a:rPr lang="el-GR" sz="2200" dirty="0">
                          <a:effectLst/>
                        </a:rPr>
                        <a:t>Επιλογή μιας περιοχής από απομακρυσμένα κελιά</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Πάτημα στα κελιά με το αριστερό πλήκτρο του ποντικιού με πατημένο το πλήκτρο </a:t>
                      </a:r>
                      <a:r>
                        <a:rPr lang="el-GR" sz="2000" dirty="0" err="1">
                          <a:solidFill>
                            <a:srgbClr val="00B0F0"/>
                          </a:solidFill>
                          <a:effectLst/>
                        </a:rPr>
                        <a:t>Ctrl</a:t>
                      </a:r>
                      <a:r>
                        <a:rPr lang="el-GR" sz="2000" dirty="0">
                          <a:effectLst/>
                        </a:rPr>
                        <a:t> και επιλέγουμε και τα υπόλοιπα</a:t>
                      </a:r>
                      <a:endParaRPr lang="en-US" sz="2000" dirty="0">
                        <a:effectLst/>
                        <a:latin typeface="Times New Roman"/>
                        <a:ea typeface="Times New Roman"/>
                        <a:cs typeface="Times New Roman"/>
                      </a:endParaRPr>
                    </a:p>
                  </a:txBody>
                  <a:tcPr marL="68580" marR="68580" marT="0" marB="0" anchor="ctr"/>
                </a:tc>
              </a:tr>
              <a:tr h="1274961">
                <a:tc>
                  <a:txBody>
                    <a:bodyPr/>
                    <a:lstStyle/>
                    <a:p>
                      <a:pPr algn="l">
                        <a:lnSpc>
                          <a:spcPct val="115000"/>
                        </a:lnSpc>
                        <a:spcAft>
                          <a:spcPts val="0"/>
                        </a:spcAft>
                      </a:pPr>
                      <a:r>
                        <a:rPr lang="el-GR" sz="2200">
                          <a:effectLst/>
                        </a:rPr>
                        <a:t>Επιλογή στήλης </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Κλικ στο πάνω μέρος της στήλης (εκεί που είναι το γράμμα της στήλης μας) </a:t>
                      </a:r>
                      <a:endParaRPr lang="en-US" sz="2000" dirty="0">
                        <a:effectLst/>
                        <a:latin typeface="Times New Roman"/>
                        <a:ea typeface="Times New Roman"/>
                        <a:cs typeface="Times New Roman"/>
                      </a:endParaRPr>
                    </a:p>
                  </a:txBody>
                  <a:tcPr marL="68580" marR="68580" marT="0" marB="0" anchor="ctr"/>
                </a:tc>
              </a:tr>
              <a:tr h="1376824">
                <a:tc>
                  <a:txBody>
                    <a:bodyPr/>
                    <a:lstStyle/>
                    <a:p>
                      <a:pPr algn="l">
                        <a:lnSpc>
                          <a:spcPct val="115000"/>
                        </a:lnSpc>
                        <a:spcAft>
                          <a:spcPts val="0"/>
                        </a:spcAft>
                      </a:pPr>
                      <a:r>
                        <a:rPr lang="el-GR" sz="2200">
                          <a:effectLst/>
                        </a:rPr>
                        <a:t>Επιλογή γειτονικών στηλών </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a:effectLst/>
                        </a:rPr>
                        <a:t>Κλικ στο πάνω μέρος της πρώτης στήλης κρατάμε πατημένο το αριστερό κουμπί του ποντικιού και σύρουμε μέχρι το σημείο που θέλουμε</a:t>
                      </a:r>
                      <a:endParaRPr lang="en-US" sz="2000">
                        <a:effectLst/>
                        <a:latin typeface="Times New Roman"/>
                        <a:ea typeface="Times New Roman"/>
                        <a:cs typeface="Times New Roman"/>
                      </a:endParaRPr>
                    </a:p>
                  </a:txBody>
                  <a:tcPr marL="68580" marR="68580" marT="0" marB="0" anchor="ctr"/>
                </a:tc>
              </a:tr>
              <a:tr h="1522341">
                <a:tc>
                  <a:txBody>
                    <a:bodyPr/>
                    <a:lstStyle/>
                    <a:p>
                      <a:pPr algn="l">
                        <a:lnSpc>
                          <a:spcPct val="115000"/>
                        </a:lnSpc>
                        <a:spcAft>
                          <a:spcPts val="0"/>
                        </a:spcAft>
                      </a:pPr>
                      <a:r>
                        <a:rPr lang="el-GR" sz="2200" dirty="0">
                          <a:effectLst/>
                        </a:rPr>
                        <a:t>Επιλογή απομακρυσμένων στηλών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Επιλέγω μια στήλη, πατάω </a:t>
                      </a:r>
                      <a:r>
                        <a:rPr lang="el-GR" sz="2000" dirty="0" err="1">
                          <a:solidFill>
                            <a:srgbClr val="00B0F0"/>
                          </a:solidFill>
                          <a:effectLst/>
                        </a:rPr>
                        <a:t>Ctrl</a:t>
                      </a:r>
                      <a:r>
                        <a:rPr lang="el-GR" sz="2000" dirty="0">
                          <a:effectLst/>
                        </a:rPr>
                        <a:t> και το κρατάω πατημένο και επιλέγω και τις υπόλοιπες </a:t>
                      </a:r>
                      <a:endParaRPr lang="en-US" sz="2000" dirty="0">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3327743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181</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340673480"/>
              </p:ext>
            </p:extLst>
          </p:nvPr>
        </p:nvGraphicFramePr>
        <p:xfrm>
          <a:off x="539552" y="332656"/>
          <a:ext cx="8280920" cy="5572278"/>
        </p:xfrm>
        <a:graphic>
          <a:graphicData uri="http://schemas.openxmlformats.org/drawingml/2006/table">
            <a:tbl>
              <a:tblPr>
                <a:tableStyleId>{BC89EF96-8CEA-46FF-86C4-4CE0E7609802}</a:tableStyleId>
              </a:tblPr>
              <a:tblGrid>
                <a:gridCol w="3096344"/>
                <a:gridCol w="5184576"/>
              </a:tblGrid>
              <a:tr h="1110863">
                <a:tc>
                  <a:txBody>
                    <a:bodyPr/>
                    <a:lstStyle/>
                    <a:p>
                      <a:pPr algn="l">
                        <a:lnSpc>
                          <a:spcPct val="115000"/>
                        </a:lnSpc>
                        <a:spcAft>
                          <a:spcPts val="0"/>
                        </a:spcAft>
                      </a:pPr>
                      <a:r>
                        <a:rPr lang="el-GR" sz="2200" dirty="0">
                          <a:effectLst/>
                        </a:rPr>
                        <a:t>Επιλογή γραμμής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Κλικ στον αριθμό της στήλης </a:t>
                      </a:r>
                      <a:endParaRPr lang="en-US" sz="2000" dirty="0">
                        <a:effectLst/>
                        <a:latin typeface="Times New Roman"/>
                        <a:ea typeface="Times New Roman"/>
                        <a:cs typeface="Times New Roman"/>
                      </a:endParaRPr>
                    </a:p>
                  </a:txBody>
                  <a:tcPr marL="68580" marR="68580" marT="0" marB="0" anchor="ctr"/>
                </a:tc>
              </a:tr>
              <a:tr h="1129055">
                <a:tc>
                  <a:txBody>
                    <a:bodyPr/>
                    <a:lstStyle/>
                    <a:p>
                      <a:pPr algn="l">
                        <a:lnSpc>
                          <a:spcPct val="115000"/>
                        </a:lnSpc>
                        <a:spcAft>
                          <a:spcPts val="0"/>
                        </a:spcAft>
                      </a:pPr>
                      <a:r>
                        <a:rPr lang="el-GR" sz="2200" dirty="0">
                          <a:effectLst/>
                        </a:rPr>
                        <a:t>Επιλογή γειτονικών γραμμών</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a:effectLst/>
                        </a:rPr>
                        <a:t>Κλικ στον αριθμό της στήλης κρατάω πατημένο το αριστερό κουμπί και σύρω μέχρι εκεί που θέλω</a:t>
                      </a:r>
                      <a:endParaRPr lang="en-US" sz="2000">
                        <a:effectLst/>
                        <a:latin typeface="Times New Roman"/>
                        <a:ea typeface="Times New Roman"/>
                        <a:cs typeface="Times New Roman"/>
                      </a:endParaRPr>
                    </a:p>
                  </a:txBody>
                  <a:tcPr marL="68580" marR="68580" marT="0" marB="0" anchor="ctr"/>
                </a:tc>
              </a:tr>
              <a:tr h="1129055">
                <a:tc>
                  <a:txBody>
                    <a:bodyPr/>
                    <a:lstStyle/>
                    <a:p>
                      <a:pPr algn="l">
                        <a:lnSpc>
                          <a:spcPct val="115000"/>
                        </a:lnSpc>
                        <a:spcAft>
                          <a:spcPts val="0"/>
                        </a:spcAft>
                      </a:pPr>
                      <a:r>
                        <a:rPr lang="el-GR" sz="2200">
                          <a:effectLst/>
                        </a:rPr>
                        <a:t>Επιλογή απομακρυσμένων γραμμών </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Επιλέγω μια γραμμή, πατάω </a:t>
                      </a:r>
                      <a:r>
                        <a:rPr lang="el-GR" sz="2000" dirty="0" err="1">
                          <a:solidFill>
                            <a:srgbClr val="00B0F0"/>
                          </a:solidFill>
                          <a:effectLst/>
                        </a:rPr>
                        <a:t>Ctrl</a:t>
                      </a:r>
                      <a:r>
                        <a:rPr lang="el-GR" sz="2000" dirty="0">
                          <a:solidFill>
                            <a:srgbClr val="00B0F0"/>
                          </a:solidFill>
                          <a:effectLst/>
                        </a:rPr>
                        <a:t> </a:t>
                      </a:r>
                      <a:r>
                        <a:rPr lang="el-GR" sz="2000" dirty="0">
                          <a:effectLst/>
                        </a:rPr>
                        <a:t>και το κρατάω πατημένο και επιλέγω και τις υπόλοιπες </a:t>
                      </a:r>
                      <a:endParaRPr lang="en-US" sz="2000" dirty="0">
                        <a:effectLst/>
                        <a:latin typeface="Times New Roman"/>
                        <a:ea typeface="Times New Roman"/>
                        <a:cs typeface="Times New Roman"/>
                      </a:endParaRPr>
                    </a:p>
                  </a:txBody>
                  <a:tcPr marL="68580" marR="68580" marT="0" marB="0" anchor="ctr"/>
                </a:tc>
              </a:tr>
              <a:tr h="2175644">
                <a:tc>
                  <a:txBody>
                    <a:bodyPr/>
                    <a:lstStyle/>
                    <a:p>
                      <a:pPr algn="l">
                        <a:lnSpc>
                          <a:spcPct val="115000"/>
                        </a:lnSpc>
                        <a:spcAft>
                          <a:spcPts val="0"/>
                        </a:spcAft>
                      </a:pPr>
                      <a:r>
                        <a:rPr lang="el-GR" sz="2200" dirty="0">
                          <a:effectLst/>
                        </a:rPr>
                        <a:t>Χρήση της εντολής αναίρεσης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Κάνουμε ένα κλικ με το ποντίκι πάνω στο έγγραφο </a:t>
                      </a:r>
                      <a:r>
                        <a:rPr lang="el-GR" sz="2000" dirty="0" smtClean="0">
                          <a:effectLst/>
                          <a:sym typeface="Wingdings" panose="05000000000000000000" pitchFamily="2" charset="2"/>
                        </a:rPr>
                        <a:t></a:t>
                      </a:r>
                      <a:r>
                        <a:rPr lang="el-GR" sz="2000" dirty="0" smtClean="0">
                          <a:effectLst/>
                        </a:rPr>
                        <a:t> </a:t>
                      </a:r>
                      <a:r>
                        <a:rPr lang="el-GR" sz="2000" dirty="0">
                          <a:effectLst/>
                        </a:rPr>
                        <a:t>κλικ στο εικονίδιο </a:t>
                      </a:r>
                      <a:endParaRPr lang="en-US" sz="2000" dirty="0">
                        <a:effectLst/>
                      </a:endParaRPr>
                    </a:p>
                    <a:p>
                      <a:pPr algn="l">
                        <a:lnSpc>
                          <a:spcPct val="115000"/>
                        </a:lnSpc>
                        <a:spcAft>
                          <a:spcPts val="0"/>
                        </a:spcAft>
                      </a:pPr>
                      <a:r>
                        <a:rPr lang="el-GR" sz="2000" dirty="0">
                          <a:effectLst/>
                        </a:rPr>
                        <a:t>Αν </a:t>
                      </a:r>
                      <a:r>
                        <a:rPr lang="el-GR" sz="2000" dirty="0" smtClean="0">
                          <a:effectLst/>
                        </a:rPr>
                        <a:t>θέλουμε </a:t>
                      </a:r>
                      <a:r>
                        <a:rPr lang="el-GR" sz="2000" dirty="0">
                          <a:effectLst/>
                        </a:rPr>
                        <a:t>να αναιρέσουμε ΟΛΕΣ τις ενέργειες κάνουμε συνεχώς κλικ μέχρι να </a:t>
                      </a:r>
                      <a:r>
                        <a:rPr lang="el-GR" sz="2000" dirty="0" smtClean="0">
                          <a:effectLst/>
                        </a:rPr>
                        <a:t>γίνει</a:t>
                      </a:r>
                      <a:r>
                        <a:rPr lang="el-GR" sz="2000" baseline="0" dirty="0" smtClean="0">
                          <a:effectLst/>
                        </a:rPr>
                        <a:t> λευκό </a:t>
                      </a:r>
                      <a:r>
                        <a:rPr lang="el-GR" sz="2000" dirty="0" smtClean="0">
                          <a:effectLst/>
                        </a:rPr>
                        <a:t>το </a:t>
                      </a:r>
                      <a:r>
                        <a:rPr lang="el-GR" sz="2000" dirty="0">
                          <a:effectLst/>
                        </a:rPr>
                        <a:t>εικονίδιο και να μην είναι μπλε. </a:t>
                      </a:r>
                      <a:endParaRPr lang="en-US" sz="2000" dirty="0">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36972715"/>
              </p:ext>
            </p:extLst>
          </p:nvPr>
        </p:nvGraphicFramePr>
        <p:xfrm>
          <a:off x="8172400" y="4149080"/>
          <a:ext cx="360040" cy="316745"/>
        </p:xfrm>
        <a:graphic>
          <a:graphicData uri="http://schemas.openxmlformats.org/presentationml/2006/ole">
            <mc:AlternateContent xmlns:mc="http://schemas.openxmlformats.org/markup-compatibility/2006">
              <mc:Choice xmlns:v="urn:schemas-microsoft-com:vml" Requires="v">
                <p:oleObj spid="_x0000_s26689" name="Bitmap Image" r:id="rId3" imgW="247685" imgH="228571" progId="Paint.Picture">
                  <p:embed/>
                </p:oleObj>
              </mc:Choice>
              <mc:Fallback>
                <p:oleObj name="Bitmap Image" r:id="rId3" imgW="247685" imgH="22857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400" y="4149080"/>
                        <a:ext cx="360040" cy="316745"/>
                      </a:xfrm>
                      <a:prstGeom prst="rect">
                        <a:avLst/>
                      </a:prstGeom>
                      <a:noFill/>
                    </p:spPr>
                  </p:pic>
                </p:oleObj>
              </mc:Fallback>
            </mc:AlternateContent>
          </a:graphicData>
        </a:graphic>
      </p:graphicFrame>
    </p:spTree>
    <p:extLst>
      <p:ext uri="{BB962C8B-B14F-4D97-AF65-F5344CB8AC3E}">
        <p14:creationId xmlns:p14="http://schemas.microsoft.com/office/powerpoint/2010/main" val="222797406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762514792"/>
              </p:ext>
            </p:extLst>
          </p:nvPr>
        </p:nvGraphicFramePr>
        <p:xfrm>
          <a:off x="611560" y="260648"/>
          <a:ext cx="8136904" cy="5899637"/>
        </p:xfrm>
        <a:graphic>
          <a:graphicData uri="http://schemas.openxmlformats.org/drawingml/2006/table">
            <a:tbl>
              <a:tblPr>
                <a:tableStyleId>{BC89EF96-8CEA-46FF-86C4-4CE0E7609802}</a:tableStyleId>
              </a:tblPr>
              <a:tblGrid>
                <a:gridCol w="3024336"/>
                <a:gridCol w="5112568"/>
              </a:tblGrid>
              <a:tr h="1134816">
                <a:tc>
                  <a:txBody>
                    <a:bodyPr/>
                    <a:lstStyle/>
                    <a:p>
                      <a:pPr algn="l">
                        <a:lnSpc>
                          <a:spcPct val="115000"/>
                        </a:lnSpc>
                        <a:spcAft>
                          <a:spcPts val="0"/>
                        </a:spcAft>
                      </a:pPr>
                      <a:r>
                        <a:rPr lang="el-GR" sz="2200" dirty="0">
                          <a:effectLst/>
                        </a:rPr>
                        <a:t>Αντιγραφή κειμένου στο ίδιο φύλλο</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κειμένου</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Copy</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Πάμε στο σημείο που θέλουμε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r>
                        <a:rPr lang="el-GR" sz="2000" dirty="0">
                          <a:effectLst/>
                        </a:rPr>
                        <a:t> </a:t>
                      </a:r>
                      <a:endParaRPr lang="en-US" sz="2000" dirty="0">
                        <a:effectLst/>
                        <a:latin typeface="Times New Roman"/>
                        <a:ea typeface="Times New Roman"/>
                        <a:cs typeface="Times New Roman"/>
                      </a:endParaRPr>
                    </a:p>
                  </a:txBody>
                  <a:tcPr marL="68580" marR="68580" marT="0" marB="0" anchor="ctr"/>
                </a:tc>
              </a:tr>
              <a:tr h="1469933">
                <a:tc>
                  <a:txBody>
                    <a:bodyPr/>
                    <a:lstStyle/>
                    <a:p>
                      <a:pPr algn="l">
                        <a:lnSpc>
                          <a:spcPct val="115000"/>
                        </a:lnSpc>
                        <a:spcAft>
                          <a:spcPts val="0"/>
                        </a:spcAft>
                      </a:pPr>
                      <a:r>
                        <a:rPr lang="el-GR" sz="2200">
                          <a:effectLst/>
                        </a:rPr>
                        <a:t>Αντιγραφή κειμένου σε άλλο φύλλο</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κειμένου</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smtClean="0">
                          <a:solidFill>
                            <a:srgbClr val="00B0F0"/>
                          </a:solidFill>
                          <a:effectLst/>
                        </a:rPr>
                        <a:t>Copy</a:t>
                      </a:r>
                      <a:r>
                        <a:rPr lang="el-GR" sz="2000" dirty="0" smtClean="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File</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New</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Blank</a:t>
                      </a:r>
                      <a:r>
                        <a:rPr lang="el-GR" sz="2000" dirty="0">
                          <a:solidFill>
                            <a:srgbClr val="00B0F0"/>
                          </a:solidFill>
                          <a:effectLst/>
                        </a:rPr>
                        <a:t> </a:t>
                      </a:r>
                      <a:r>
                        <a:rPr lang="el-GR" sz="2000" dirty="0" err="1">
                          <a:solidFill>
                            <a:srgbClr val="00B0F0"/>
                          </a:solidFill>
                          <a:effectLst/>
                        </a:rPr>
                        <a:t>Document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Πάμε στο σημείο που θέλουμε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endParaRPr lang="en-US" sz="2000" dirty="0">
                        <a:solidFill>
                          <a:srgbClr val="00B0F0"/>
                        </a:solidFill>
                        <a:effectLst/>
                        <a:latin typeface="Times New Roman"/>
                        <a:ea typeface="Times New Roman"/>
                        <a:cs typeface="Times New Roman"/>
                      </a:endParaRPr>
                    </a:p>
                  </a:txBody>
                  <a:tcPr marL="68580" marR="68580" marT="0" marB="0" anchor="ctr"/>
                </a:tc>
              </a:tr>
              <a:tr h="1469933">
                <a:tc>
                  <a:txBody>
                    <a:bodyPr/>
                    <a:lstStyle/>
                    <a:p>
                      <a:pPr algn="l">
                        <a:lnSpc>
                          <a:spcPct val="115000"/>
                        </a:lnSpc>
                        <a:spcAft>
                          <a:spcPts val="0"/>
                        </a:spcAft>
                      </a:pPr>
                      <a:r>
                        <a:rPr lang="el-GR" sz="2200">
                          <a:effectLst/>
                        </a:rPr>
                        <a:t> </a:t>
                      </a:r>
                      <a:endParaRPr lang="en-US" sz="2200">
                        <a:effectLst/>
                      </a:endParaRPr>
                    </a:p>
                    <a:p>
                      <a:pPr algn="l">
                        <a:lnSpc>
                          <a:spcPct val="115000"/>
                        </a:lnSpc>
                        <a:spcAft>
                          <a:spcPts val="0"/>
                        </a:spcAft>
                      </a:pPr>
                      <a:r>
                        <a:rPr lang="el-GR" sz="2200">
                          <a:effectLst/>
                        </a:rPr>
                        <a:t>Μετακίνηση κειμένου σε φύλλο</a:t>
                      </a:r>
                      <a:endParaRPr lang="en-US" sz="2200">
                        <a:effectLst/>
                      </a:endParaRPr>
                    </a:p>
                    <a:p>
                      <a:pPr algn="l">
                        <a:lnSpc>
                          <a:spcPct val="115000"/>
                        </a:lnSpc>
                        <a:spcAft>
                          <a:spcPts val="0"/>
                        </a:spcAft>
                      </a:pPr>
                      <a:r>
                        <a:rPr lang="el-GR" sz="2200">
                          <a:effectLst/>
                        </a:rPr>
                        <a:t> </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 </a:t>
                      </a:r>
                      <a:endParaRPr lang="en-US" sz="2000" dirty="0">
                        <a:effectLst/>
                      </a:endParaRPr>
                    </a:p>
                    <a:p>
                      <a:pPr algn="l">
                        <a:lnSpc>
                          <a:spcPct val="115000"/>
                        </a:lnSpc>
                        <a:spcAft>
                          <a:spcPts val="0"/>
                        </a:spcAft>
                      </a:pPr>
                      <a:r>
                        <a:rPr lang="el-GR" sz="2000" dirty="0">
                          <a:solidFill>
                            <a:srgbClr val="00B0F0"/>
                          </a:solidFill>
                          <a:effectLst/>
                        </a:rPr>
                        <a:t>Επιλογή κειμένου</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Cut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Πάμε στο σημείο που θέλουμε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endParaRPr lang="en-US" sz="2000" dirty="0">
                        <a:solidFill>
                          <a:srgbClr val="00B0F0"/>
                        </a:solidFill>
                        <a:effectLst/>
                        <a:latin typeface="Times New Roman"/>
                        <a:ea typeface="Times New Roman"/>
                        <a:cs typeface="Times New Roman"/>
                      </a:endParaRPr>
                    </a:p>
                  </a:txBody>
                  <a:tcPr marL="68580" marR="68580" marT="0" marB="0"/>
                </a:tc>
              </a:tr>
              <a:tr h="1469933">
                <a:tc>
                  <a:txBody>
                    <a:bodyPr/>
                    <a:lstStyle/>
                    <a:p>
                      <a:pPr algn="l">
                        <a:lnSpc>
                          <a:spcPct val="115000"/>
                        </a:lnSpc>
                        <a:spcAft>
                          <a:spcPts val="0"/>
                        </a:spcAft>
                      </a:pPr>
                      <a:r>
                        <a:rPr lang="el-GR" sz="2200" dirty="0">
                          <a:effectLst/>
                        </a:rPr>
                        <a:t> </a:t>
                      </a:r>
                      <a:endParaRPr lang="en-US" sz="2200" dirty="0">
                        <a:effectLst/>
                      </a:endParaRPr>
                    </a:p>
                    <a:p>
                      <a:pPr algn="l">
                        <a:lnSpc>
                          <a:spcPct val="115000"/>
                        </a:lnSpc>
                        <a:spcAft>
                          <a:spcPts val="0"/>
                        </a:spcAft>
                      </a:pPr>
                      <a:r>
                        <a:rPr lang="el-GR" sz="2200" dirty="0">
                          <a:effectLst/>
                        </a:rPr>
                        <a:t>Μετακίνηση κειμένου σε άλλο ηλεκτρονικό φύλλο</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 </a:t>
                      </a:r>
                      <a:endParaRPr lang="en-US" sz="2000" dirty="0">
                        <a:effectLst/>
                      </a:endParaRPr>
                    </a:p>
                    <a:p>
                      <a:pPr algn="l">
                        <a:lnSpc>
                          <a:spcPct val="115000"/>
                        </a:lnSpc>
                        <a:spcAft>
                          <a:spcPts val="0"/>
                        </a:spcAft>
                      </a:pPr>
                      <a:r>
                        <a:rPr lang="el-GR" sz="2000" dirty="0">
                          <a:solidFill>
                            <a:srgbClr val="00B0F0"/>
                          </a:solidFill>
                          <a:effectLst/>
                        </a:rPr>
                        <a:t>Επιλογή κειμένου</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Cut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Κλικ στην άσπρη </a:t>
                      </a:r>
                      <a:r>
                        <a:rPr lang="el-GR" sz="2000" dirty="0" smtClean="0">
                          <a:solidFill>
                            <a:srgbClr val="00B0F0"/>
                          </a:solidFill>
                          <a:effectLst/>
                        </a:rPr>
                        <a:t>σελίδα </a:t>
                      </a:r>
                      <a:r>
                        <a:rPr lang="el-GR" sz="2000" dirty="0" smtClean="0">
                          <a:effectLst/>
                          <a:sym typeface="Wingdings" panose="05000000000000000000" pitchFamily="2" charset="2"/>
                        </a:rPr>
                        <a:t></a:t>
                      </a:r>
                      <a:r>
                        <a:rPr lang="el-GR" sz="2000" dirty="0" smtClean="0">
                          <a:effectLst/>
                        </a:rPr>
                        <a:t>  </a:t>
                      </a:r>
                      <a:r>
                        <a:rPr lang="el-GR" sz="2000" dirty="0">
                          <a:effectLst/>
                        </a:rPr>
                        <a:t>Πάμε στο σημείο που θέλουμε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endParaRPr lang="en-US" sz="2000" dirty="0">
                        <a:solidFill>
                          <a:srgbClr val="00B0F0"/>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97491122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114077336"/>
              </p:ext>
            </p:extLst>
          </p:nvPr>
        </p:nvGraphicFramePr>
        <p:xfrm>
          <a:off x="971600" y="404664"/>
          <a:ext cx="7776864" cy="5448622"/>
        </p:xfrm>
        <a:graphic>
          <a:graphicData uri="http://schemas.openxmlformats.org/drawingml/2006/table">
            <a:tbl>
              <a:tblPr>
                <a:tableStyleId>{BC89EF96-8CEA-46FF-86C4-4CE0E7609802}</a:tableStyleId>
              </a:tblPr>
              <a:tblGrid>
                <a:gridCol w="3137620"/>
                <a:gridCol w="4639244"/>
              </a:tblGrid>
              <a:tr h="1339628">
                <a:tc>
                  <a:txBody>
                    <a:bodyPr/>
                    <a:lstStyle/>
                    <a:p>
                      <a:pPr algn="l">
                        <a:lnSpc>
                          <a:spcPct val="115000"/>
                        </a:lnSpc>
                        <a:spcAft>
                          <a:spcPts val="0"/>
                        </a:spcAft>
                      </a:pPr>
                      <a:r>
                        <a:rPr lang="el-GR" sz="2200" dirty="0">
                          <a:effectLst/>
                        </a:rPr>
                        <a:t>Διαγραφή περιεχομένων κελιού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Κλικ στο κελί που θέλω να διαγράψω τα δεδομένα που έχει μέσα, κλικ στο πλήκτρο </a:t>
                      </a:r>
                      <a:r>
                        <a:rPr lang="el-GR" sz="2000" dirty="0" err="1">
                          <a:solidFill>
                            <a:srgbClr val="00B0F0"/>
                          </a:solidFill>
                          <a:effectLst/>
                        </a:rPr>
                        <a:t>Delete</a:t>
                      </a:r>
                      <a:endParaRPr lang="en-US" sz="2000" dirty="0">
                        <a:solidFill>
                          <a:srgbClr val="00B0F0"/>
                        </a:solidFill>
                        <a:effectLst/>
                        <a:latin typeface="Times New Roman"/>
                        <a:ea typeface="Times New Roman"/>
                        <a:cs typeface="Times New Roman"/>
                      </a:endParaRPr>
                    </a:p>
                  </a:txBody>
                  <a:tcPr marL="68580" marR="68580" marT="0" marB="0" anchor="ctr"/>
                </a:tc>
              </a:tr>
              <a:tr h="1405767">
                <a:tc>
                  <a:txBody>
                    <a:bodyPr/>
                    <a:lstStyle/>
                    <a:p>
                      <a:pPr algn="l">
                        <a:lnSpc>
                          <a:spcPct val="115000"/>
                        </a:lnSpc>
                        <a:spcAft>
                          <a:spcPts val="0"/>
                        </a:spcAft>
                      </a:pPr>
                      <a:r>
                        <a:rPr lang="el-GR" sz="2200">
                          <a:effectLst/>
                        </a:rPr>
                        <a:t>Εισαγωγή γραμμών σε ένα φύλλο εργασίας</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Επιλέγουμε μια γραμμή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Insert</a:t>
                      </a:r>
                      <a:r>
                        <a:rPr lang="el-GR" sz="2000" dirty="0">
                          <a:solidFill>
                            <a:srgbClr val="00B0F0"/>
                          </a:solidFill>
                          <a:effectLst/>
                        </a:rPr>
                        <a:t> </a:t>
                      </a:r>
                      <a:r>
                        <a:rPr lang="el-GR" sz="2000" dirty="0" err="1">
                          <a:solidFill>
                            <a:srgbClr val="00B0F0"/>
                          </a:solidFill>
                          <a:effectLst/>
                        </a:rPr>
                        <a:t>Rows</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ΠΑΝΤΑ Η ΝΕΑ ΓΡΑΜΜΗ ΕΜΦΑΝΙΖΕΤΑΙ ΠΑΝΩ ΑΠΟ ΤΗΝ ΕΠΙΛΕΓΜΕΝΗ </a:t>
                      </a:r>
                      <a:endParaRPr lang="en-US" sz="2000" dirty="0">
                        <a:effectLst/>
                        <a:latin typeface="Times New Roman"/>
                        <a:ea typeface="Times New Roman"/>
                        <a:cs typeface="Times New Roman"/>
                      </a:endParaRPr>
                    </a:p>
                  </a:txBody>
                  <a:tcPr marL="68580" marR="68580" marT="0" marB="0" anchor="ctr"/>
                </a:tc>
              </a:tr>
              <a:tr h="1354058">
                <a:tc>
                  <a:txBody>
                    <a:bodyPr/>
                    <a:lstStyle/>
                    <a:p>
                      <a:pPr algn="l">
                        <a:lnSpc>
                          <a:spcPct val="115000"/>
                        </a:lnSpc>
                        <a:spcAft>
                          <a:spcPts val="0"/>
                        </a:spcAft>
                      </a:pPr>
                      <a:r>
                        <a:rPr lang="el-GR" sz="2200">
                          <a:effectLst/>
                        </a:rPr>
                        <a:t>Εισαγωγή στηλών σε ένα φύλλο εργασίας</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Επιλέγουμε μια στήλη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Insert</a:t>
                      </a:r>
                      <a:r>
                        <a:rPr lang="el-GR" sz="2000" dirty="0">
                          <a:solidFill>
                            <a:srgbClr val="00B0F0"/>
                          </a:solidFill>
                          <a:effectLst/>
                        </a:rPr>
                        <a:t> </a:t>
                      </a:r>
                      <a:r>
                        <a:rPr lang="el-GR" sz="2000" dirty="0" err="1">
                          <a:solidFill>
                            <a:srgbClr val="00B0F0"/>
                          </a:solidFill>
                          <a:effectLst/>
                        </a:rPr>
                        <a:t>Columns</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ΠΑΝΤΑ Η ΝΕΑ ΣΤΗΛΗ ΕΜΦΑΝΙΖΕΤΑΙ ΜΠΡΟΣΤΑ ΑΠΟ ΤΗΝ ΕΠΙΛΕΓΜΕΝΗ </a:t>
                      </a:r>
                      <a:endParaRPr lang="en-US" sz="2000" dirty="0">
                        <a:effectLst/>
                        <a:latin typeface="Times New Roman"/>
                        <a:ea typeface="Times New Roman"/>
                        <a:cs typeface="Times New Roman"/>
                      </a:endParaRPr>
                    </a:p>
                  </a:txBody>
                  <a:tcPr marL="68580" marR="68580" marT="0" marB="0" anchor="ctr"/>
                </a:tc>
              </a:tr>
              <a:tr h="1301147">
                <a:tc>
                  <a:txBody>
                    <a:bodyPr/>
                    <a:lstStyle/>
                    <a:p>
                      <a:pPr algn="l">
                        <a:lnSpc>
                          <a:spcPct val="115000"/>
                        </a:lnSpc>
                        <a:spcAft>
                          <a:spcPts val="0"/>
                        </a:spcAft>
                      </a:pPr>
                      <a:r>
                        <a:rPr lang="el-GR" sz="2200" dirty="0">
                          <a:effectLst/>
                        </a:rPr>
                        <a:t>Διαγραφή στηλών, γραμμών από φύλλο εργασίας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a:t>
                      </a:r>
                      <a:r>
                        <a:rPr lang="el-GR" sz="2000" dirty="0">
                          <a:effectLst/>
                        </a:rPr>
                        <a:t> ό, τι θέλω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Delete</a:t>
                      </a:r>
                      <a:r>
                        <a:rPr lang="el-GR" sz="2000" dirty="0">
                          <a:solidFill>
                            <a:srgbClr val="00B0F0"/>
                          </a:solidFill>
                          <a:effectLst/>
                        </a:rPr>
                        <a:t> </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96238200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576419550"/>
              </p:ext>
            </p:extLst>
          </p:nvPr>
        </p:nvGraphicFramePr>
        <p:xfrm>
          <a:off x="899592" y="332656"/>
          <a:ext cx="7776864" cy="5616624"/>
        </p:xfrm>
        <a:graphic>
          <a:graphicData uri="http://schemas.openxmlformats.org/drawingml/2006/table">
            <a:tbl>
              <a:tblPr>
                <a:tableStyleId>{BC89EF96-8CEA-46FF-86C4-4CE0E7609802}</a:tableStyleId>
              </a:tblPr>
              <a:tblGrid>
                <a:gridCol w="2088232"/>
                <a:gridCol w="5688632"/>
              </a:tblGrid>
              <a:tr h="5616624">
                <a:tc>
                  <a:txBody>
                    <a:bodyPr/>
                    <a:lstStyle/>
                    <a:p>
                      <a:pPr algn="l">
                        <a:lnSpc>
                          <a:spcPct val="115000"/>
                        </a:lnSpc>
                        <a:spcAft>
                          <a:spcPts val="0"/>
                        </a:spcAft>
                      </a:pPr>
                      <a:r>
                        <a:rPr lang="el-GR" sz="2400" dirty="0">
                          <a:effectLst/>
                        </a:rPr>
                        <a:t>Ταξινόμηση περιοχής κελιών</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a:t>
                      </a:r>
                      <a:r>
                        <a:rPr lang="el-GR" sz="2200" dirty="0">
                          <a:effectLst/>
                        </a:rPr>
                        <a:t> </a:t>
                      </a:r>
                      <a:r>
                        <a:rPr lang="el-GR" sz="2200" dirty="0">
                          <a:solidFill>
                            <a:srgbClr val="00B0F0"/>
                          </a:solidFill>
                          <a:effectLst/>
                        </a:rPr>
                        <a:t>την</a:t>
                      </a:r>
                      <a:r>
                        <a:rPr lang="el-GR" sz="2200" dirty="0">
                          <a:effectLst/>
                        </a:rPr>
                        <a:t> </a:t>
                      </a:r>
                      <a:r>
                        <a:rPr lang="el-GR" sz="2200" dirty="0">
                          <a:solidFill>
                            <a:srgbClr val="00B0F0"/>
                          </a:solidFill>
                          <a:effectLst/>
                        </a:rPr>
                        <a:t>περιοχή</a:t>
                      </a:r>
                      <a:r>
                        <a:rPr lang="el-GR" sz="2200" dirty="0">
                          <a:effectLst/>
                        </a:rPr>
                        <a:t> </a:t>
                      </a:r>
                      <a:r>
                        <a:rPr lang="el-GR" sz="2200" dirty="0">
                          <a:solidFill>
                            <a:srgbClr val="00B0F0"/>
                          </a:solidFill>
                          <a:effectLst/>
                        </a:rPr>
                        <a:t>κελιών</a:t>
                      </a:r>
                      <a:r>
                        <a:rPr lang="el-GR" sz="2200" dirty="0">
                          <a:effectLst/>
                        </a:rPr>
                        <a:t> που μου λέει η άσκηση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βελάκι του </a:t>
                      </a:r>
                      <a:r>
                        <a:rPr lang="el-GR" sz="2200" dirty="0" smtClean="0">
                          <a:effectLst/>
                        </a:rPr>
                        <a:t>εικονιδίου</a:t>
                      </a:r>
                    </a:p>
                    <a:p>
                      <a:pPr algn="l">
                        <a:lnSpc>
                          <a:spcPct val="115000"/>
                        </a:lnSpc>
                        <a:spcAft>
                          <a:spcPts val="0"/>
                        </a:spcAft>
                      </a:pPr>
                      <a:endParaRPr lang="el-GR" sz="2200" dirty="0" smtClean="0">
                        <a:effectLst/>
                        <a:sym typeface="Wingdings" panose="05000000000000000000" pitchFamily="2" charset="2"/>
                      </a:endParaRPr>
                    </a:p>
                    <a:p>
                      <a:pPr algn="l">
                        <a:lnSpc>
                          <a:spcPct val="115000"/>
                        </a:lnSpc>
                        <a:spcAft>
                          <a:spcPts val="0"/>
                        </a:spcAft>
                      </a:pPr>
                      <a:endParaRPr lang="el-GR" sz="2200" dirty="0" smtClean="0">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Custom</a:t>
                      </a:r>
                      <a:r>
                        <a:rPr lang="el-GR" sz="2200" dirty="0">
                          <a:solidFill>
                            <a:srgbClr val="00B0F0"/>
                          </a:solidFill>
                          <a:effectLst/>
                        </a:rPr>
                        <a:t> </a:t>
                      </a:r>
                      <a:r>
                        <a:rPr lang="el-GR" sz="2200" dirty="0" err="1">
                          <a:solidFill>
                            <a:srgbClr val="00B0F0"/>
                          </a:solidFill>
                          <a:effectLst/>
                        </a:rPr>
                        <a:t>sort</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Επιλέγουμε στο </a:t>
                      </a:r>
                      <a:r>
                        <a:rPr lang="el-GR" sz="2200" dirty="0" err="1">
                          <a:solidFill>
                            <a:srgbClr val="00B0F0"/>
                          </a:solidFill>
                          <a:effectLst/>
                        </a:rPr>
                        <a:t>Sort</a:t>
                      </a:r>
                      <a:r>
                        <a:rPr lang="el-GR" sz="2200" dirty="0">
                          <a:solidFill>
                            <a:srgbClr val="00B0F0"/>
                          </a:solidFill>
                          <a:effectLst/>
                        </a:rPr>
                        <a:t> </a:t>
                      </a:r>
                      <a:r>
                        <a:rPr lang="el-GR" sz="2200" dirty="0" err="1">
                          <a:solidFill>
                            <a:srgbClr val="00B0F0"/>
                          </a:solidFill>
                          <a:effectLst/>
                        </a:rPr>
                        <a:t>by</a:t>
                      </a:r>
                      <a:r>
                        <a:rPr lang="el-GR" sz="2200" dirty="0">
                          <a:solidFill>
                            <a:srgbClr val="00B0F0"/>
                          </a:solidFill>
                          <a:effectLst/>
                        </a:rPr>
                        <a:t> </a:t>
                      </a:r>
                      <a:r>
                        <a:rPr lang="el-GR" sz="2200" dirty="0">
                          <a:effectLst/>
                        </a:rPr>
                        <a:t>τη στήλη που θέλουμε να ταξινομήσουμε </a:t>
                      </a:r>
                      <a:r>
                        <a:rPr lang="el-GR" sz="2200" dirty="0" smtClean="0">
                          <a:effectLst/>
                          <a:sym typeface="Wingdings" panose="05000000000000000000" pitchFamily="2" charset="2"/>
                        </a:rPr>
                        <a:t></a:t>
                      </a:r>
                      <a:r>
                        <a:rPr lang="el-GR" sz="2200" dirty="0" smtClean="0">
                          <a:effectLst/>
                        </a:rPr>
                        <a:t> </a:t>
                      </a:r>
                      <a:r>
                        <a:rPr lang="el-GR" sz="2200" dirty="0">
                          <a:effectLst/>
                        </a:rPr>
                        <a:t>επιλέγουμε από τη στήλη </a:t>
                      </a:r>
                      <a:r>
                        <a:rPr lang="el-GR" sz="2200" dirty="0" err="1">
                          <a:solidFill>
                            <a:srgbClr val="00B0F0"/>
                          </a:solidFill>
                          <a:effectLst/>
                        </a:rPr>
                        <a:t>Order</a:t>
                      </a:r>
                      <a:r>
                        <a:rPr lang="el-GR" sz="2200" dirty="0">
                          <a:solidFill>
                            <a:srgbClr val="00B0F0"/>
                          </a:solidFill>
                          <a:effectLst/>
                        </a:rPr>
                        <a:t> </a:t>
                      </a:r>
                      <a:r>
                        <a:rPr lang="el-GR" sz="2200" dirty="0">
                          <a:effectLst/>
                        </a:rPr>
                        <a:t>το είδος της ταξινόμησης </a:t>
                      </a:r>
                      <a:endParaRPr lang="en-US" sz="2200" dirty="0">
                        <a:effectLst/>
                      </a:endParaRPr>
                    </a:p>
                    <a:p>
                      <a:pPr algn="l">
                        <a:lnSpc>
                          <a:spcPct val="115000"/>
                        </a:lnSpc>
                        <a:spcAft>
                          <a:spcPts val="0"/>
                        </a:spcAft>
                      </a:pPr>
                      <a:r>
                        <a:rPr lang="el-GR" sz="2200" dirty="0">
                          <a:solidFill>
                            <a:srgbClr val="00B0F0"/>
                          </a:solidFill>
                          <a:effectLst/>
                        </a:rPr>
                        <a:t>Αύξουσα</a:t>
                      </a:r>
                      <a:r>
                        <a:rPr lang="en-US" sz="2200" dirty="0">
                          <a:solidFill>
                            <a:srgbClr val="00B0F0"/>
                          </a:solidFill>
                          <a:effectLst/>
                        </a:rPr>
                        <a:t> </a:t>
                      </a:r>
                      <a:r>
                        <a:rPr lang="en-US" sz="2200" dirty="0">
                          <a:effectLst/>
                        </a:rPr>
                        <a:t>(A to Z </a:t>
                      </a:r>
                      <a:r>
                        <a:rPr lang="el-GR" sz="2200" dirty="0">
                          <a:effectLst/>
                        </a:rPr>
                        <a:t>ή</a:t>
                      </a:r>
                      <a:r>
                        <a:rPr lang="en-US" sz="2200" dirty="0">
                          <a:effectLst/>
                        </a:rPr>
                        <a:t> Newest to Oldest </a:t>
                      </a:r>
                      <a:r>
                        <a:rPr lang="el-GR" sz="2200" dirty="0">
                          <a:effectLst/>
                        </a:rPr>
                        <a:t>ή</a:t>
                      </a:r>
                      <a:r>
                        <a:rPr lang="en-US" sz="2200" dirty="0">
                          <a:effectLst/>
                        </a:rPr>
                        <a:t>  Smallest to Biggest)</a:t>
                      </a:r>
                    </a:p>
                    <a:p>
                      <a:pPr algn="l">
                        <a:lnSpc>
                          <a:spcPct val="115000"/>
                        </a:lnSpc>
                        <a:spcAft>
                          <a:spcPts val="0"/>
                        </a:spcAft>
                      </a:pPr>
                      <a:r>
                        <a:rPr lang="el-GR" sz="2200" dirty="0">
                          <a:solidFill>
                            <a:srgbClr val="00B0F0"/>
                          </a:solidFill>
                          <a:effectLst/>
                        </a:rPr>
                        <a:t>Φθίνουσα</a:t>
                      </a:r>
                      <a:r>
                        <a:rPr lang="en-US" sz="2200" dirty="0">
                          <a:solidFill>
                            <a:srgbClr val="00B0F0"/>
                          </a:solidFill>
                          <a:effectLst/>
                        </a:rPr>
                        <a:t> </a:t>
                      </a:r>
                      <a:r>
                        <a:rPr lang="en-US" sz="2200" dirty="0">
                          <a:effectLst/>
                        </a:rPr>
                        <a:t>(Z to A  </a:t>
                      </a:r>
                      <a:r>
                        <a:rPr lang="el-GR" sz="2200" dirty="0">
                          <a:effectLst/>
                        </a:rPr>
                        <a:t>ή</a:t>
                      </a:r>
                      <a:r>
                        <a:rPr lang="en-US" sz="2200" dirty="0">
                          <a:effectLst/>
                        </a:rPr>
                        <a:t> Oldest to Newest </a:t>
                      </a:r>
                      <a:r>
                        <a:rPr lang="el-GR" sz="2200" dirty="0">
                          <a:effectLst/>
                        </a:rPr>
                        <a:t>ή</a:t>
                      </a:r>
                      <a:r>
                        <a:rPr lang="en-US" sz="2200" dirty="0">
                          <a:effectLst/>
                        </a:rPr>
                        <a:t> Biggest to Smallest)</a:t>
                      </a:r>
                      <a:endParaRPr lang="en-US" sz="2200" dirty="0">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45338085"/>
              </p:ext>
            </p:extLst>
          </p:nvPr>
        </p:nvGraphicFramePr>
        <p:xfrm>
          <a:off x="7452319" y="1628800"/>
          <a:ext cx="692531" cy="864096"/>
        </p:xfrm>
        <a:graphic>
          <a:graphicData uri="http://schemas.openxmlformats.org/presentationml/2006/ole">
            <mc:AlternateContent xmlns:mc="http://schemas.openxmlformats.org/markup-compatibility/2006">
              <mc:Choice xmlns:v="urn:schemas-microsoft-com:vml" Requires="v">
                <p:oleObj spid="_x0000_s30782" name="Bitmap Image" r:id="rId3" imgW="523810" imgH="657317" progId="Paint.Picture">
                  <p:embed/>
                </p:oleObj>
              </mc:Choice>
              <mc:Fallback>
                <p:oleObj name="Bitmap Image" r:id="rId3" imgW="523810" imgH="657317"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19" y="1628800"/>
                        <a:ext cx="692531" cy="864096"/>
                      </a:xfrm>
                      <a:prstGeom prst="rect">
                        <a:avLst/>
                      </a:prstGeom>
                      <a:noFill/>
                    </p:spPr>
                  </p:pic>
                </p:oleObj>
              </mc:Fallback>
            </mc:AlternateContent>
          </a:graphicData>
        </a:graphic>
      </p:graphicFrame>
    </p:spTree>
    <p:extLst>
      <p:ext uri="{BB962C8B-B14F-4D97-AF65-F5344CB8AC3E}">
        <p14:creationId xmlns:p14="http://schemas.microsoft.com/office/powerpoint/2010/main" val="305080709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185</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148077123"/>
              </p:ext>
            </p:extLst>
          </p:nvPr>
        </p:nvGraphicFramePr>
        <p:xfrm>
          <a:off x="971600" y="476672"/>
          <a:ext cx="7704856" cy="5608320"/>
        </p:xfrm>
        <a:graphic>
          <a:graphicData uri="http://schemas.openxmlformats.org/drawingml/2006/table">
            <a:tbl>
              <a:tblPr>
                <a:tableStyleId>{BC89EF96-8CEA-46FF-86C4-4CE0E7609802}</a:tableStyleId>
              </a:tblPr>
              <a:tblGrid>
                <a:gridCol w="3108568"/>
                <a:gridCol w="4596288"/>
              </a:tblGrid>
              <a:tr h="1300133">
                <a:tc>
                  <a:txBody>
                    <a:bodyPr/>
                    <a:lstStyle/>
                    <a:p>
                      <a:pPr algn="l">
                        <a:lnSpc>
                          <a:spcPct val="115000"/>
                        </a:lnSpc>
                        <a:spcAft>
                          <a:spcPts val="0"/>
                        </a:spcAft>
                      </a:pPr>
                      <a:r>
                        <a:rPr lang="el-GR" sz="2000" dirty="0">
                          <a:effectLst/>
                        </a:rPr>
                        <a:t>Αλλαγή πλάτους στήλης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Επιλέγουμε τη στήλη</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r>
                        <a:rPr lang="el-GR" sz="2000" dirty="0" err="1">
                          <a:solidFill>
                            <a:srgbClr val="00B0F0"/>
                          </a:solidFill>
                          <a:effectLst/>
                        </a:rPr>
                        <a:t>Format</a:t>
                      </a:r>
                      <a:r>
                        <a:rPr lang="el-GR" sz="2000" dirty="0">
                          <a:effectLst/>
                        </a:rPr>
                        <a:t> </a:t>
                      </a:r>
                      <a:r>
                        <a:rPr lang="el-GR" sz="2000" dirty="0" smtClean="0">
                          <a:effectLst/>
                          <a:sym typeface="Wingdings" panose="05000000000000000000" pitchFamily="2" charset="2"/>
                        </a:rPr>
                        <a:t></a:t>
                      </a:r>
                      <a:r>
                        <a:rPr lang="el-GR" sz="2000" dirty="0" smtClean="0">
                          <a:effectLst/>
                        </a:rPr>
                        <a:t> </a:t>
                      </a:r>
                    </a:p>
                    <a:p>
                      <a:pPr algn="l">
                        <a:lnSpc>
                          <a:spcPct val="115000"/>
                        </a:lnSpc>
                        <a:spcAft>
                          <a:spcPts val="0"/>
                        </a:spcAft>
                      </a:pPr>
                      <a:r>
                        <a:rPr lang="el-GR" sz="2000" dirty="0" err="1" smtClean="0">
                          <a:solidFill>
                            <a:srgbClr val="00B0F0"/>
                          </a:solidFill>
                          <a:effectLst/>
                        </a:rPr>
                        <a:t>Column</a:t>
                      </a:r>
                      <a:r>
                        <a:rPr lang="el-GR" sz="2000" dirty="0" smtClean="0">
                          <a:solidFill>
                            <a:srgbClr val="00B0F0"/>
                          </a:solidFill>
                          <a:effectLst/>
                        </a:rPr>
                        <a:t> </a:t>
                      </a:r>
                      <a:r>
                        <a:rPr lang="el-GR" sz="2000" dirty="0" err="1">
                          <a:solidFill>
                            <a:srgbClr val="00B0F0"/>
                          </a:solidFill>
                          <a:effectLst/>
                        </a:rPr>
                        <a:t>Width</a:t>
                      </a:r>
                      <a:r>
                        <a:rPr lang="el-GR" sz="2000" dirty="0">
                          <a:solidFill>
                            <a:srgbClr val="00B0F0"/>
                          </a:solidFill>
                          <a:effectLst/>
                        </a:rPr>
                        <a:t> </a:t>
                      </a:r>
                      <a:endParaRPr lang="el-GR" sz="2000" dirty="0" smtClean="0">
                        <a:solidFill>
                          <a:srgbClr val="00B0F0"/>
                        </a:solidFill>
                        <a:effectLst/>
                      </a:endParaRPr>
                    </a:p>
                    <a:p>
                      <a:pPr algn="l">
                        <a:lnSpc>
                          <a:spcPct val="115000"/>
                        </a:lnSpc>
                        <a:spcAft>
                          <a:spcPts val="0"/>
                        </a:spcAft>
                      </a:pP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γράφουμε</a:t>
                      </a:r>
                      <a:r>
                        <a:rPr lang="el-GR" sz="2000" dirty="0">
                          <a:effectLst/>
                        </a:rPr>
                        <a:t> </a:t>
                      </a:r>
                      <a:r>
                        <a:rPr lang="el-GR" sz="2000" dirty="0">
                          <a:solidFill>
                            <a:srgbClr val="00B0F0"/>
                          </a:solidFill>
                          <a:effectLst/>
                        </a:rPr>
                        <a:t>το</a:t>
                      </a:r>
                      <a:r>
                        <a:rPr lang="el-GR" sz="2000" dirty="0">
                          <a:effectLst/>
                        </a:rPr>
                        <a:t> </a:t>
                      </a:r>
                      <a:r>
                        <a:rPr lang="el-GR" sz="2000" dirty="0">
                          <a:solidFill>
                            <a:srgbClr val="00B0F0"/>
                          </a:solidFill>
                          <a:effectLst/>
                        </a:rPr>
                        <a:t>πλάτος</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 </a:t>
                      </a:r>
                      <a:endParaRPr lang="en-US" sz="2000" dirty="0">
                        <a:solidFill>
                          <a:srgbClr val="00B0F0"/>
                        </a:solidFill>
                        <a:effectLst/>
                        <a:latin typeface="Times New Roman"/>
                        <a:ea typeface="Times New Roman"/>
                        <a:cs typeface="Times New Roman"/>
                      </a:endParaRPr>
                    </a:p>
                  </a:txBody>
                  <a:tcPr marL="68580" marR="68580" marT="0" marB="0" anchor="ctr"/>
                </a:tc>
              </a:tr>
              <a:tr h="1369498">
                <a:tc>
                  <a:txBody>
                    <a:bodyPr/>
                    <a:lstStyle/>
                    <a:p>
                      <a:pPr algn="l">
                        <a:lnSpc>
                          <a:spcPct val="115000"/>
                        </a:lnSpc>
                        <a:spcAft>
                          <a:spcPts val="0"/>
                        </a:spcAft>
                      </a:pPr>
                      <a:r>
                        <a:rPr lang="el-GR" sz="2000">
                          <a:effectLst/>
                        </a:rPr>
                        <a:t>Αλλαγή ύψους γραμμών</a:t>
                      </a:r>
                      <a:endParaRPr lang="en-US" sz="20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Επιλέγουμε τη γραμμή</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r>
                        <a:rPr lang="el-GR" sz="2000" dirty="0" err="1">
                          <a:solidFill>
                            <a:srgbClr val="00B0F0"/>
                          </a:solidFill>
                          <a:effectLst/>
                        </a:rPr>
                        <a:t>Format</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p>
                    <a:p>
                      <a:pPr algn="l">
                        <a:lnSpc>
                          <a:spcPct val="115000"/>
                        </a:lnSpc>
                        <a:spcAft>
                          <a:spcPts val="0"/>
                        </a:spcAft>
                      </a:pPr>
                      <a:r>
                        <a:rPr lang="el-GR" sz="2000" dirty="0" err="1" smtClean="0">
                          <a:solidFill>
                            <a:srgbClr val="00B0F0"/>
                          </a:solidFill>
                          <a:effectLst/>
                        </a:rPr>
                        <a:t>Row</a:t>
                      </a:r>
                      <a:r>
                        <a:rPr lang="el-GR" sz="2000" dirty="0" smtClean="0">
                          <a:solidFill>
                            <a:srgbClr val="00B0F0"/>
                          </a:solidFill>
                          <a:effectLst/>
                        </a:rPr>
                        <a:t> </a:t>
                      </a:r>
                      <a:r>
                        <a:rPr lang="el-GR" sz="2000" dirty="0" err="1">
                          <a:solidFill>
                            <a:srgbClr val="00B0F0"/>
                          </a:solidFill>
                          <a:effectLst/>
                        </a:rPr>
                        <a:t>Height</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p>
                    <a:p>
                      <a:pPr algn="l">
                        <a:lnSpc>
                          <a:spcPct val="115000"/>
                        </a:lnSpc>
                        <a:spcAft>
                          <a:spcPts val="0"/>
                        </a:spcAft>
                      </a:pPr>
                      <a:r>
                        <a:rPr lang="el-GR" sz="2000" dirty="0" smtClean="0">
                          <a:solidFill>
                            <a:srgbClr val="00B0F0"/>
                          </a:solidFill>
                          <a:effectLst/>
                        </a:rPr>
                        <a:t>Βάζω </a:t>
                      </a:r>
                      <a:r>
                        <a:rPr lang="el-GR" sz="2000" dirty="0">
                          <a:solidFill>
                            <a:srgbClr val="00B0F0"/>
                          </a:solidFill>
                          <a:effectLst/>
                        </a:rPr>
                        <a:t>το ύψος</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 </a:t>
                      </a:r>
                      <a:endParaRPr lang="en-US" sz="2000" dirty="0">
                        <a:solidFill>
                          <a:srgbClr val="00B0F0"/>
                        </a:solidFill>
                        <a:effectLst/>
                        <a:latin typeface="Times New Roman"/>
                        <a:ea typeface="Times New Roman"/>
                        <a:cs typeface="Times New Roman"/>
                      </a:endParaRPr>
                    </a:p>
                  </a:txBody>
                  <a:tcPr marL="68580" marR="68580" marT="0" marB="0" anchor="ctr"/>
                </a:tc>
              </a:tr>
              <a:tr h="1369498">
                <a:tc>
                  <a:txBody>
                    <a:bodyPr/>
                    <a:lstStyle/>
                    <a:p>
                      <a:pPr algn="l">
                        <a:lnSpc>
                          <a:spcPct val="115000"/>
                        </a:lnSpc>
                        <a:spcAft>
                          <a:spcPts val="0"/>
                        </a:spcAft>
                      </a:pPr>
                      <a:r>
                        <a:rPr lang="el-GR" sz="2000">
                          <a:effectLst/>
                        </a:rPr>
                        <a:t>Αλλαγή πλάτους στήλης για να είναι πλήρως ορατά τα δεδομένα την στήλης </a:t>
                      </a:r>
                      <a:endParaRPr lang="en-US" sz="20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Επιλέγουμε τη στήλη</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r>
                        <a:rPr lang="el-GR" sz="2000" dirty="0" err="1">
                          <a:solidFill>
                            <a:srgbClr val="00B0F0"/>
                          </a:solidFill>
                          <a:effectLst/>
                        </a:rPr>
                        <a:t>Format</a:t>
                      </a:r>
                      <a:r>
                        <a:rPr lang="el-GR" sz="2000" dirty="0">
                          <a:effectLst/>
                        </a:rPr>
                        <a:t>  </a:t>
                      </a:r>
                      <a:endParaRPr lang="el-GR" sz="2000" dirty="0" smtClean="0">
                        <a:effectLst/>
                      </a:endParaRPr>
                    </a:p>
                    <a:p>
                      <a:pPr algn="l">
                        <a:lnSpc>
                          <a:spcPct val="115000"/>
                        </a:lnSpc>
                        <a:spcAft>
                          <a:spcPts val="0"/>
                        </a:spcAft>
                      </a:pP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AutoFit</a:t>
                      </a:r>
                      <a:r>
                        <a:rPr lang="el-GR" sz="2000" dirty="0">
                          <a:solidFill>
                            <a:srgbClr val="00B0F0"/>
                          </a:solidFill>
                          <a:effectLst/>
                        </a:rPr>
                        <a:t> </a:t>
                      </a:r>
                      <a:r>
                        <a:rPr lang="el-GR" sz="2000" dirty="0" err="1">
                          <a:solidFill>
                            <a:srgbClr val="00B0F0"/>
                          </a:solidFill>
                          <a:effectLst/>
                        </a:rPr>
                        <a:t>Column</a:t>
                      </a:r>
                      <a:r>
                        <a:rPr lang="el-GR" sz="2000" dirty="0">
                          <a:solidFill>
                            <a:srgbClr val="00B0F0"/>
                          </a:solidFill>
                          <a:effectLst/>
                        </a:rPr>
                        <a:t> </a:t>
                      </a:r>
                      <a:r>
                        <a:rPr lang="el-GR" sz="2000" dirty="0" err="1">
                          <a:solidFill>
                            <a:srgbClr val="00B0F0"/>
                          </a:solidFill>
                          <a:effectLst/>
                        </a:rPr>
                        <a:t>Width</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OK </a:t>
                      </a:r>
                      <a:endParaRPr lang="en-US" sz="2000" dirty="0">
                        <a:solidFill>
                          <a:srgbClr val="00B0F0"/>
                        </a:solidFill>
                        <a:effectLst/>
                        <a:latin typeface="Times New Roman"/>
                        <a:ea typeface="Times New Roman"/>
                        <a:cs typeface="Times New Roman"/>
                      </a:endParaRPr>
                    </a:p>
                  </a:txBody>
                  <a:tcPr marL="68580" marR="68580" marT="0" marB="0" anchor="ctr"/>
                </a:tc>
              </a:tr>
              <a:tr h="1289462">
                <a:tc>
                  <a:txBody>
                    <a:bodyPr/>
                    <a:lstStyle/>
                    <a:p>
                      <a:pPr algn="l">
                        <a:lnSpc>
                          <a:spcPct val="115000"/>
                        </a:lnSpc>
                        <a:spcAft>
                          <a:spcPts val="0"/>
                        </a:spcAft>
                      </a:pPr>
                      <a:r>
                        <a:rPr lang="el-GR" sz="2000" dirty="0">
                          <a:effectLst/>
                        </a:rPr>
                        <a:t>Αλλαγή ύψους γραμμής για να είναι πλήρως ορατά τα δεδομένα την στήλης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Επιλέγουμε τη γραμμή</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baseline="0" dirty="0" smtClean="0">
                          <a:effectLst/>
                          <a:sym typeface="Wingdings" panose="05000000000000000000" pitchFamily="2" charset="2"/>
                        </a:rPr>
                        <a:t> </a:t>
                      </a:r>
                      <a:r>
                        <a:rPr lang="el-GR" sz="2000" dirty="0" smtClean="0">
                          <a:effectLst/>
                        </a:rPr>
                        <a:t>κλικ </a:t>
                      </a:r>
                      <a:r>
                        <a:rPr lang="el-GR" sz="2000" dirty="0">
                          <a:effectLst/>
                        </a:rPr>
                        <a:t>στο </a:t>
                      </a:r>
                      <a:r>
                        <a:rPr lang="el-GR" sz="2000" dirty="0" err="1">
                          <a:solidFill>
                            <a:srgbClr val="00B0F0"/>
                          </a:solidFill>
                          <a:effectLst/>
                        </a:rPr>
                        <a:t>Format</a:t>
                      </a:r>
                      <a:r>
                        <a:rPr lang="el-GR" sz="2000" dirty="0">
                          <a:effectLst/>
                        </a:rPr>
                        <a:t> </a:t>
                      </a:r>
                      <a:endParaRPr lang="el-GR" sz="2000" dirty="0" smtClean="0">
                        <a:effectLst/>
                      </a:endParaRPr>
                    </a:p>
                    <a:p>
                      <a:pPr algn="l">
                        <a:lnSpc>
                          <a:spcPct val="115000"/>
                        </a:lnSpc>
                        <a:spcAft>
                          <a:spcPts val="0"/>
                        </a:spcAft>
                      </a:pP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AutoFit</a:t>
                      </a:r>
                      <a:r>
                        <a:rPr lang="el-GR" sz="2000" dirty="0">
                          <a:solidFill>
                            <a:srgbClr val="00B0F0"/>
                          </a:solidFill>
                          <a:effectLst/>
                        </a:rPr>
                        <a:t> </a:t>
                      </a:r>
                      <a:r>
                        <a:rPr lang="el-GR" sz="2000" dirty="0" err="1">
                          <a:solidFill>
                            <a:srgbClr val="00B0F0"/>
                          </a:solidFill>
                          <a:effectLst/>
                        </a:rPr>
                        <a:t>Row</a:t>
                      </a:r>
                      <a:r>
                        <a:rPr lang="el-GR" sz="2000" dirty="0">
                          <a:solidFill>
                            <a:srgbClr val="00B0F0"/>
                          </a:solidFill>
                          <a:effectLst/>
                        </a:rPr>
                        <a:t> </a:t>
                      </a:r>
                      <a:r>
                        <a:rPr lang="el-GR" sz="2000" dirty="0" err="1">
                          <a:solidFill>
                            <a:srgbClr val="00B0F0"/>
                          </a:solidFill>
                          <a:effectLst/>
                        </a:rPr>
                        <a:t>Height</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OK </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60741320"/>
              </p:ext>
            </p:extLst>
          </p:nvPr>
        </p:nvGraphicFramePr>
        <p:xfrm>
          <a:off x="6588224" y="836712"/>
          <a:ext cx="441325" cy="693737"/>
        </p:xfrm>
        <a:graphic>
          <a:graphicData uri="http://schemas.openxmlformats.org/presentationml/2006/ole">
            <mc:AlternateContent xmlns:mc="http://schemas.openxmlformats.org/markup-compatibility/2006">
              <mc:Choice xmlns:v="urn:schemas-microsoft-com:vml" Requires="v">
                <p:oleObj spid="_x0000_s31985" name="Bitmap Image" r:id="rId3" imgW="438095" imgH="685714" progId="Paint.Picture">
                  <p:embed/>
                </p:oleObj>
              </mc:Choice>
              <mc:Fallback>
                <p:oleObj name="Bitmap Image" r:id="rId3" imgW="438095" imgH="685714"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441325"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79397697"/>
              </p:ext>
            </p:extLst>
          </p:nvPr>
        </p:nvGraphicFramePr>
        <p:xfrm>
          <a:off x="6948264" y="2348880"/>
          <a:ext cx="441325" cy="693737"/>
        </p:xfrm>
        <a:graphic>
          <a:graphicData uri="http://schemas.openxmlformats.org/presentationml/2006/ole">
            <mc:AlternateContent xmlns:mc="http://schemas.openxmlformats.org/markup-compatibility/2006">
              <mc:Choice xmlns:v="urn:schemas-microsoft-com:vml" Requires="v">
                <p:oleObj spid="_x0000_s31986" name="Bitmap Image" r:id="rId5" imgW="438095" imgH="685714" progId="Paint.Picture">
                  <p:embed/>
                </p:oleObj>
              </mc:Choice>
              <mc:Fallback>
                <p:oleObj name="Bitmap Image" r:id="rId5" imgW="438095" imgH="68571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2348880"/>
                        <a:ext cx="441325"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2055673"/>
              </p:ext>
            </p:extLst>
          </p:nvPr>
        </p:nvGraphicFramePr>
        <p:xfrm>
          <a:off x="8100392" y="3789040"/>
          <a:ext cx="441325" cy="693737"/>
        </p:xfrm>
        <a:graphic>
          <a:graphicData uri="http://schemas.openxmlformats.org/presentationml/2006/ole">
            <mc:AlternateContent xmlns:mc="http://schemas.openxmlformats.org/markup-compatibility/2006">
              <mc:Choice xmlns:v="urn:schemas-microsoft-com:vml" Requires="v">
                <p:oleObj spid="_x0000_s31987" name="Bitmap Image" r:id="rId6" imgW="438095" imgH="685714" progId="Paint.Picture">
                  <p:embed/>
                </p:oleObj>
              </mc:Choice>
              <mc:Fallback>
                <p:oleObj name="Bitmap Image" r:id="rId6" imgW="438095" imgH="68571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3789040"/>
                        <a:ext cx="441325"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89410062"/>
              </p:ext>
            </p:extLst>
          </p:nvPr>
        </p:nvGraphicFramePr>
        <p:xfrm>
          <a:off x="8028384" y="5229200"/>
          <a:ext cx="441325" cy="693737"/>
        </p:xfrm>
        <a:graphic>
          <a:graphicData uri="http://schemas.openxmlformats.org/presentationml/2006/ole">
            <mc:AlternateContent xmlns:mc="http://schemas.openxmlformats.org/markup-compatibility/2006">
              <mc:Choice xmlns:v="urn:schemas-microsoft-com:vml" Requires="v">
                <p:oleObj spid="_x0000_s31988" name="Bitmap Image" r:id="rId7" imgW="438095" imgH="685714" progId="Paint.Picture">
                  <p:embed/>
                </p:oleObj>
              </mc:Choice>
              <mc:Fallback>
                <p:oleObj name="Bitmap Image" r:id="rId7" imgW="438095" imgH="68571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384" y="5229200"/>
                        <a:ext cx="441325"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075572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186</a:t>
            </a:fld>
            <a:endParaRPr lang="en-US"/>
          </a:p>
        </p:txBody>
      </p:sp>
      <p:sp>
        <p:nvSpPr>
          <p:cNvPr id="4" name="Rectangle 3"/>
          <p:cNvSpPr/>
          <p:nvPr/>
        </p:nvSpPr>
        <p:spPr>
          <a:xfrm>
            <a:off x="179512" y="188640"/>
            <a:ext cx="4104456" cy="430887"/>
          </a:xfrm>
          <a:prstGeom prst="rect">
            <a:avLst/>
          </a:prstGeom>
        </p:spPr>
        <p:txBody>
          <a:bodyPr wrap="square">
            <a:spAutoFit/>
          </a:bodyPr>
          <a:lstStyle/>
          <a:p>
            <a:r>
              <a:rPr lang="el-GR" sz="2200" b="1" dirty="0">
                <a:latin typeface="Times New Roman"/>
                <a:ea typeface="Times New Roman"/>
              </a:rPr>
              <a:t>ΜΑΘΗΜΑΤΙΚΟΙ ΤΥΠΟΙ </a:t>
            </a:r>
            <a:endParaRPr lang="en-US" sz="2200" dirty="0"/>
          </a:p>
        </p:txBody>
      </p:sp>
      <p:graphicFrame>
        <p:nvGraphicFramePr>
          <p:cNvPr id="5" name="Table 4"/>
          <p:cNvGraphicFramePr>
            <a:graphicFrameLocks noGrp="1"/>
          </p:cNvGraphicFramePr>
          <p:nvPr>
            <p:extLst>
              <p:ext uri="{D42A27DB-BD31-4B8C-83A1-F6EECF244321}">
                <p14:modId xmlns:p14="http://schemas.microsoft.com/office/powerpoint/2010/main" val="1049645524"/>
              </p:ext>
            </p:extLst>
          </p:nvPr>
        </p:nvGraphicFramePr>
        <p:xfrm>
          <a:off x="1043608" y="764704"/>
          <a:ext cx="7776864" cy="5257800"/>
        </p:xfrm>
        <a:graphic>
          <a:graphicData uri="http://schemas.openxmlformats.org/drawingml/2006/table">
            <a:tbl>
              <a:tblPr>
                <a:tableStyleId>{BC89EF96-8CEA-46FF-86C4-4CE0E7609802}</a:tableStyleId>
              </a:tblPr>
              <a:tblGrid>
                <a:gridCol w="1944216"/>
                <a:gridCol w="5832648"/>
              </a:tblGrid>
              <a:tr h="3364042">
                <a:tc>
                  <a:txBody>
                    <a:bodyPr/>
                    <a:lstStyle/>
                    <a:p>
                      <a:pPr algn="l">
                        <a:lnSpc>
                          <a:spcPct val="115000"/>
                        </a:lnSpc>
                        <a:spcAft>
                          <a:spcPts val="0"/>
                        </a:spcAft>
                      </a:pPr>
                      <a:r>
                        <a:rPr lang="el-GR" sz="2200" dirty="0">
                          <a:effectLst/>
                        </a:rPr>
                        <a:t>Τελεστές στην Excel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Οι τελεστές που χρησιμοποιούμε στην Excel είναι οι εξής: </a:t>
                      </a:r>
                      <a:endParaRPr lang="en-US" sz="2000" dirty="0">
                        <a:effectLst/>
                      </a:endParaRPr>
                    </a:p>
                    <a:p>
                      <a:pPr algn="l">
                        <a:lnSpc>
                          <a:spcPct val="115000"/>
                        </a:lnSpc>
                        <a:spcAft>
                          <a:spcPts val="0"/>
                        </a:spcAft>
                      </a:pPr>
                      <a:r>
                        <a:rPr lang="el-GR" sz="2000" dirty="0">
                          <a:effectLst/>
                        </a:rPr>
                        <a:t> </a:t>
                      </a:r>
                      <a:endParaRPr lang="en-US" sz="2000" dirty="0">
                        <a:effectLst/>
                      </a:endParaRPr>
                    </a:p>
                    <a:p>
                      <a:pPr algn="l">
                        <a:lnSpc>
                          <a:spcPct val="115000"/>
                        </a:lnSpc>
                        <a:spcAft>
                          <a:spcPts val="0"/>
                        </a:spcAft>
                      </a:pPr>
                      <a:r>
                        <a:rPr lang="en-US" sz="2000" dirty="0" smtClean="0">
                          <a:effectLst/>
                        </a:rPr>
                        <a:t>	</a:t>
                      </a:r>
                      <a:r>
                        <a:rPr lang="el-GR" sz="2000" dirty="0" smtClean="0">
                          <a:solidFill>
                            <a:srgbClr val="00B0F0"/>
                          </a:solidFill>
                          <a:effectLst/>
                        </a:rPr>
                        <a:t>+ </a:t>
                      </a:r>
                      <a:r>
                        <a:rPr lang="en-US" sz="2000" dirty="0" smtClean="0">
                          <a:solidFill>
                            <a:srgbClr val="00B0F0"/>
                          </a:solidFill>
                          <a:effectLst/>
                        </a:rPr>
                        <a:t> </a:t>
                      </a:r>
                      <a:r>
                        <a:rPr lang="el-GR" sz="2000" dirty="0" smtClean="0">
                          <a:solidFill>
                            <a:schemeClr val="tx1"/>
                          </a:solidFill>
                          <a:effectLst/>
                        </a:rPr>
                        <a:t>Πρόσθεση</a:t>
                      </a:r>
                      <a:endParaRPr lang="en-US" sz="2000" dirty="0">
                        <a:solidFill>
                          <a:schemeClr val="tx1"/>
                        </a:solidFill>
                        <a:effectLst/>
                      </a:endParaRPr>
                    </a:p>
                    <a:p>
                      <a:pPr algn="l">
                        <a:lnSpc>
                          <a:spcPct val="115000"/>
                        </a:lnSpc>
                        <a:spcAft>
                          <a:spcPts val="0"/>
                        </a:spcAft>
                      </a:pPr>
                      <a:r>
                        <a:rPr lang="en-US" sz="2000" dirty="0" smtClean="0">
                          <a:effectLst/>
                        </a:rPr>
                        <a:t>	</a:t>
                      </a:r>
                      <a:r>
                        <a:rPr lang="el-GR" sz="2000" dirty="0" smtClean="0">
                          <a:solidFill>
                            <a:srgbClr val="00B0F0"/>
                          </a:solidFill>
                          <a:effectLst/>
                        </a:rPr>
                        <a:t>- </a:t>
                      </a:r>
                      <a:r>
                        <a:rPr lang="en-US" sz="2000" dirty="0" smtClean="0">
                          <a:solidFill>
                            <a:srgbClr val="00B0F0"/>
                          </a:solidFill>
                          <a:effectLst/>
                        </a:rPr>
                        <a:t>  </a:t>
                      </a:r>
                      <a:r>
                        <a:rPr lang="el-GR" sz="2000" dirty="0" smtClean="0">
                          <a:solidFill>
                            <a:schemeClr val="tx1"/>
                          </a:solidFill>
                          <a:effectLst/>
                        </a:rPr>
                        <a:t>Αφαίρεση</a:t>
                      </a:r>
                      <a:endParaRPr lang="en-US" sz="2000" dirty="0">
                        <a:solidFill>
                          <a:schemeClr val="tx1"/>
                        </a:solidFill>
                        <a:effectLst/>
                      </a:endParaRPr>
                    </a:p>
                    <a:p>
                      <a:pPr algn="l">
                        <a:lnSpc>
                          <a:spcPct val="115000"/>
                        </a:lnSpc>
                        <a:spcAft>
                          <a:spcPts val="0"/>
                        </a:spcAft>
                      </a:pPr>
                      <a:r>
                        <a:rPr lang="en-US" sz="2000" dirty="0" smtClean="0">
                          <a:effectLst/>
                        </a:rPr>
                        <a:t>	</a:t>
                      </a:r>
                      <a:r>
                        <a:rPr lang="el-GR" sz="2000" dirty="0" smtClean="0">
                          <a:solidFill>
                            <a:srgbClr val="00B0F0"/>
                          </a:solidFill>
                          <a:effectLst/>
                        </a:rPr>
                        <a:t>*</a:t>
                      </a:r>
                      <a:r>
                        <a:rPr lang="en-US" sz="2000" dirty="0" smtClean="0">
                          <a:solidFill>
                            <a:srgbClr val="00B0F0"/>
                          </a:solidFill>
                          <a:effectLst/>
                        </a:rPr>
                        <a:t>   </a:t>
                      </a:r>
                      <a:r>
                        <a:rPr lang="el-GR" sz="2000" dirty="0" smtClean="0">
                          <a:solidFill>
                            <a:schemeClr val="tx1"/>
                          </a:solidFill>
                          <a:effectLst/>
                        </a:rPr>
                        <a:t>Πολλαπλασιασμός </a:t>
                      </a:r>
                      <a:r>
                        <a:rPr lang="el-GR" sz="2000" dirty="0">
                          <a:solidFill>
                            <a:schemeClr val="tx1"/>
                          </a:solidFill>
                          <a:effectLst/>
                        </a:rPr>
                        <a:t>(γινόμενο) </a:t>
                      </a:r>
                      <a:endParaRPr lang="en-US" sz="2000" dirty="0">
                        <a:solidFill>
                          <a:schemeClr val="tx1"/>
                        </a:solidFill>
                        <a:effectLst/>
                      </a:endParaRPr>
                    </a:p>
                    <a:p>
                      <a:pPr algn="l">
                        <a:lnSpc>
                          <a:spcPct val="115000"/>
                        </a:lnSpc>
                        <a:spcAft>
                          <a:spcPts val="0"/>
                        </a:spcAft>
                      </a:pPr>
                      <a:r>
                        <a:rPr lang="en-US" sz="2000" dirty="0" smtClean="0">
                          <a:effectLst/>
                        </a:rPr>
                        <a:t>	</a:t>
                      </a:r>
                      <a:r>
                        <a:rPr lang="el-GR" sz="2000" dirty="0" smtClean="0">
                          <a:solidFill>
                            <a:srgbClr val="00B0F0"/>
                          </a:solidFill>
                          <a:effectLst/>
                        </a:rPr>
                        <a:t>/ </a:t>
                      </a:r>
                      <a:r>
                        <a:rPr lang="en-US" sz="2000" dirty="0" smtClean="0">
                          <a:solidFill>
                            <a:srgbClr val="00B0F0"/>
                          </a:solidFill>
                          <a:effectLst/>
                        </a:rPr>
                        <a:t>  </a:t>
                      </a:r>
                      <a:r>
                        <a:rPr lang="el-GR" sz="2000" dirty="0" smtClean="0">
                          <a:solidFill>
                            <a:schemeClr val="tx1"/>
                          </a:solidFill>
                          <a:effectLst/>
                        </a:rPr>
                        <a:t>Διαίρεση </a:t>
                      </a:r>
                      <a:r>
                        <a:rPr lang="el-GR" sz="2000" dirty="0">
                          <a:solidFill>
                            <a:schemeClr val="tx1"/>
                          </a:solidFill>
                          <a:effectLst/>
                        </a:rPr>
                        <a:t>(πηλίκο) </a:t>
                      </a:r>
                      <a:endParaRPr lang="en-US" sz="2000" dirty="0">
                        <a:solidFill>
                          <a:schemeClr val="tx1"/>
                        </a:solidFill>
                        <a:effectLst/>
                      </a:endParaRPr>
                    </a:p>
                    <a:p>
                      <a:pPr algn="l">
                        <a:lnSpc>
                          <a:spcPct val="115000"/>
                        </a:lnSpc>
                        <a:spcAft>
                          <a:spcPts val="0"/>
                        </a:spcAft>
                      </a:pPr>
                      <a:r>
                        <a:rPr lang="en-US" sz="2000" dirty="0" smtClean="0">
                          <a:effectLst/>
                        </a:rPr>
                        <a:t>	</a:t>
                      </a:r>
                      <a:r>
                        <a:rPr lang="el-GR" sz="2000" dirty="0" smtClean="0">
                          <a:solidFill>
                            <a:srgbClr val="00B0F0"/>
                          </a:solidFill>
                          <a:effectLst/>
                        </a:rPr>
                        <a:t>^ </a:t>
                      </a:r>
                      <a:r>
                        <a:rPr lang="en-US" sz="2000" dirty="0" smtClean="0">
                          <a:solidFill>
                            <a:srgbClr val="00B0F0"/>
                          </a:solidFill>
                          <a:effectLst/>
                        </a:rPr>
                        <a:t> </a:t>
                      </a:r>
                      <a:r>
                        <a:rPr lang="el-GR" sz="2000" dirty="0" smtClean="0">
                          <a:solidFill>
                            <a:schemeClr val="tx1"/>
                          </a:solidFill>
                          <a:effectLst/>
                        </a:rPr>
                        <a:t>Ύψωση </a:t>
                      </a:r>
                      <a:r>
                        <a:rPr lang="el-GR" sz="2000" dirty="0">
                          <a:solidFill>
                            <a:schemeClr val="tx1"/>
                          </a:solidFill>
                          <a:effectLst/>
                        </a:rPr>
                        <a:t>σε δύναμη</a:t>
                      </a:r>
                      <a:endParaRPr lang="en-US" sz="2000" dirty="0">
                        <a:solidFill>
                          <a:schemeClr val="tx1"/>
                        </a:solidFill>
                        <a:effectLst/>
                      </a:endParaRPr>
                    </a:p>
                    <a:p>
                      <a:pPr algn="l">
                        <a:lnSpc>
                          <a:spcPct val="115000"/>
                        </a:lnSpc>
                        <a:spcAft>
                          <a:spcPts val="0"/>
                        </a:spcAft>
                      </a:pPr>
                      <a:r>
                        <a:rPr lang="el-GR" sz="2000" dirty="0">
                          <a:effectLst/>
                        </a:rPr>
                        <a:t> </a:t>
                      </a:r>
                      <a:endParaRPr lang="en-US" sz="2000" dirty="0">
                        <a:effectLst/>
                      </a:endParaRPr>
                    </a:p>
                    <a:p>
                      <a:pPr algn="l">
                        <a:lnSpc>
                          <a:spcPct val="115000"/>
                        </a:lnSpc>
                        <a:spcAft>
                          <a:spcPts val="0"/>
                        </a:spcAft>
                      </a:pPr>
                      <a:r>
                        <a:rPr lang="el-GR" sz="2000" dirty="0">
                          <a:effectLst/>
                        </a:rPr>
                        <a:t> </a:t>
                      </a:r>
                      <a:endParaRPr lang="en-US" sz="2000" dirty="0">
                        <a:effectLst/>
                        <a:latin typeface="Times New Roman"/>
                        <a:ea typeface="Times New Roman"/>
                        <a:cs typeface="Times New Roman"/>
                      </a:endParaRPr>
                    </a:p>
                  </a:txBody>
                  <a:tcPr marL="68580" marR="68580" marT="0" marB="0" anchor="b"/>
                </a:tc>
              </a:tr>
              <a:tr h="1676518">
                <a:tc>
                  <a:txBody>
                    <a:bodyPr/>
                    <a:lstStyle/>
                    <a:p>
                      <a:pPr algn="l">
                        <a:lnSpc>
                          <a:spcPct val="115000"/>
                        </a:lnSpc>
                        <a:spcAft>
                          <a:spcPts val="0"/>
                        </a:spcAft>
                      </a:pPr>
                      <a:r>
                        <a:rPr lang="el-GR" sz="2200" dirty="0">
                          <a:effectLst/>
                        </a:rPr>
                        <a:t>Δημιουργία τύπου με τη χρήση τελεστών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το κελί</a:t>
                      </a:r>
                      <a:r>
                        <a:rPr lang="el-GR" sz="2000" dirty="0">
                          <a:effectLst/>
                        </a:rPr>
                        <a:t> στο οποίο θα προστεθεί ο τύπος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πληκτρολόγηση του συμβόλου ίσον</a:t>
                      </a:r>
                      <a:r>
                        <a:rPr lang="el-GR" sz="2000" dirty="0">
                          <a:effectLst/>
                        </a:rPr>
                        <a:t> </a:t>
                      </a:r>
                      <a:r>
                        <a:rPr lang="el-GR" sz="2000" dirty="0">
                          <a:solidFill>
                            <a:srgbClr val="00B0F0"/>
                          </a:solidFill>
                          <a:effectLst/>
                        </a:rPr>
                        <a:t>(=)</a:t>
                      </a:r>
                      <a:r>
                        <a:rPr lang="el-GR" sz="2000" dirty="0">
                          <a:effectLst/>
                        </a:rPr>
                        <a:t> </a:t>
                      </a:r>
                      <a:r>
                        <a:rPr lang="en-US" sz="2000" dirty="0" smtClean="0">
                          <a:effectLst/>
                          <a:sym typeface="Wingdings" panose="05000000000000000000" pitchFamily="2" charset="2"/>
                        </a:rPr>
                        <a:t> </a:t>
                      </a:r>
                      <a:r>
                        <a:rPr lang="el-GR" sz="2000" dirty="0" smtClean="0">
                          <a:solidFill>
                            <a:srgbClr val="00B0F0"/>
                          </a:solidFill>
                          <a:effectLst/>
                        </a:rPr>
                        <a:t>επιλέγω </a:t>
                      </a:r>
                      <a:r>
                        <a:rPr lang="el-GR" sz="2000" dirty="0">
                          <a:solidFill>
                            <a:srgbClr val="00B0F0"/>
                          </a:solidFill>
                          <a:effectLst/>
                        </a:rPr>
                        <a:t>το πρώτο κελί</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χρησιμοποιώ τον κατάλληλο τελεστή  </a:t>
                      </a:r>
                      <a:r>
                        <a:rPr lang="el-GR" sz="2000" dirty="0">
                          <a:solidFill>
                            <a:srgbClr val="00B0F0"/>
                          </a:solidFill>
                          <a:effectLst/>
                        </a:rPr>
                        <a:t>(+, -, * ή /)</a:t>
                      </a:r>
                      <a:r>
                        <a:rPr lang="el-GR" sz="2000" dirty="0">
                          <a:effectLst/>
                        </a:rPr>
                        <a:t> </a:t>
                      </a:r>
                      <a:r>
                        <a:rPr lang="el-GR" sz="2000" dirty="0">
                          <a:solidFill>
                            <a:srgbClr val="00B0F0"/>
                          </a:solidFill>
                          <a:effectLst/>
                        </a:rPr>
                        <a:t>επιλογή του δεύτερου κελιού</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Enter</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91766228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54308307"/>
              </p:ext>
            </p:extLst>
          </p:nvPr>
        </p:nvGraphicFramePr>
        <p:xfrm>
          <a:off x="1187624" y="332656"/>
          <a:ext cx="7128792" cy="5783580"/>
        </p:xfrm>
        <a:graphic>
          <a:graphicData uri="http://schemas.openxmlformats.org/drawingml/2006/table">
            <a:tbl>
              <a:tblPr>
                <a:tableStyleId>{BC89EF96-8CEA-46FF-86C4-4CE0E7609802}</a:tableStyleId>
              </a:tblPr>
              <a:tblGrid>
                <a:gridCol w="1872208"/>
                <a:gridCol w="5256584"/>
              </a:tblGrid>
              <a:tr h="5688632">
                <a:tc>
                  <a:txBody>
                    <a:bodyPr/>
                    <a:lstStyle/>
                    <a:p>
                      <a:pPr algn="l">
                        <a:lnSpc>
                          <a:spcPct val="115000"/>
                        </a:lnSpc>
                        <a:spcAft>
                          <a:spcPts val="0"/>
                        </a:spcAft>
                      </a:pPr>
                      <a:r>
                        <a:rPr lang="el-GR" sz="2400" dirty="0">
                          <a:effectLst/>
                        </a:rPr>
                        <a:t>Αντιγραφή τύπου </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Επιλέγουμε το κελί όπου βρίσκεται ο μαθηματικός τύπος και εμφανίζουμε το σημείο αγκίστρωσης (λεπτός μαύρος σταυρός).</a:t>
                      </a:r>
                      <a:endParaRPr lang="en-US" sz="2000" dirty="0">
                        <a:effectLst/>
                      </a:endParaRPr>
                    </a:p>
                    <a:p>
                      <a:pPr algn="l">
                        <a:lnSpc>
                          <a:spcPct val="115000"/>
                        </a:lnSpc>
                        <a:spcAft>
                          <a:spcPts val="0"/>
                        </a:spcAft>
                      </a:pPr>
                      <a:endParaRPr lang="en-US" sz="2200" dirty="0" smtClean="0">
                        <a:effectLst/>
                      </a:endParaRPr>
                    </a:p>
                    <a:p>
                      <a:pPr algn="l">
                        <a:lnSpc>
                          <a:spcPct val="115000"/>
                        </a:lnSpc>
                        <a:spcAft>
                          <a:spcPts val="0"/>
                        </a:spcAft>
                      </a:pPr>
                      <a:endParaRPr lang="en-US" sz="2200" dirty="0" smtClean="0">
                        <a:effectLst/>
                      </a:endParaRPr>
                    </a:p>
                    <a:p>
                      <a:pPr algn="l">
                        <a:lnSpc>
                          <a:spcPct val="115000"/>
                        </a:lnSpc>
                        <a:spcAft>
                          <a:spcPts val="0"/>
                        </a:spcAft>
                      </a:pPr>
                      <a:endParaRPr lang="en-US" sz="2200" dirty="0" smtClean="0">
                        <a:effectLst/>
                      </a:endParaRPr>
                    </a:p>
                    <a:p>
                      <a:pPr algn="l">
                        <a:lnSpc>
                          <a:spcPct val="115000"/>
                        </a:lnSpc>
                        <a:spcAft>
                          <a:spcPts val="0"/>
                        </a:spcAft>
                      </a:pPr>
                      <a:endParaRPr lang="en-US" sz="2200" dirty="0" smtClean="0">
                        <a:effectLst/>
                      </a:endParaRPr>
                    </a:p>
                    <a:p>
                      <a:pPr algn="l">
                        <a:lnSpc>
                          <a:spcPct val="115000"/>
                        </a:lnSpc>
                        <a:spcAft>
                          <a:spcPts val="0"/>
                        </a:spcAft>
                      </a:pPr>
                      <a:endParaRPr lang="en-US" sz="2000" dirty="0" smtClean="0">
                        <a:effectLst/>
                      </a:endParaRPr>
                    </a:p>
                    <a:p>
                      <a:pPr algn="l">
                        <a:lnSpc>
                          <a:spcPct val="115000"/>
                        </a:lnSpc>
                        <a:spcAft>
                          <a:spcPts val="0"/>
                        </a:spcAft>
                      </a:pPr>
                      <a:endParaRPr lang="en-US" sz="2000" dirty="0" smtClean="0">
                        <a:effectLst/>
                      </a:endParaRPr>
                    </a:p>
                    <a:p>
                      <a:pPr algn="l">
                        <a:lnSpc>
                          <a:spcPct val="115000"/>
                        </a:lnSpc>
                        <a:spcAft>
                          <a:spcPts val="0"/>
                        </a:spcAft>
                      </a:pPr>
                      <a:endParaRPr lang="en-US" sz="2000" dirty="0" smtClean="0">
                        <a:effectLst/>
                      </a:endParaRPr>
                    </a:p>
                    <a:p>
                      <a:pPr algn="l">
                        <a:lnSpc>
                          <a:spcPct val="115000"/>
                        </a:lnSpc>
                        <a:spcAft>
                          <a:spcPts val="0"/>
                        </a:spcAft>
                      </a:pPr>
                      <a:r>
                        <a:rPr lang="el-GR" sz="2000" dirty="0" smtClean="0">
                          <a:effectLst/>
                        </a:rPr>
                        <a:t>Κρατώντας </a:t>
                      </a:r>
                      <a:r>
                        <a:rPr lang="el-GR" sz="2000" dirty="0">
                          <a:effectLst/>
                        </a:rPr>
                        <a:t>πατημένο το αριστερό πλήκτρο του ποντικιού σύρουμε.</a:t>
                      </a:r>
                      <a:endParaRPr lang="en-US" sz="2000" dirty="0">
                        <a:effectLst/>
                      </a:endParaRPr>
                    </a:p>
                    <a:p>
                      <a:pPr algn="l">
                        <a:lnSpc>
                          <a:spcPct val="115000"/>
                        </a:lnSpc>
                        <a:spcAft>
                          <a:spcPts val="0"/>
                        </a:spcAft>
                      </a:pPr>
                      <a:r>
                        <a:rPr lang="el-GR" sz="2000" dirty="0">
                          <a:effectLst/>
                        </a:rPr>
                        <a:t>Ο μαθηματικός τύπος αυξάνει κατά ένα την γραμμή ή την στήλη ανάλογα προς τα πού σύρουμε</a:t>
                      </a:r>
                      <a:r>
                        <a:rPr lang="el-GR" sz="2000" dirty="0" smtClean="0">
                          <a:effectLst/>
                        </a:rPr>
                        <a:t>.</a:t>
                      </a:r>
                      <a:r>
                        <a:rPr lang="el-GR" sz="2200" dirty="0">
                          <a:effectLst/>
                        </a:rPr>
                        <a:t> </a:t>
                      </a:r>
                      <a:endParaRPr lang="en-US" sz="2200" dirty="0">
                        <a:effectLst/>
                        <a:latin typeface="Times New Roman"/>
                        <a:ea typeface="Times New Roman"/>
                        <a:cs typeface="Times New Roman"/>
                      </a:endParaRPr>
                    </a:p>
                  </a:txBody>
                  <a:tcPr marL="68580" marR="68580" marT="0" marB="0"/>
                </a:tc>
              </a:tr>
            </a:tbl>
          </a:graphicData>
        </a:graphic>
      </p:graphicFrame>
      <p:pic>
        <p:nvPicPr>
          <p:cNvPr id="33793" name="Picture 39" descr="Image result for αντιγραφη τυπου exc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878305"/>
            <a:ext cx="3888432" cy="23776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flipH="1">
            <a:off x="6954838" y="8397875"/>
            <a:ext cx="895350" cy="466725"/>
          </a:xfrm>
          <a:prstGeom prst="straightConnector1">
            <a:avLst/>
          </a:prstGeom>
          <a:noFill/>
          <a:ln w="44450" cap="flat" cmpd="sng" algn="ctr">
            <a:solidFill>
              <a:srgbClr val="4F81BD">
                <a:shade val="95000"/>
                <a:satMod val="105000"/>
              </a:srgbClr>
            </a:solidFill>
            <a:prstDash val="solid"/>
            <a:tailEnd type="arrow"/>
          </a:ln>
          <a:effectLst/>
        </p:spPr>
      </p:cxnSp>
      <p:cxnSp>
        <p:nvCxnSpPr>
          <p:cNvPr id="7" name="Straight Arrow Connector 6"/>
          <p:cNvCxnSpPr/>
          <p:nvPr/>
        </p:nvCxnSpPr>
        <p:spPr>
          <a:xfrm flipH="1">
            <a:off x="7402514" y="1700808"/>
            <a:ext cx="1057918" cy="129614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6629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188</a:t>
            </a:fld>
            <a:endParaRPr lang="en-US"/>
          </a:p>
        </p:txBody>
      </p:sp>
      <p:sp>
        <p:nvSpPr>
          <p:cNvPr id="4" name="Rectangle 3"/>
          <p:cNvSpPr/>
          <p:nvPr/>
        </p:nvSpPr>
        <p:spPr>
          <a:xfrm>
            <a:off x="251520" y="188640"/>
            <a:ext cx="8352928" cy="461665"/>
          </a:xfrm>
          <a:prstGeom prst="rect">
            <a:avLst/>
          </a:prstGeom>
        </p:spPr>
        <p:txBody>
          <a:bodyPr wrap="square">
            <a:spAutoFit/>
          </a:bodyPr>
          <a:lstStyle/>
          <a:p>
            <a:r>
              <a:rPr lang="el-GR" sz="2400" dirty="0">
                <a:latin typeface="Times New Roman"/>
                <a:ea typeface="Times New Roman"/>
              </a:rPr>
              <a:t>Μηνύματα Σφάλματος που μπορεί να εμφανιστούν στην Excel: </a:t>
            </a:r>
            <a:endParaRPr lang="en-US" sz="24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99592" y="908720"/>
            <a:ext cx="7992888" cy="5040560"/>
          </a:xfrm>
          <a:prstGeom prst="rect">
            <a:avLst/>
          </a:prstGeom>
          <a:noFill/>
          <a:ln>
            <a:noFill/>
          </a:ln>
        </p:spPr>
      </p:pic>
    </p:spTree>
    <p:extLst>
      <p:ext uri="{BB962C8B-B14F-4D97-AF65-F5344CB8AC3E}">
        <p14:creationId xmlns:p14="http://schemas.microsoft.com/office/powerpoint/2010/main" val="212690477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189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068607733"/>
              </p:ext>
            </p:extLst>
          </p:nvPr>
        </p:nvGraphicFramePr>
        <p:xfrm>
          <a:off x="1043608" y="260649"/>
          <a:ext cx="7344816" cy="5958165"/>
        </p:xfrm>
        <a:graphic>
          <a:graphicData uri="http://schemas.openxmlformats.org/drawingml/2006/table">
            <a:tbl>
              <a:tblPr>
                <a:tableStyleId>{BC89EF96-8CEA-46FF-86C4-4CE0E7609802}</a:tableStyleId>
              </a:tblPr>
              <a:tblGrid>
                <a:gridCol w="2088232"/>
                <a:gridCol w="5256584"/>
              </a:tblGrid>
              <a:tr h="4088362">
                <a:tc>
                  <a:txBody>
                    <a:bodyPr/>
                    <a:lstStyle/>
                    <a:p>
                      <a:pPr algn="l">
                        <a:lnSpc>
                          <a:spcPct val="115000"/>
                        </a:lnSpc>
                        <a:spcAft>
                          <a:spcPts val="0"/>
                        </a:spcAft>
                      </a:pPr>
                      <a:r>
                        <a:rPr lang="el-GR" sz="2400" dirty="0">
                          <a:effectLst/>
                        </a:rPr>
                        <a:t>Σχετική Αναφορά κελιού</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Όταν δημιουργούμε ένα τύπο στην Excel είναι ορθό να χρησιμοποιούμε τις σχετικές θέσεις των κελιών</a:t>
                      </a:r>
                      <a:br>
                        <a:rPr lang="el-GR" sz="2000" dirty="0">
                          <a:effectLst/>
                        </a:rPr>
                      </a:br>
                      <a:r>
                        <a:rPr lang="el-GR" sz="2000" dirty="0">
                          <a:effectLst/>
                        </a:rPr>
                        <a:t>(</a:t>
                      </a:r>
                      <a:r>
                        <a:rPr lang="el-GR" sz="2000" dirty="0" err="1">
                          <a:effectLst/>
                        </a:rPr>
                        <a:t>π.χ</a:t>
                      </a:r>
                      <a:r>
                        <a:rPr lang="el-GR" sz="2000" dirty="0">
                          <a:effectLst/>
                        </a:rPr>
                        <a:t>) = </a:t>
                      </a:r>
                      <a:r>
                        <a:rPr lang="el-GR" sz="2000" dirty="0">
                          <a:solidFill>
                            <a:srgbClr val="00B0F0"/>
                          </a:solidFill>
                          <a:effectLst/>
                        </a:rPr>
                        <a:t>Α1 + Β1 </a:t>
                      </a:r>
                      <a:r>
                        <a:rPr lang="el-GR" sz="2000" dirty="0">
                          <a:effectLst/>
                        </a:rPr>
                        <a:t>που λαμβάνουν μέρος στον τύπο μας και όχι τα αριθμητικά δεδομένα του κελιού. </a:t>
                      </a:r>
                      <a:endParaRPr lang="en-US" sz="2000" dirty="0">
                        <a:effectLst/>
                      </a:endParaRPr>
                    </a:p>
                    <a:p>
                      <a:pPr algn="l">
                        <a:lnSpc>
                          <a:spcPct val="115000"/>
                        </a:lnSpc>
                        <a:spcAft>
                          <a:spcPts val="0"/>
                        </a:spcAft>
                      </a:pPr>
                      <a:r>
                        <a:rPr lang="el-GR" sz="2000" dirty="0">
                          <a:effectLst/>
                        </a:rPr>
                        <a:t> </a:t>
                      </a:r>
                      <a:endParaRPr lang="en-US" sz="2000" dirty="0">
                        <a:effectLst/>
                      </a:endParaRPr>
                    </a:p>
                    <a:p>
                      <a:pPr algn="l">
                        <a:lnSpc>
                          <a:spcPct val="115000"/>
                        </a:lnSpc>
                        <a:spcAft>
                          <a:spcPts val="0"/>
                        </a:spcAft>
                      </a:pPr>
                      <a:r>
                        <a:rPr lang="el-GR" sz="2000" dirty="0">
                          <a:effectLst/>
                        </a:rPr>
                        <a:t>Με τον τρόπο αυτό, όταν αντιγράφεται ένας τύπος από ένα κελί σε άλλο, το υπολογιστικό φύλλο προσαρμόζει αυτόματα κάθε αναφορά κελιού που περιλαμβάνεται στον τύπο.</a:t>
                      </a:r>
                      <a:endParaRPr lang="en-US" sz="2000" dirty="0">
                        <a:effectLst/>
                        <a:latin typeface="Times New Roman"/>
                        <a:ea typeface="Times New Roman"/>
                        <a:cs typeface="Times New Roman"/>
                      </a:endParaRPr>
                    </a:p>
                  </a:txBody>
                  <a:tcPr marL="68580" marR="68580" marT="0" marB="0" anchor="ctr"/>
                </a:tc>
              </a:tr>
              <a:tr h="1751925">
                <a:tc>
                  <a:txBody>
                    <a:bodyPr/>
                    <a:lstStyle/>
                    <a:p>
                      <a:pPr algn="l">
                        <a:lnSpc>
                          <a:spcPct val="115000"/>
                        </a:lnSpc>
                        <a:spcAft>
                          <a:spcPts val="0"/>
                        </a:spcAft>
                      </a:pPr>
                      <a:r>
                        <a:rPr lang="el-GR" sz="2400" dirty="0">
                          <a:effectLst/>
                        </a:rPr>
                        <a:t>Παράδειγμα σχετικής αναφοράς</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endParaRPr lang="el-GR" sz="1300" dirty="0">
                        <a:effectLst/>
                        <a:latin typeface="Times New Roman"/>
                        <a:ea typeface="Times New Roman"/>
                        <a:cs typeface="Times New Roman"/>
                      </a:endParaRPr>
                    </a:p>
                  </a:txBody>
                  <a:tcPr marL="68580" marR="68580" marT="0" marB="0" anchor="ctr"/>
                </a:tc>
              </a:tr>
            </a:tbl>
          </a:graphicData>
        </a:graphic>
      </p:graphicFrame>
      <p:pic>
        <p:nvPicPr>
          <p:cNvPr id="3481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623395"/>
            <a:ext cx="432048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961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19</a:t>
            </a:fld>
            <a:endParaRPr lang="en-US"/>
          </a:p>
        </p:txBody>
      </p:sp>
      <p:sp>
        <p:nvSpPr>
          <p:cNvPr id="7" name="Rectangle 6"/>
          <p:cNvSpPr/>
          <p:nvPr/>
        </p:nvSpPr>
        <p:spPr>
          <a:xfrm>
            <a:off x="125760" y="188640"/>
            <a:ext cx="7614592" cy="400110"/>
          </a:xfrm>
          <a:prstGeom prst="rect">
            <a:avLst/>
          </a:prstGeom>
        </p:spPr>
        <p:txBody>
          <a:bodyPr wrap="square">
            <a:spAutoFit/>
          </a:bodyPr>
          <a:lstStyle/>
          <a:p>
            <a:pPr marL="361950" indent="-252413">
              <a:buNone/>
            </a:pPr>
            <a:r>
              <a:rPr lang="el-GR" sz="2000" dirty="0" smtClean="0">
                <a:latin typeface="Arial" panose="020B0604020202020204" pitchFamily="34" charset="0"/>
                <a:cs typeface="Arial" panose="020B0604020202020204" pitchFamily="34" charset="0"/>
              </a:rPr>
              <a:t>Εμφανίζεται </a:t>
            </a:r>
            <a:r>
              <a:rPr lang="el-GR" sz="2000" dirty="0">
                <a:latin typeface="Arial" panose="020B0604020202020204" pitchFamily="34" charset="0"/>
                <a:cs typeface="Arial" panose="020B0604020202020204" pitchFamily="34" charset="0"/>
              </a:rPr>
              <a:t>το παρακάτω πλαίσιο διαλόγου:</a:t>
            </a:r>
            <a:endParaRPr lang="en-US" sz="2000" dirty="0">
              <a:latin typeface="Arial" panose="020B0604020202020204" pitchFamily="34" charset="0"/>
              <a:cs typeface="Arial" panose="020B0604020202020204" pitchFamily="34" charset="0"/>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595596"/>
            <a:ext cx="4572093" cy="564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ular Callout 12"/>
          <p:cNvSpPr>
            <a:spLocks noChangeArrowheads="1"/>
          </p:cNvSpPr>
          <p:nvPr/>
        </p:nvSpPr>
        <p:spPr bwMode="auto">
          <a:xfrm>
            <a:off x="125760" y="3140968"/>
            <a:ext cx="1770534" cy="585192"/>
          </a:xfrm>
          <a:prstGeom prst="wedgeRoundRectCallout">
            <a:avLst>
              <a:gd name="adj1" fmla="val 142984"/>
              <a:gd name="adj2" fmla="val -60820"/>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l-GR" dirty="0" smtClean="0">
                <a:solidFill>
                  <a:srgbClr val="002060"/>
                </a:solidFill>
                <a:effectLst/>
                <a:latin typeface="Arial Narrow"/>
                <a:ea typeface="Times New Roman"/>
                <a:cs typeface="Arial"/>
              </a:rPr>
              <a:t>Μέγεθος Αρχείου</a:t>
            </a:r>
            <a:endParaRPr lang="en-US" dirty="0">
              <a:effectLst/>
              <a:latin typeface="Times New Roman"/>
              <a:ea typeface="Times New Roman"/>
            </a:endParaRPr>
          </a:p>
        </p:txBody>
      </p:sp>
      <p:sp>
        <p:nvSpPr>
          <p:cNvPr id="10" name="Rounded Rectangular Callout 9"/>
          <p:cNvSpPr>
            <a:spLocks noChangeArrowheads="1"/>
          </p:cNvSpPr>
          <p:nvPr/>
        </p:nvSpPr>
        <p:spPr bwMode="auto">
          <a:xfrm>
            <a:off x="7380312" y="1042442"/>
            <a:ext cx="1428750" cy="730374"/>
          </a:xfrm>
          <a:prstGeom prst="wedgeRoundRectCallout">
            <a:avLst>
              <a:gd name="adj1" fmla="val -236842"/>
              <a:gd name="adj2" fmla="val 9925"/>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l-GR" dirty="0" smtClean="0">
                <a:solidFill>
                  <a:srgbClr val="002060"/>
                </a:solidFill>
                <a:latin typeface="Arial Narrow"/>
                <a:ea typeface="Times New Roman"/>
                <a:cs typeface="Arial"/>
              </a:rPr>
              <a:t>Όνομα Αρχείου</a:t>
            </a:r>
            <a:endParaRPr lang="en-US" dirty="0">
              <a:effectLst/>
              <a:latin typeface="Times New Roman"/>
              <a:ea typeface="Times New Roman"/>
            </a:endParaRPr>
          </a:p>
        </p:txBody>
      </p:sp>
      <p:sp>
        <p:nvSpPr>
          <p:cNvPr id="11" name="Rounded Rectangular Callout 10"/>
          <p:cNvSpPr>
            <a:spLocks noChangeArrowheads="1"/>
          </p:cNvSpPr>
          <p:nvPr/>
        </p:nvSpPr>
        <p:spPr bwMode="auto">
          <a:xfrm>
            <a:off x="7383313" y="2132856"/>
            <a:ext cx="1428750" cy="864096"/>
          </a:xfrm>
          <a:prstGeom prst="wedgeRoundRectCallout">
            <a:avLst>
              <a:gd name="adj1" fmla="val -232842"/>
              <a:gd name="adj2" fmla="val -60641"/>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l-GR" dirty="0" smtClean="0">
                <a:solidFill>
                  <a:srgbClr val="002060"/>
                </a:solidFill>
                <a:latin typeface="Arial Narrow"/>
                <a:ea typeface="Times New Roman"/>
                <a:cs typeface="Arial"/>
              </a:rPr>
              <a:t>Τύπος </a:t>
            </a:r>
            <a:r>
              <a:rPr lang="el-GR" dirty="0" smtClean="0">
                <a:solidFill>
                  <a:srgbClr val="002060"/>
                </a:solidFill>
                <a:effectLst/>
                <a:latin typeface="Arial Narrow"/>
                <a:ea typeface="Times New Roman"/>
                <a:cs typeface="Arial"/>
              </a:rPr>
              <a:t>Αρχείου</a:t>
            </a:r>
            <a:endParaRPr lang="en-US" dirty="0">
              <a:solidFill>
                <a:srgbClr val="002060"/>
              </a:solidFill>
              <a:effectLst/>
              <a:latin typeface="Times New Roman"/>
              <a:ea typeface="Times New Roman"/>
            </a:endParaRPr>
          </a:p>
        </p:txBody>
      </p:sp>
      <p:sp>
        <p:nvSpPr>
          <p:cNvPr id="12" name="Rounded Rectangular Callout 11"/>
          <p:cNvSpPr>
            <a:spLocks noChangeArrowheads="1"/>
          </p:cNvSpPr>
          <p:nvPr/>
        </p:nvSpPr>
        <p:spPr bwMode="auto">
          <a:xfrm>
            <a:off x="7524328" y="3726160"/>
            <a:ext cx="1428750" cy="566936"/>
          </a:xfrm>
          <a:prstGeom prst="wedgeRoundRectCallout">
            <a:avLst>
              <a:gd name="adj1" fmla="val -263953"/>
              <a:gd name="adj2" fmla="val 108866"/>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l-GR" dirty="0">
                <a:solidFill>
                  <a:srgbClr val="002060"/>
                </a:solidFill>
                <a:effectLst/>
                <a:latin typeface="Arial Narrow"/>
                <a:ea typeface="Times New Roman"/>
                <a:cs typeface="Arial"/>
              </a:rPr>
              <a:t>Ιδιότητες</a:t>
            </a:r>
            <a:r>
              <a:rPr lang="en-GB" dirty="0" smtClean="0">
                <a:effectLst/>
                <a:latin typeface="Arial Narrow"/>
                <a:ea typeface="Times New Roman"/>
                <a:cs typeface="Arial"/>
              </a:rPr>
              <a:t>“</a:t>
            </a:r>
            <a:endParaRPr lang="en-US" dirty="0">
              <a:effectLst/>
              <a:latin typeface="Times New Roman"/>
              <a:ea typeface="Times New Roman"/>
            </a:endParaRPr>
          </a:p>
        </p:txBody>
      </p:sp>
      <p:sp>
        <p:nvSpPr>
          <p:cNvPr id="9" name="Rounded Rectangular Callout 8"/>
          <p:cNvSpPr>
            <a:spLocks noChangeArrowheads="1"/>
          </p:cNvSpPr>
          <p:nvPr/>
        </p:nvSpPr>
        <p:spPr bwMode="auto">
          <a:xfrm>
            <a:off x="323528" y="1772816"/>
            <a:ext cx="1538139" cy="787549"/>
          </a:xfrm>
          <a:prstGeom prst="wedgeRoundRectCallout">
            <a:avLst>
              <a:gd name="adj1" fmla="val 158535"/>
              <a:gd name="adj2" fmla="val 64424"/>
              <a:gd name="adj3" fmla="val 16667"/>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el-GR" dirty="0" smtClean="0">
                <a:solidFill>
                  <a:srgbClr val="002060"/>
                </a:solidFill>
                <a:effectLst/>
                <a:latin typeface="Arial Narrow"/>
                <a:ea typeface="Times New Roman"/>
                <a:cs typeface="Arial"/>
              </a:rPr>
              <a:t>Ιεραρχική Δομή</a:t>
            </a:r>
            <a:endParaRPr lang="en-US" dirty="0">
              <a:effectLst/>
              <a:latin typeface="Times New Roman"/>
              <a:ea typeface="Times New Roman"/>
            </a:endParaRPr>
          </a:p>
        </p:txBody>
      </p:sp>
    </p:spTree>
    <p:extLst>
      <p:ext uri="{BB962C8B-B14F-4D97-AF65-F5344CB8AC3E}">
        <p14:creationId xmlns:p14="http://schemas.microsoft.com/office/powerpoint/2010/main" val="27408431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850015724"/>
              </p:ext>
            </p:extLst>
          </p:nvPr>
        </p:nvGraphicFramePr>
        <p:xfrm>
          <a:off x="611560" y="404664"/>
          <a:ext cx="8064896" cy="5472608"/>
        </p:xfrm>
        <a:graphic>
          <a:graphicData uri="http://schemas.openxmlformats.org/drawingml/2006/table">
            <a:tbl>
              <a:tblPr>
                <a:tableStyleId>{BC89EF96-8CEA-46FF-86C4-4CE0E7609802}</a:tableStyleId>
              </a:tblPr>
              <a:tblGrid>
                <a:gridCol w="1738124"/>
                <a:gridCol w="6326772"/>
              </a:tblGrid>
              <a:tr h="5472608">
                <a:tc>
                  <a:txBody>
                    <a:bodyPr/>
                    <a:lstStyle/>
                    <a:p>
                      <a:pPr algn="l">
                        <a:lnSpc>
                          <a:spcPct val="115000"/>
                        </a:lnSpc>
                        <a:spcAft>
                          <a:spcPts val="0"/>
                        </a:spcAft>
                      </a:pPr>
                      <a:r>
                        <a:rPr lang="el-GR" sz="2400" dirty="0">
                          <a:effectLst/>
                        </a:rPr>
                        <a:t>Απόλυτη Αναφορά κελιού </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effectLst/>
                        </a:rPr>
                        <a:t>Η απόλυτη αναφορά κελιού είναι η διαδικασία κατά την οποία σφραγίζουμε ένα κελί έτσι ώστε κατά την αντιγραφή του τύπου να μην μετακινείται από τη θέση του. </a:t>
                      </a:r>
                      <a:endParaRPr lang="en-US" sz="2400" dirty="0">
                        <a:effectLst/>
                      </a:endParaRPr>
                    </a:p>
                    <a:p>
                      <a:pPr algn="l">
                        <a:lnSpc>
                          <a:spcPct val="115000"/>
                        </a:lnSpc>
                        <a:spcAft>
                          <a:spcPts val="0"/>
                        </a:spcAft>
                      </a:pPr>
                      <a:r>
                        <a:rPr lang="el-GR" sz="2400" dirty="0">
                          <a:effectLst/>
                        </a:rPr>
                        <a:t> </a:t>
                      </a:r>
                      <a:endParaRPr lang="en-US" sz="2400" dirty="0">
                        <a:effectLst/>
                      </a:endParaRPr>
                    </a:p>
                    <a:p>
                      <a:pPr algn="l">
                        <a:lnSpc>
                          <a:spcPct val="115000"/>
                        </a:lnSpc>
                        <a:spcAft>
                          <a:spcPts val="0"/>
                        </a:spcAft>
                      </a:pPr>
                      <a:r>
                        <a:rPr lang="el-GR" sz="2400" dirty="0">
                          <a:effectLst/>
                        </a:rPr>
                        <a:t>Η απόλυτη αναφορά κελιού εφαρμόζεται με τη χρήση του συμβόλου του δολαρίου </a:t>
                      </a:r>
                      <a:r>
                        <a:rPr lang="en-US" sz="2400" dirty="0" smtClean="0">
                          <a:solidFill>
                            <a:srgbClr val="00B0F0"/>
                          </a:solidFill>
                          <a:effectLst/>
                        </a:rPr>
                        <a:t>($)</a:t>
                      </a:r>
                      <a:r>
                        <a:rPr lang="en-US" sz="2400" dirty="0" smtClean="0">
                          <a:effectLst/>
                        </a:rPr>
                        <a:t> </a:t>
                      </a:r>
                      <a:r>
                        <a:rPr lang="el-GR" sz="2400" dirty="0" smtClean="0">
                          <a:effectLst/>
                        </a:rPr>
                        <a:t>πριν </a:t>
                      </a:r>
                      <a:r>
                        <a:rPr lang="el-GR" sz="2400" dirty="0">
                          <a:effectLst/>
                        </a:rPr>
                        <a:t>το όνομα της στήλης και πριν το όνομα της γραμμής του κελιού.</a:t>
                      </a:r>
                      <a:endParaRPr lang="en-US" sz="2400" dirty="0">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9093537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191</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173716883"/>
              </p:ext>
            </p:extLst>
          </p:nvPr>
        </p:nvGraphicFramePr>
        <p:xfrm>
          <a:off x="971600" y="332656"/>
          <a:ext cx="7776864" cy="5544616"/>
        </p:xfrm>
        <a:graphic>
          <a:graphicData uri="http://schemas.openxmlformats.org/drawingml/2006/table">
            <a:tbl>
              <a:tblPr>
                <a:tableStyleId>{BC89EF96-8CEA-46FF-86C4-4CE0E7609802}</a:tableStyleId>
              </a:tblPr>
              <a:tblGrid>
                <a:gridCol w="2088232"/>
                <a:gridCol w="5688632"/>
              </a:tblGrid>
              <a:tr h="2807315">
                <a:tc>
                  <a:txBody>
                    <a:bodyPr/>
                    <a:lstStyle/>
                    <a:p>
                      <a:pPr algn="l">
                        <a:lnSpc>
                          <a:spcPct val="115000"/>
                        </a:lnSpc>
                        <a:spcAft>
                          <a:spcPts val="0"/>
                        </a:spcAft>
                      </a:pPr>
                      <a:r>
                        <a:rPr lang="el-GR" sz="2400" dirty="0">
                          <a:effectLst/>
                        </a:rPr>
                        <a:t>$Β$12</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effectLst/>
                        </a:rPr>
                        <a:t>Απόλυτη αναφορά του κελιού </a:t>
                      </a:r>
                      <a:r>
                        <a:rPr lang="el-GR" sz="2400" dirty="0">
                          <a:solidFill>
                            <a:srgbClr val="00B0F0"/>
                          </a:solidFill>
                          <a:effectLst/>
                        </a:rPr>
                        <a:t>Β12</a:t>
                      </a:r>
                      <a:r>
                        <a:rPr lang="el-GR" sz="2400" dirty="0">
                          <a:effectLst/>
                        </a:rPr>
                        <a:t> χρησιμοποιώντας το σύμβολο του </a:t>
                      </a:r>
                      <a:r>
                        <a:rPr lang="el-GR" sz="2400" dirty="0">
                          <a:solidFill>
                            <a:srgbClr val="00B0F0"/>
                          </a:solidFill>
                          <a:effectLst/>
                        </a:rPr>
                        <a:t>$</a:t>
                      </a:r>
                      <a:r>
                        <a:rPr lang="el-GR" sz="2400" dirty="0">
                          <a:effectLst/>
                        </a:rPr>
                        <a:t> πριν το γράμμα της στήλης και πριν τον αριθμό της γραμμής.</a:t>
                      </a:r>
                      <a:endParaRPr lang="en-US" sz="2400" dirty="0">
                        <a:effectLst/>
                        <a:latin typeface="Times New Roman"/>
                        <a:ea typeface="Times New Roman"/>
                        <a:cs typeface="Times New Roman"/>
                      </a:endParaRPr>
                    </a:p>
                  </a:txBody>
                  <a:tcPr marL="68580" marR="68580" marT="0" marB="0" anchor="ctr"/>
                </a:tc>
              </a:tr>
              <a:tr h="2737301">
                <a:tc>
                  <a:txBody>
                    <a:bodyPr/>
                    <a:lstStyle/>
                    <a:p>
                      <a:pPr algn="l">
                        <a:lnSpc>
                          <a:spcPct val="115000"/>
                        </a:lnSpc>
                        <a:spcAft>
                          <a:spcPts val="0"/>
                        </a:spcAft>
                      </a:pPr>
                      <a:r>
                        <a:rPr lang="el-GR" sz="2400" dirty="0">
                          <a:effectLst/>
                        </a:rPr>
                        <a:t>Παράδειγμα απόλυτης αναφοράς κελιού</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endParaRPr lang="el-GR" sz="1300" dirty="0">
                        <a:effectLst/>
                        <a:latin typeface="Times New Roman"/>
                        <a:ea typeface="Times New Roman"/>
                        <a:cs typeface="Times New Roman"/>
                      </a:endParaRPr>
                    </a:p>
                  </a:txBody>
                  <a:tcPr marL="68580" marR="68580" marT="0" marB="0" anchor="ctr"/>
                </a:tc>
              </a:tr>
            </a:tbl>
          </a:graphicData>
        </a:graphic>
      </p:graphicFrame>
      <p:pic>
        <p:nvPicPr>
          <p:cNvPr id="368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181" y="3356992"/>
            <a:ext cx="5221440"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46880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192</a:t>
            </a:fld>
            <a:endParaRPr lang="en-US"/>
          </a:p>
        </p:txBody>
      </p:sp>
      <p:sp>
        <p:nvSpPr>
          <p:cNvPr id="4" name="Rectangle 3"/>
          <p:cNvSpPr/>
          <p:nvPr/>
        </p:nvSpPr>
        <p:spPr>
          <a:xfrm>
            <a:off x="179512" y="260648"/>
            <a:ext cx="4248472" cy="461665"/>
          </a:xfrm>
          <a:prstGeom prst="rect">
            <a:avLst/>
          </a:prstGeom>
        </p:spPr>
        <p:txBody>
          <a:bodyPr wrap="square">
            <a:spAutoFit/>
          </a:bodyPr>
          <a:lstStyle/>
          <a:p>
            <a:r>
              <a:rPr lang="el-GR" sz="2400" b="1" dirty="0">
                <a:latin typeface="Times New Roman"/>
                <a:ea typeface="Times New Roman"/>
              </a:rPr>
              <a:t>ΣΥΝΑΡΤΗΣΕΙΣ</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2534630644"/>
              </p:ext>
            </p:extLst>
          </p:nvPr>
        </p:nvGraphicFramePr>
        <p:xfrm>
          <a:off x="755576" y="836712"/>
          <a:ext cx="7992888" cy="5112568"/>
        </p:xfrm>
        <a:graphic>
          <a:graphicData uri="http://schemas.openxmlformats.org/drawingml/2006/table">
            <a:tbl>
              <a:tblPr>
                <a:tableStyleId>{BC89EF96-8CEA-46FF-86C4-4CE0E7609802}</a:tableStyleId>
              </a:tblPr>
              <a:tblGrid>
                <a:gridCol w="2376264"/>
                <a:gridCol w="5616624"/>
              </a:tblGrid>
              <a:tr h="1299569">
                <a:tc>
                  <a:txBody>
                    <a:bodyPr/>
                    <a:lstStyle/>
                    <a:p>
                      <a:pPr algn="l">
                        <a:lnSpc>
                          <a:spcPct val="115000"/>
                        </a:lnSpc>
                        <a:spcAft>
                          <a:spcPts val="0"/>
                        </a:spcAft>
                      </a:pPr>
                      <a:r>
                        <a:rPr lang="el-GR" sz="2200" dirty="0">
                          <a:effectLst/>
                        </a:rPr>
                        <a:t>Συνάρτηση Αθροίσματος </a:t>
                      </a:r>
                      <a:r>
                        <a:rPr lang="el-GR" sz="2200" dirty="0" smtClean="0">
                          <a:effectLst/>
                        </a:rPr>
                        <a:t>(SUM</a:t>
                      </a:r>
                      <a:r>
                        <a:rPr lang="el-GR" sz="2200" dirty="0">
                          <a:effectLst/>
                        </a:rPr>
                        <a:t>)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Επιλέγω το κελί στο οποίο θα προστεθεί η  συνάρτηση </a:t>
                      </a:r>
                      <a:r>
                        <a:rPr lang="el-GR" sz="2000" dirty="0" smtClean="0">
                          <a:effectLst/>
                          <a:sym typeface="Wingdings" panose="05000000000000000000" pitchFamily="2" charset="2"/>
                        </a:rPr>
                        <a:t></a:t>
                      </a:r>
                      <a:r>
                        <a:rPr lang="el-GR" sz="2000" dirty="0" smtClean="0">
                          <a:effectLst/>
                        </a:rPr>
                        <a:t> </a:t>
                      </a:r>
                      <a:r>
                        <a:rPr lang="el-GR" sz="2000" dirty="0">
                          <a:effectLst/>
                        </a:rPr>
                        <a:t>κλικ στο βελάκι του   </a:t>
                      </a:r>
                      <a:endParaRPr lang="el-GR" sz="2000" dirty="0" smtClean="0">
                        <a:effectLst/>
                      </a:endParaRPr>
                    </a:p>
                    <a:p>
                      <a:pPr algn="l">
                        <a:lnSpc>
                          <a:spcPct val="115000"/>
                        </a:lnSpc>
                        <a:spcAft>
                          <a:spcPts val="0"/>
                        </a:spcAft>
                      </a:pPr>
                      <a:r>
                        <a:rPr lang="el-GR" sz="2000" dirty="0" smtClean="0">
                          <a:effectLst/>
                        </a:rPr>
                        <a:t>και </a:t>
                      </a:r>
                      <a:r>
                        <a:rPr lang="el-GR" sz="2000" dirty="0">
                          <a:effectLst/>
                        </a:rPr>
                        <a:t>διαλέγω τη συνάρτηση </a:t>
                      </a:r>
                      <a:r>
                        <a:rPr lang="el-GR" sz="2000" dirty="0">
                          <a:solidFill>
                            <a:srgbClr val="00B0F0"/>
                          </a:solidFill>
                          <a:effectLst/>
                        </a:rPr>
                        <a:t>SUM</a:t>
                      </a:r>
                      <a:r>
                        <a:rPr lang="el-GR" sz="2000" dirty="0">
                          <a:effectLst/>
                        </a:rPr>
                        <a:t> </a:t>
                      </a:r>
                      <a:endParaRPr lang="en-US" sz="2000" dirty="0">
                        <a:effectLst/>
                        <a:latin typeface="Times New Roman"/>
                        <a:ea typeface="Times New Roman"/>
                        <a:cs typeface="Times New Roman"/>
                      </a:endParaRPr>
                    </a:p>
                  </a:txBody>
                  <a:tcPr marL="68580" marR="68580" marT="0" marB="0"/>
                </a:tc>
              </a:tr>
              <a:tr h="1242762">
                <a:tc>
                  <a:txBody>
                    <a:bodyPr/>
                    <a:lstStyle/>
                    <a:p>
                      <a:pPr algn="l">
                        <a:lnSpc>
                          <a:spcPct val="115000"/>
                        </a:lnSpc>
                        <a:spcAft>
                          <a:spcPts val="0"/>
                        </a:spcAft>
                      </a:pPr>
                      <a:r>
                        <a:rPr lang="el-GR" sz="2200">
                          <a:effectLst/>
                        </a:rPr>
                        <a:t>Συνάρτησης μέσου όρου (AVERAGE)</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Επιλέγω το κελί στο οποίο θα προστεθεί η  συνάρτηση </a:t>
                      </a:r>
                      <a:r>
                        <a:rPr lang="el-GR" sz="2000" dirty="0" smtClean="0">
                          <a:effectLst/>
                          <a:sym typeface="Wingdings" panose="05000000000000000000" pitchFamily="2" charset="2"/>
                        </a:rPr>
                        <a:t></a:t>
                      </a:r>
                      <a:r>
                        <a:rPr lang="el-GR" sz="2000" dirty="0" smtClean="0">
                          <a:effectLst/>
                        </a:rPr>
                        <a:t>  </a:t>
                      </a:r>
                      <a:r>
                        <a:rPr lang="el-GR" sz="2000" dirty="0">
                          <a:effectLst/>
                        </a:rPr>
                        <a:t>κλικ στο βελάκι του   </a:t>
                      </a:r>
                      <a:endParaRPr lang="el-GR" sz="2000" dirty="0" smtClean="0">
                        <a:effectLst/>
                      </a:endParaRPr>
                    </a:p>
                    <a:p>
                      <a:pPr algn="l">
                        <a:lnSpc>
                          <a:spcPct val="115000"/>
                        </a:lnSpc>
                        <a:spcAft>
                          <a:spcPts val="0"/>
                        </a:spcAft>
                      </a:pPr>
                      <a:r>
                        <a:rPr lang="el-GR" sz="2000" dirty="0" smtClean="0">
                          <a:effectLst/>
                        </a:rPr>
                        <a:t>και </a:t>
                      </a:r>
                      <a:r>
                        <a:rPr lang="el-GR" sz="2000" dirty="0">
                          <a:effectLst/>
                        </a:rPr>
                        <a:t>διαλέγω τη συνάρτηση </a:t>
                      </a:r>
                      <a:r>
                        <a:rPr lang="el-GR" sz="2000" dirty="0">
                          <a:solidFill>
                            <a:srgbClr val="00B0F0"/>
                          </a:solidFill>
                          <a:effectLst/>
                        </a:rPr>
                        <a:t>AVERAGE</a:t>
                      </a:r>
                      <a:endParaRPr lang="en-US" sz="2000" dirty="0">
                        <a:solidFill>
                          <a:srgbClr val="00B0F0"/>
                        </a:solidFill>
                        <a:effectLst/>
                        <a:latin typeface="Times New Roman"/>
                        <a:ea typeface="Times New Roman"/>
                        <a:cs typeface="Times New Roman"/>
                      </a:endParaRPr>
                    </a:p>
                  </a:txBody>
                  <a:tcPr marL="68580" marR="68580" marT="0" marB="0"/>
                </a:tc>
              </a:tr>
              <a:tr h="1186953">
                <a:tc>
                  <a:txBody>
                    <a:bodyPr/>
                    <a:lstStyle/>
                    <a:p>
                      <a:pPr algn="l">
                        <a:lnSpc>
                          <a:spcPct val="115000"/>
                        </a:lnSpc>
                        <a:spcAft>
                          <a:spcPts val="0"/>
                        </a:spcAft>
                      </a:pPr>
                      <a:r>
                        <a:rPr lang="el-GR" sz="2200">
                          <a:effectLst/>
                        </a:rPr>
                        <a:t>Συνάρτηση Μέγιστου (MAX) </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Επιλέγω το κελί στο οποίο θα προστεθεί η συνάρτηση </a:t>
                      </a:r>
                      <a:r>
                        <a:rPr lang="el-GR" sz="2000" dirty="0" smtClean="0">
                          <a:effectLst/>
                          <a:sym typeface="Wingdings" panose="05000000000000000000" pitchFamily="2" charset="2"/>
                        </a:rPr>
                        <a:t></a:t>
                      </a:r>
                      <a:r>
                        <a:rPr lang="el-GR" sz="2000" dirty="0" smtClean="0">
                          <a:effectLst/>
                        </a:rPr>
                        <a:t> </a:t>
                      </a:r>
                      <a:r>
                        <a:rPr lang="el-GR" sz="2000" dirty="0">
                          <a:effectLst/>
                        </a:rPr>
                        <a:t>κλικ στο βελάκι του   </a:t>
                      </a:r>
                      <a:endParaRPr lang="el-GR" sz="2000" dirty="0" smtClean="0">
                        <a:effectLst/>
                      </a:endParaRPr>
                    </a:p>
                    <a:p>
                      <a:pPr algn="l">
                        <a:lnSpc>
                          <a:spcPct val="115000"/>
                        </a:lnSpc>
                        <a:spcAft>
                          <a:spcPts val="0"/>
                        </a:spcAft>
                      </a:pPr>
                      <a:r>
                        <a:rPr lang="el-GR" sz="2000" dirty="0" smtClean="0">
                          <a:effectLst/>
                        </a:rPr>
                        <a:t>και </a:t>
                      </a:r>
                      <a:r>
                        <a:rPr lang="el-GR" sz="2000" dirty="0">
                          <a:effectLst/>
                        </a:rPr>
                        <a:t>διαλέγω τη συνάρτηση   </a:t>
                      </a:r>
                      <a:r>
                        <a:rPr lang="el-GR" sz="2000" dirty="0">
                          <a:solidFill>
                            <a:srgbClr val="00B0F0"/>
                          </a:solidFill>
                          <a:effectLst/>
                        </a:rPr>
                        <a:t>MAX</a:t>
                      </a:r>
                      <a:endParaRPr lang="en-US" sz="2000" dirty="0">
                        <a:solidFill>
                          <a:srgbClr val="00B0F0"/>
                        </a:solidFill>
                        <a:effectLst/>
                        <a:latin typeface="Times New Roman"/>
                        <a:ea typeface="Times New Roman"/>
                        <a:cs typeface="Times New Roman"/>
                      </a:endParaRPr>
                    </a:p>
                  </a:txBody>
                  <a:tcPr marL="68580" marR="68580" marT="0" marB="0"/>
                </a:tc>
              </a:tr>
              <a:tr h="1383284">
                <a:tc>
                  <a:txBody>
                    <a:bodyPr/>
                    <a:lstStyle/>
                    <a:p>
                      <a:pPr algn="l">
                        <a:lnSpc>
                          <a:spcPct val="115000"/>
                        </a:lnSpc>
                        <a:spcAft>
                          <a:spcPts val="0"/>
                        </a:spcAft>
                      </a:pPr>
                      <a:r>
                        <a:rPr lang="el-GR" sz="2200" dirty="0">
                          <a:effectLst/>
                        </a:rPr>
                        <a:t>Συνάρτηση Μικρότερου (MIN)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Επιλέγω το κελί στο οποίο θα προστεθεί η  συνάρτηση </a:t>
                      </a:r>
                      <a:r>
                        <a:rPr lang="el-GR" sz="2000" dirty="0" smtClean="0">
                          <a:effectLst/>
                          <a:sym typeface="Wingdings" panose="05000000000000000000" pitchFamily="2" charset="2"/>
                        </a:rPr>
                        <a:t></a:t>
                      </a:r>
                      <a:r>
                        <a:rPr lang="el-GR" sz="2000" dirty="0" smtClean="0">
                          <a:effectLst/>
                        </a:rPr>
                        <a:t> </a:t>
                      </a:r>
                      <a:r>
                        <a:rPr lang="el-GR" sz="2000" dirty="0">
                          <a:effectLst/>
                        </a:rPr>
                        <a:t>κλικ στο βελάκι του   </a:t>
                      </a:r>
                      <a:endParaRPr lang="el-GR" sz="2000" dirty="0" smtClean="0">
                        <a:effectLst/>
                      </a:endParaRPr>
                    </a:p>
                    <a:p>
                      <a:pPr algn="l">
                        <a:lnSpc>
                          <a:spcPct val="115000"/>
                        </a:lnSpc>
                        <a:spcAft>
                          <a:spcPts val="0"/>
                        </a:spcAft>
                      </a:pPr>
                      <a:r>
                        <a:rPr lang="el-GR" sz="2000" dirty="0" smtClean="0">
                          <a:effectLst/>
                        </a:rPr>
                        <a:t>και </a:t>
                      </a:r>
                      <a:r>
                        <a:rPr lang="el-GR" sz="2000" dirty="0">
                          <a:effectLst/>
                        </a:rPr>
                        <a:t>διαλέγω τη συνάρτηση   </a:t>
                      </a:r>
                      <a:r>
                        <a:rPr lang="el-GR" sz="2000" dirty="0">
                          <a:solidFill>
                            <a:srgbClr val="00B0F0"/>
                          </a:solidFill>
                          <a:effectLst/>
                        </a:rPr>
                        <a:t>MIN</a:t>
                      </a:r>
                      <a:endParaRPr lang="en-US" sz="2000" dirty="0">
                        <a:solidFill>
                          <a:srgbClr val="00B0F0"/>
                        </a:solidFill>
                        <a:effectLst/>
                        <a:latin typeface="Times New Roman"/>
                        <a:ea typeface="Times New Roman"/>
                        <a:cs typeface="Times New Roman"/>
                      </a:endParaRPr>
                    </a:p>
                  </a:txBody>
                  <a:tcPr marL="68580" marR="68580" marT="0" marB="0"/>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39115125"/>
              </p:ext>
            </p:extLst>
          </p:nvPr>
        </p:nvGraphicFramePr>
        <p:xfrm>
          <a:off x="8028384" y="4941168"/>
          <a:ext cx="595751" cy="360040"/>
        </p:xfrm>
        <a:graphic>
          <a:graphicData uri="http://schemas.openxmlformats.org/presentationml/2006/ole">
            <mc:AlternateContent xmlns:mc="http://schemas.openxmlformats.org/markup-compatibility/2006">
              <mc:Choice xmlns:v="urn:schemas-microsoft-com:vml" Requires="v">
                <p:oleObj spid="_x0000_s38089" name="Bitmap Image" r:id="rId3" imgW="361809" imgH="228571" progId="Paint.Picture">
                  <p:embed/>
                </p:oleObj>
              </mc:Choice>
              <mc:Fallback>
                <p:oleObj name="Bitmap Image" r:id="rId3" imgW="361809" imgH="228571"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384" y="4941168"/>
                        <a:ext cx="595751" cy="36004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6274945"/>
              </p:ext>
            </p:extLst>
          </p:nvPr>
        </p:nvGraphicFramePr>
        <p:xfrm>
          <a:off x="7884368" y="3717032"/>
          <a:ext cx="595751" cy="360040"/>
        </p:xfrm>
        <a:graphic>
          <a:graphicData uri="http://schemas.openxmlformats.org/presentationml/2006/ole">
            <mc:AlternateContent xmlns:mc="http://schemas.openxmlformats.org/markup-compatibility/2006">
              <mc:Choice xmlns:v="urn:schemas-microsoft-com:vml" Requires="v">
                <p:oleObj spid="_x0000_s38090" name="Bitmap Image" r:id="rId5" imgW="361809" imgH="228571" progId="Paint.Picture">
                  <p:embed/>
                </p:oleObj>
              </mc:Choice>
              <mc:Fallback>
                <p:oleObj name="Bitmap Image" r:id="rId5" imgW="361809" imgH="22857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3717032"/>
                        <a:ext cx="595751" cy="36004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71407901"/>
              </p:ext>
            </p:extLst>
          </p:nvPr>
        </p:nvGraphicFramePr>
        <p:xfrm>
          <a:off x="8028384" y="2492896"/>
          <a:ext cx="595751" cy="360040"/>
        </p:xfrm>
        <a:graphic>
          <a:graphicData uri="http://schemas.openxmlformats.org/presentationml/2006/ole">
            <mc:AlternateContent xmlns:mc="http://schemas.openxmlformats.org/markup-compatibility/2006">
              <mc:Choice xmlns:v="urn:schemas-microsoft-com:vml" Requires="v">
                <p:oleObj spid="_x0000_s38091" name="Bitmap Image" r:id="rId6" imgW="361809" imgH="228571" progId="Paint.Picture">
                  <p:embed/>
                </p:oleObj>
              </mc:Choice>
              <mc:Fallback>
                <p:oleObj name="Bitmap Image" r:id="rId6" imgW="361809" imgH="228571"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384" y="2492896"/>
                        <a:ext cx="595751" cy="36004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7911589"/>
              </p:ext>
            </p:extLst>
          </p:nvPr>
        </p:nvGraphicFramePr>
        <p:xfrm>
          <a:off x="7956376" y="1196752"/>
          <a:ext cx="595751" cy="360040"/>
        </p:xfrm>
        <a:graphic>
          <a:graphicData uri="http://schemas.openxmlformats.org/presentationml/2006/ole">
            <mc:AlternateContent xmlns:mc="http://schemas.openxmlformats.org/markup-compatibility/2006">
              <mc:Choice xmlns:v="urn:schemas-microsoft-com:vml" Requires="v">
                <p:oleObj spid="_x0000_s38092" name="Bitmap Image" r:id="rId7" imgW="361809" imgH="228571" progId="Paint.Picture">
                  <p:embed/>
                </p:oleObj>
              </mc:Choice>
              <mc:Fallback>
                <p:oleObj name="Bitmap Image" r:id="rId7" imgW="361809" imgH="22857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1196752"/>
                        <a:ext cx="595751" cy="360040"/>
                      </a:xfrm>
                      <a:prstGeom prst="rect">
                        <a:avLst/>
                      </a:prstGeom>
                      <a:noFill/>
                    </p:spPr>
                  </p:pic>
                </p:oleObj>
              </mc:Fallback>
            </mc:AlternateContent>
          </a:graphicData>
        </a:graphic>
      </p:graphicFrame>
    </p:spTree>
    <p:extLst>
      <p:ext uri="{BB962C8B-B14F-4D97-AF65-F5344CB8AC3E}">
        <p14:creationId xmlns:p14="http://schemas.microsoft.com/office/powerpoint/2010/main" val="351010679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89072627"/>
              </p:ext>
            </p:extLst>
          </p:nvPr>
        </p:nvGraphicFramePr>
        <p:xfrm>
          <a:off x="1043608" y="332656"/>
          <a:ext cx="7560840" cy="5616624"/>
        </p:xfrm>
        <a:graphic>
          <a:graphicData uri="http://schemas.openxmlformats.org/drawingml/2006/table">
            <a:tbl>
              <a:tblPr>
                <a:tableStyleId>{BC89EF96-8CEA-46FF-86C4-4CE0E7609802}</a:tableStyleId>
              </a:tblPr>
              <a:tblGrid>
                <a:gridCol w="2304256"/>
                <a:gridCol w="5256584"/>
              </a:tblGrid>
              <a:tr h="2745276">
                <a:tc>
                  <a:txBody>
                    <a:bodyPr/>
                    <a:lstStyle/>
                    <a:p>
                      <a:pPr algn="l">
                        <a:lnSpc>
                          <a:spcPct val="115000"/>
                        </a:lnSpc>
                        <a:spcAft>
                          <a:spcPts val="0"/>
                        </a:spcAft>
                      </a:pPr>
                      <a:r>
                        <a:rPr lang="el-GR" sz="2400" dirty="0">
                          <a:effectLst/>
                        </a:rPr>
                        <a:t>Συνάρτηση που μετρά το πλήθος κελιών  (COUNT)</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effectLst/>
                        </a:rPr>
                        <a:t>Επιλέγω το κελί στο οποίο θα προστεθεί η  συνάρτηση </a:t>
                      </a:r>
                      <a:r>
                        <a:rPr lang="el-GR" sz="2200" dirty="0" smtClean="0">
                          <a:effectLst/>
                          <a:sym typeface="Wingdings" panose="05000000000000000000" pitchFamily="2" charset="2"/>
                        </a:rPr>
                        <a:t></a:t>
                      </a:r>
                      <a:r>
                        <a:rPr lang="el-GR" sz="2200" dirty="0" smtClean="0">
                          <a:effectLst/>
                        </a:rPr>
                        <a:t>  </a:t>
                      </a:r>
                      <a:r>
                        <a:rPr lang="el-GR" sz="2200" dirty="0">
                          <a:effectLst/>
                        </a:rPr>
                        <a:t>κλικ στο βελάκι του   </a:t>
                      </a:r>
                      <a:endParaRPr lang="el-GR" sz="2200" dirty="0" smtClean="0">
                        <a:effectLst/>
                      </a:endParaRPr>
                    </a:p>
                    <a:p>
                      <a:pPr algn="l">
                        <a:lnSpc>
                          <a:spcPct val="115000"/>
                        </a:lnSpc>
                        <a:spcAft>
                          <a:spcPts val="0"/>
                        </a:spcAft>
                      </a:pPr>
                      <a:r>
                        <a:rPr lang="el-GR" sz="2200" dirty="0" smtClean="0">
                          <a:effectLst/>
                        </a:rPr>
                        <a:t>και </a:t>
                      </a:r>
                      <a:r>
                        <a:rPr lang="el-GR" sz="2200" dirty="0">
                          <a:effectLst/>
                        </a:rPr>
                        <a:t>διαλέγω τη </a:t>
                      </a:r>
                      <a:endParaRPr lang="el-GR" sz="2200" dirty="0" smtClean="0">
                        <a:effectLst/>
                      </a:endParaRPr>
                    </a:p>
                    <a:p>
                      <a:pPr algn="l">
                        <a:lnSpc>
                          <a:spcPct val="115000"/>
                        </a:lnSpc>
                        <a:spcAft>
                          <a:spcPts val="0"/>
                        </a:spcAft>
                      </a:pPr>
                      <a:r>
                        <a:rPr lang="el-GR" sz="2200" dirty="0" smtClean="0">
                          <a:effectLst/>
                        </a:rPr>
                        <a:t>συνάρτηση </a:t>
                      </a:r>
                      <a:r>
                        <a:rPr lang="el-GR" sz="2200" dirty="0" smtClean="0">
                          <a:solidFill>
                            <a:srgbClr val="00B0F0"/>
                          </a:solidFill>
                          <a:effectLst/>
                        </a:rPr>
                        <a:t>COUNT</a:t>
                      </a:r>
                      <a:endParaRPr lang="en-US" sz="2200" dirty="0">
                        <a:solidFill>
                          <a:srgbClr val="00B0F0"/>
                        </a:solidFill>
                        <a:effectLst/>
                        <a:latin typeface="Times New Roman"/>
                        <a:ea typeface="Times New Roman"/>
                        <a:cs typeface="Times New Roman"/>
                      </a:endParaRPr>
                    </a:p>
                  </a:txBody>
                  <a:tcPr marL="68580" marR="68580" marT="0" marB="0" anchor="ctr"/>
                </a:tc>
              </a:tr>
              <a:tr h="2871348">
                <a:tc>
                  <a:txBody>
                    <a:bodyPr/>
                    <a:lstStyle/>
                    <a:p>
                      <a:pPr algn="l">
                        <a:lnSpc>
                          <a:spcPct val="115000"/>
                        </a:lnSpc>
                        <a:spcAft>
                          <a:spcPts val="0"/>
                        </a:spcAft>
                      </a:pPr>
                      <a:r>
                        <a:rPr lang="el-GR" sz="2400" dirty="0">
                          <a:effectLst/>
                        </a:rPr>
                        <a:t>Συνάρτηση Ελέγχου (IF) </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effectLst/>
                        </a:rPr>
                        <a:t>Επιλέγω το κελί στο οποίο θα προστεθεί η  συνάρτηση </a:t>
                      </a:r>
                      <a:r>
                        <a:rPr lang="el-GR" sz="2200" dirty="0" smtClean="0">
                          <a:effectLst/>
                          <a:sym typeface="Wingdings" panose="05000000000000000000" pitchFamily="2" charset="2"/>
                        </a:rPr>
                        <a:t></a:t>
                      </a:r>
                      <a:r>
                        <a:rPr lang="el-GR" sz="2200" dirty="0" smtClean="0">
                          <a:effectLst/>
                        </a:rPr>
                        <a:t>  </a:t>
                      </a:r>
                      <a:r>
                        <a:rPr lang="el-GR" sz="2200" dirty="0">
                          <a:effectLst/>
                        </a:rPr>
                        <a:t>κλικ στο βελάκι του </a:t>
                      </a:r>
                      <a:endParaRPr lang="el-GR" sz="2200" dirty="0" smtClean="0">
                        <a:effectLst/>
                      </a:endParaRPr>
                    </a:p>
                    <a:p>
                      <a:pPr algn="l">
                        <a:lnSpc>
                          <a:spcPct val="115000"/>
                        </a:lnSpc>
                        <a:spcAft>
                          <a:spcPts val="0"/>
                        </a:spcAft>
                      </a:pPr>
                      <a:endParaRPr lang="el-GR" sz="2200" dirty="0" smtClean="0">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More</a:t>
                      </a:r>
                      <a:r>
                        <a:rPr lang="el-GR" sz="2200" dirty="0">
                          <a:solidFill>
                            <a:srgbClr val="00B0F0"/>
                          </a:solidFill>
                          <a:effectLst/>
                        </a:rPr>
                        <a:t> </a:t>
                      </a:r>
                      <a:r>
                        <a:rPr lang="el-GR" sz="2200" dirty="0" err="1">
                          <a:solidFill>
                            <a:srgbClr val="00B0F0"/>
                          </a:solidFill>
                          <a:effectLst/>
                        </a:rPr>
                        <a:t>Functions</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Στο πρώτο κουτάκι σβήνω ότι έχει μέσα και γράφω </a:t>
                      </a:r>
                      <a:r>
                        <a:rPr lang="el-GR" sz="2200" dirty="0" smtClean="0">
                          <a:effectLst/>
                        </a:rPr>
                        <a:t>τη </a:t>
                      </a:r>
                      <a:r>
                        <a:rPr lang="el-GR" sz="2200" dirty="0">
                          <a:effectLst/>
                        </a:rPr>
                        <a:t>συνάρτηση </a:t>
                      </a:r>
                      <a:r>
                        <a:rPr lang="el-GR" sz="2200" dirty="0" smtClean="0">
                          <a:solidFill>
                            <a:srgbClr val="00B0F0"/>
                          </a:solidFill>
                          <a:effectLst/>
                        </a:rPr>
                        <a:t>IF</a:t>
                      </a:r>
                      <a:endParaRPr lang="en-US" sz="2200" dirty="0">
                        <a:solidFill>
                          <a:srgbClr val="00B0F0"/>
                        </a:solidFill>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44340136"/>
              </p:ext>
            </p:extLst>
          </p:nvPr>
        </p:nvGraphicFramePr>
        <p:xfrm>
          <a:off x="5724128" y="4005064"/>
          <a:ext cx="834051" cy="504056"/>
        </p:xfrm>
        <a:graphic>
          <a:graphicData uri="http://schemas.openxmlformats.org/presentationml/2006/ole">
            <mc:AlternateContent xmlns:mc="http://schemas.openxmlformats.org/markup-compatibility/2006">
              <mc:Choice xmlns:v="urn:schemas-microsoft-com:vml" Requires="v">
                <p:oleObj spid="_x0000_s39009" name="Bitmap Image" r:id="rId3" imgW="361809" imgH="228571" progId="Paint.Picture">
                  <p:embed/>
                </p:oleObj>
              </mc:Choice>
              <mc:Fallback>
                <p:oleObj name="Bitmap Image" r:id="rId3" imgW="361809" imgH="228571"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005064"/>
                        <a:ext cx="834051" cy="504056"/>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0738653"/>
              </p:ext>
            </p:extLst>
          </p:nvPr>
        </p:nvGraphicFramePr>
        <p:xfrm>
          <a:off x="5796136" y="1628800"/>
          <a:ext cx="834051" cy="504056"/>
        </p:xfrm>
        <a:graphic>
          <a:graphicData uri="http://schemas.openxmlformats.org/presentationml/2006/ole">
            <mc:AlternateContent xmlns:mc="http://schemas.openxmlformats.org/markup-compatibility/2006">
              <mc:Choice xmlns:v="urn:schemas-microsoft-com:vml" Requires="v">
                <p:oleObj spid="_x0000_s39010" name="Bitmap Image" r:id="rId5" imgW="361809" imgH="228571" progId="Paint.Picture">
                  <p:embed/>
                </p:oleObj>
              </mc:Choice>
              <mc:Fallback>
                <p:oleObj name="Bitmap Image" r:id="rId5" imgW="361809" imgH="22857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628800"/>
                        <a:ext cx="834051" cy="504056"/>
                      </a:xfrm>
                      <a:prstGeom prst="rect">
                        <a:avLst/>
                      </a:prstGeom>
                      <a:noFill/>
                    </p:spPr>
                  </p:pic>
                </p:oleObj>
              </mc:Fallback>
            </mc:AlternateContent>
          </a:graphicData>
        </a:graphic>
      </p:graphicFrame>
    </p:spTree>
    <p:extLst>
      <p:ext uri="{BB962C8B-B14F-4D97-AF65-F5344CB8AC3E}">
        <p14:creationId xmlns:p14="http://schemas.microsoft.com/office/powerpoint/2010/main" val="208068863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194</a:t>
            </a:fld>
            <a:endParaRPr lang="en-US"/>
          </a:p>
        </p:txBody>
      </p:sp>
      <p:sp>
        <p:nvSpPr>
          <p:cNvPr id="4" name="Rectangle 3"/>
          <p:cNvSpPr/>
          <p:nvPr/>
        </p:nvSpPr>
        <p:spPr>
          <a:xfrm>
            <a:off x="179512" y="188640"/>
            <a:ext cx="4608512" cy="461665"/>
          </a:xfrm>
          <a:prstGeom prst="rect">
            <a:avLst/>
          </a:prstGeom>
        </p:spPr>
        <p:txBody>
          <a:bodyPr wrap="square">
            <a:spAutoFit/>
          </a:bodyPr>
          <a:lstStyle/>
          <a:p>
            <a:r>
              <a:rPr lang="el-GR" sz="2400" b="1" dirty="0">
                <a:latin typeface="Times New Roman"/>
                <a:ea typeface="Times New Roman"/>
              </a:rPr>
              <a:t>ΜΟΡΦΟΠΟΙΗΣΗ ΚΕΛΙΩΝ</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3764417565"/>
              </p:ext>
            </p:extLst>
          </p:nvPr>
        </p:nvGraphicFramePr>
        <p:xfrm>
          <a:off x="971600" y="836713"/>
          <a:ext cx="7776864" cy="5146219"/>
        </p:xfrm>
        <a:graphic>
          <a:graphicData uri="http://schemas.openxmlformats.org/drawingml/2006/table">
            <a:tbl>
              <a:tblPr>
                <a:tableStyleId>{BC89EF96-8CEA-46FF-86C4-4CE0E7609802}</a:tableStyleId>
              </a:tblPr>
              <a:tblGrid>
                <a:gridCol w="2736304"/>
                <a:gridCol w="5040560"/>
              </a:tblGrid>
              <a:tr h="2279780">
                <a:tc>
                  <a:txBody>
                    <a:bodyPr/>
                    <a:lstStyle/>
                    <a:p>
                      <a:pPr algn="l">
                        <a:lnSpc>
                          <a:spcPct val="115000"/>
                        </a:lnSpc>
                        <a:spcAft>
                          <a:spcPts val="0"/>
                        </a:spcAft>
                      </a:pPr>
                      <a:r>
                        <a:rPr lang="el-GR" sz="2200" dirty="0">
                          <a:effectLst/>
                        </a:rPr>
                        <a:t>Μορφοποίηση κελιών, ώστε να εμφανίζονται οι αριθμοί με δεκαδικά ψηφία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κελιών</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Format</a:t>
                      </a:r>
                      <a:r>
                        <a:rPr lang="el-GR" sz="2200" dirty="0">
                          <a:solidFill>
                            <a:srgbClr val="00B0F0"/>
                          </a:solidFill>
                          <a:effectLst/>
                        </a:rPr>
                        <a:t> </a:t>
                      </a:r>
                      <a:endParaRPr lang="el-GR" sz="2200" dirty="0" smtClean="0">
                        <a:solidFill>
                          <a:srgbClr val="00B0F0"/>
                        </a:solidFill>
                        <a:effectLst/>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κλικ </a:t>
                      </a:r>
                      <a:r>
                        <a:rPr lang="el-GR" sz="2200" dirty="0">
                          <a:effectLst/>
                        </a:rPr>
                        <a:t>στο </a:t>
                      </a:r>
                      <a:r>
                        <a:rPr lang="el-GR" sz="2200" dirty="0" err="1">
                          <a:solidFill>
                            <a:srgbClr val="00B0F0"/>
                          </a:solidFill>
                          <a:effectLst/>
                        </a:rPr>
                        <a:t>Format</a:t>
                      </a:r>
                      <a:r>
                        <a:rPr lang="el-GR" sz="2200" dirty="0">
                          <a:solidFill>
                            <a:srgbClr val="00B0F0"/>
                          </a:solidFill>
                          <a:effectLst/>
                        </a:rPr>
                        <a:t> </a:t>
                      </a:r>
                      <a:r>
                        <a:rPr lang="el-GR" sz="2200" dirty="0" err="1">
                          <a:solidFill>
                            <a:srgbClr val="00B0F0"/>
                          </a:solidFill>
                          <a:effectLst/>
                        </a:rPr>
                        <a:t>Cells</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Number</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επιλέγω δεκαδικά από το κουτί </a:t>
                      </a:r>
                      <a:r>
                        <a:rPr lang="el-GR" sz="2200" dirty="0" err="1">
                          <a:solidFill>
                            <a:srgbClr val="00B0F0"/>
                          </a:solidFill>
                          <a:effectLst/>
                        </a:rPr>
                        <a:t>Decimal</a:t>
                      </a:r>
                      <a:r>
                        <a:rPr lang="el-GR" sz="2200" dirty="0">
                          <a:solidFill>
                            <a:srgbClr val="00B0F0"/>
                          </a:solidFill>
                          <a:effectLst/>
                        </a:rPr>
                        <a:t> </a:t>
                      </a:r>
                      <a:r>
                        <a:rPr lang="el-GR" sz="2200" dirty="0" err="1">
                          <a:solidFill>
                            <a:srgbClr val="00B0F0"/>
                          </a:solidFill>
                          <a:effectLst/>
                        </a:rPr>
                        <a:t>Places</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OK </a:t>
                      </a:r>
                      <a:endParaRPr lang="en-US" sz="2200" dirty="0">
                        <a:solidFill>
                          <a:srgbClr val="00B0F0"/>
                        </a:solidFill>
                        <a:effectLst/>
                        <a:latin typeface="Times New Roman"/>
                        <a:ea typeface="Times New Roman"/>
                        <a:cs typeface="Times New Roman"/>
                      </a:endParaRPr>
                    </a:p>
                  </a:txBody>
                  <a:tcPr marL="68580" marR="68580" marT="0" marB="0"/>
                </a:tc>
              </a:tr>
              <a:tr h="2832787">
                <a:tc>
                  <a:txBody>
                    <a:bodyPr/>
                    <a:lstStyle/>
                    <a:p>
                      <a:pPr algn="l">
                        <a:lnSpc>
                          <a:spcPct val="115000"/>
                        </a:lnSpc>
                        <a:spcAft>
                          <a:spcPts val="0"/>
                        </a:spcAft>
                      </a:pPr>
                      <a:r>
                        <a:rPr lang="el-GR" sz="2200" dirty="0">
                          <a:effectLst/>
                        </a:rPr>
                        <a:t>Μορφοποίηση κελιών, ώστε να εμφανίζονται οι αριθμοί με διαχωρισμό των χιλιάδων.</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κελιών</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Format</a:t>
                      </a:r>
                      <a:r>
                        <a:rPr lang="el-GR" sz="2200" dirty="0">
                          <a:solidFill>
                            <a:srgbClr val="00B0F0"/>
                          </a:solidFill>
                          <a:effectLst/>
                        </a:rPr>
                        <a:t> </a:t>
                      </a:r>
                      <a:endParaRPr lang="el-GR" sz="2200" dirty="0" smtClean="0">
                        <a:solidFill>
                          <a:srgbClr val="00B0F0"/>
                        </a:solidFill>
                        <a:effectLst/>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κλικ </a:t>
                      </a:r>
                      <a:r>
                        <a:rPr lang="el-GR" sz="2200" dirty="0">
                          <a:effectLst/>
                        </a:rPr>
                        <a:t>στο </a:t>
                      </a:r>
                      <a:r>
                        <a:rPr lang="el-GR" sz="2200" dirty="0" err="1">
                          <a:solidFill>
                            <a:srgbClr val="00B0F0"/>
                          </a:solidFill>
                          <a:effectLst/>
                        </a:rPr>
                        <a:t>Format</a:t>
                      </a:r>
                      <a:r>
                        <a:rPr lang="el-GR" sz="2200" dirty="0">
                          <a:solidFill>
                            <a:srgbClr val="00B0F0"/>
                          </a:solidFill>
                          <a:effectLst/>
                        </a:rPr>
                        <a:t> </a:t>
                      </a:r>
                      <a:r>
                        <a:rPr lang="el-GR" sz="2200" dirty="0" err="1">
                          <a:solidFill>
                            <a:srgbClr val="00B0F0"/>
                          </a:solidFill>
                          <a:effectLst/>
                        </a:rPr>
                        <a:t>Cells</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Number</a:t>
                      </a:r>
                      <a:r>
                        <a:rPr lang="el-GR" sz="2200" dirty="0">
                          <a:solidFill>
                            <a:srgbClr val="00B0F0"/>
                          </a:solidFill>
                          <a:effectLst/>
                        </a:rPr>
                        <a:t> </a:t>
                      </a:r>
                      <a:r>
                        <a:rPr lang="el-GR" sz="2200" dirty="0">
                          <a:effectLst/>
                        </a:rPr>
                        <a:t>ενεργοποίηση ή απενεργοποίηση του πλαισίου ελέγχου </a:t>
                      </a:r>
                      <a:r>
                        <a:rPr lang="el-GR" sz="2200" dirty="0" err="1">
                          <a:solidFill>
                            <a:srgbClr val="00B0F0"/>
                          </a:solidFill>
                          <a:effectLst/>
                        </a:rPr>
                        <a:t>Use</a:t>
                      </a:r>
                      <a:r>
                        <a:rPr lang="el-GR" sz="2200" dirty="0">
                          <a:solidFill>
                            <a:srgbClr val="00B0F0"/>
                          </a:solidFill>
                          <a:effectLst/>
                        </a:rPr>
                        <a:t> 1000 </a:t>
                      </a:r>
                      <a:r>
                        <a:rPr lang="el-GR" sz="2200" dirty="0" err="1">
                          <a:solidFill>
                            <a:srgbClr val="00B0F0"/>
                          </a:solidFill>
                          <a:effectLst/>
                        </a:rPr>
                        <a:t>Separator</a:t>
                      </a:r>
                      <a:r>
                        <a:rPr lang="el-GR" sz="2200" dirty="0">
                          <a:solidFill>
                            <a:srgbClr val="00B0F0"/>
                          </a:solidFill>
                          <a:effectLst/>
                        </a:rPr>
                        <a:t> (.)</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smtClean="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90509840"/>
              </p:ext>
            </p:extLst>
          </p:nvPr>
        </p:nvGraphicFramePr>
        <p:xfrm>
          <a:off x="7831968" y="3573016"/>
          <a:ext cx="458083" cy="720080"/>
        </p:xfrm>
        <a:graphic>
          <a:graphicData uri="http://schemas.openxmlformats.org/presentationml/2006/ole">
            <mc:AlternateContent xmlns:mc="http://schemas.openxmlformats.org/markup-compatibility/2006">
              <mc:Choice xmlns:v="urn:schemas-microsoft-com:vml" Requires="v">
                <p:oleObj spid="_x0000_s40031" name="Bitmap Image" r:id="rId3" imgW="438095" imgH="685714" progId="Paint.Picture">
                  <p:embed/>
                </p:oleObj>
              </mc:Choice>
              <mc:Fallback>
                <p:oleObj name="Bitmap Image" r:id="rId3" imgW="438095" imgH="68571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1968" y="3573016"/>
                        <a:ext cx="458083" cy="72008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507243779"/>
              </p:ext>
            </p:extLst>
          </p:nvPr>
        </p:nvGraphicFramePr>
        <p:xfrm>
          <a:off x="7956376" y="1268760"/>
          <a:ext cx="504056" cy="792348"/>
        </p:xfrm>
        <a:graphic>
          <a:graphicData uri="http://schemas.openxmlformats.org/presentationml/2006/ole">
            <mc:AlternateContent xmlns:mc="http://schemas.openxmlformats.org/markup-compatibility/2006">
              <mc:Choice xmlns:v="urn:schemas-microsoft-com:vml" Requires="v">
                <p:oleObj spid="_x0000_s40032" name="Bitmap Image" r:id="rId5" imgW="438095" imgH="685714" progId="Paint.Picture">
                  <p:embed/>
                </p:oleObj>
              </mc:Choice>
              <mc:Fallback>
                <p:oleObj name="Bitmap Image" r:id="rId5" imgW="438095" imgH="68571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376" y="1268760"/>
                        <a:ext cx="504056" cy="792348"/>
                      </a:xfrm>
                      <a:prstGeom prst="rect">
                        <a:avLst/>
                      </a:prstGeom>
                      <a:noFill/>
                    </p:spPr>
                  </p:pic>
                </p:oleObj>
              </mc:Fallback>
            </mc:AlternateContent>
          </a:graphicData>
        </a:graphic>
      </p:graphicFrame>
    </p:spTree>
    <p:extLst>
      <p:ext uri="{BB962C8B-B14F-4D97-AF65-F5344CB8AC3E}">
        <p14:creationId xmlns:p14="http://schemas.microsoft.com/office/powerpoint/2010/main" val="403489369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195</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96843267"/>
              </p:ext>
            </p:extLst>
          </p:nvPr>
        </p:nvGraphicFramePr>
        <p:xfrm>
          <a:off x="1187624" y="476672"/>
          <a:ext cx="7560840" cy="5544616"/>
        </p:xfrm>
        <a:graphic>
          <a:graphicData uri="http://schemas.openxmlformats.org/drawingml/2006/table">
            <a:tbl>
              <a:tblPr>
                <a:tableStyleId>{BC89EF96-8CEA-46FF-86C4-4CE0E7609802}</a:tableStyleId>
              </a:tblPr>
              <a:tblGrid>
                <a:gridCol w="3294232"/>
                <a:gridCol w="4266608"/>
              </a:tblGrid>
              <a:tr h="3172076">
                <a:tc>
                  <a:txBody>
                    <a:bodyPr/>
                    <a:lstStyle/>
                    <a:p>
                      <a:pPr algn="l">
                        <a:lnSpc>
                          <a:spcPct val="115000"/>
                        </a:lnSpc>
                        <a:spcAft>
                          <a:spcPts val="0"/>
                        </a:spcAft>
                      </a:pPr>
                      <a:r>
                        <a:rPr lang="el-GR" sz="2200" dirty="0">
                          <a:effectLst/>
                        </a:rPr>
                        <a:t>Μορφοποίηση κελιών έτσι, ώστε να</a:t>
                      </a:r>
                      <a:endParaRPr lang="en-US" sz="2200" dirty="0">
                        <a:effectLst/>
                      </a:endParaRPr>
                    </a:p>
                    <a:p>
                      <a:pPr algn="l">
                        <a:lnSpc>
                          <a:spcPct val="115000"/>
                        </a:lnSpc>
                        <a:spcAft>
                          <a:spcPts val="0"/>
                        </a:spcAft>
                      </a:pPr>
                      <a:r>
                        <a:rPr lang="el-GR" sz="2200" dirty="0">
                          <a:effectLst/>
                        </a:rPr>
                        <a:t>εμφανίζουν κάποιο σύμβολο νομισματικής μονάδας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κελιών</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Format</a:t>
                      </a:r>
                      <a:r>
                        <a:rPr lang="el-GR" sz="2200" dirty="0">
                          <a:solidFill>
                            <a:srgbClr val="00B0F0"/>
                          </a:solidFill>
                          <a:effectLst/>
                        </a:rPr>
                        <a:t> </a:t>
                      </a:r>
                      <a:endParaRPr lang="el-GR" sz="2200" dirty="0" smtClean="0">
                        <a:solidFill>
                          <a:srgbClr val="00B0F0"/>
                        </a:solidFill>
                        <a:effectLst/>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κλικ </a:t>
                      </a:r>
                      <a:r>
                        <a:rPr lang="el-GR" sz="2200" dirty="0">
                          <a:effectLst/>
                        </a:rPr>
                        <a:t>στο </a:t>
                      </a:r>
                      <a:r>
                        <a:rPr lang="el-GR" sz="2200" dirty="0" err="1">
                          <a:solidFill>
                            <a:srgbClr val="00B0F0"/>
                          </a:solidFill>
                          <a:effectLst/>
                        </a:rPr>
                        <a:t>Format</a:t>
                      </a:r>
                      <a:r>
                        <a:rPr lang="el-GR" sz="2200" dirty="0">
                          <a:solidFill>
                            <a:srgbClr val="00B0F0"/>
                          </a:solidFill>
                          <a:effectLst/>
                        </a:rPr>
                        <a:t> </a:t>
                      </a:r>
                      <a:r>
                        <a:rPr lang="el-GR" sz="2200" dirty="0" err="1">
                          <a:solidFill>
                            <a:srgbClr val="00B0F0"/>
                          </a:solidFill>
                          <a:effectLst/>
                        </a:rPr>
                        <a:t>Cells</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Currency</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επιλογή συμβόλου από το πλαίσιο καταλόγου </a:t>
                      </a:r>
                      <a:r>
                        <a:rPr lang="el-GR" sz="2200" dirty="0" err="1">
                          <a:solidFill>
                            <a:srgbClr val="00B0F0"/>
                          </a:solidFill>
                          <a:effectLst/>
                        </a:rPr>
                        <a:t>Symbol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tc>
              </a:tr>
              <a:tr h="2372540">
                <a:tc>
                  <a:txBody>
                    <a:bodyPr/>
                    <a:lstStyle/>
                    <a:p>
                      <a:pPr algn="l">
                        <a:lnSpc>
                          <a:spcPct val="115000"/>
                        </a:lnSpc>
                        <a:spcAft>
                          <a:spcPts val="0"/>
                        </a:spcAft>
                      </a:pPr>
                      <a:r>
                        <a:rPr lang="el-GR" sz="2200" dirty="0">
                          <a:effectLst/>
                        </a:rPr>
                        <a:t>Μορφοποίηση κελιών έτσι, ώστε να εμφανίζουν τους αριθμούς με στυλ ποσοστό επί τοις εκατό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κελιών</a:t>
                      </a:r>
                      <a:r>
                        <a:rPr lang="en-US" sz="2200" dirty="0">
                          <a:effectLst/>
                        </a:rPr>
                        <a:t> </a:t>
                      </a:r>
                      <a:r>
                        <a:rPr lang="en-US" sz="2200" dirty="0" smtClean="0">
                          <a:effectLst/>
                          <a:sym typeface="Wingdings" panose="05000000000000000000" pitchFamily="2" charset="2"/>
                        </a:rPr>
                        <a:t></a:t>
                      </a:r>
                      <a:r>
                        <a:rPr lang="en-US" sz="2200" dirty="0" smtClean="0">
                          <a:effectLst/>
                        </a:rPr>
                        <a:t> </a:t>
                      </a:r>
                      <a:r>
                        <a:rPr lang="en-US" sz="2200" dirty="0">
                          <a:solidFill>
                            <a:srgbClr val="00B0F0"/>
                          </a:solidFill>
                          <a:effectLst/>
                        </a:rPr>
                        <a:t>Home</a:t>
                      </a:r>
                      <a:r>
                        <a:rPr lang="en-US" sz="2200" dirty="0">
                          <a:effectLst/>
                        </a:rPr>
                        <a:t> </a:t>
                      </a:r>
                      <a:r>
                        <a:rPr lang="en-US" sz="2200" dirty="0" smtClean="0">
                          <a:effectLst/>
                          <a:sym typeface="Wingdings" panose="05000000000000000000" pitchFamily="2" charset="2"/>
                        </a:rPr>
                        <a:t></a:t>
                      </a:r>
                      <a:r>
                        <a:rPr lang="en-US" sz="2200" dirty="0" smtClean="0">
                          <a:effectLst/>
                        </a:rPr>
                        <a:t> </a:t>
                      </a:r>
                      <a:r>
                        <a:rPr lang="en-US" sz="2200" dirty="0">
                          <a:solidFill>
                            <a:srgbClr val="00B0F0"/>
                          </a:solidFill>
                          <a:effectLst/>
                        </a:rPr>
                        <a:t>Format</a:t>
                      </a:r>
                      <a:r>
                        <a:rPr lang="el-GR" sz="2200" dirty="0">
                          <a:solidFill>
                            <a:srgbClr val="00B0F0"/>
                          </a:solidFill>
                          <a:effectLst/>
                        </a:rPr>
                        <a:t> </a:t>
                      </a:r>
                      <a:endParaRPr lang="el-GR" sz="2200" dirty="0" smtClean="0">
                        <a:solidFill>
                          <a:srgbClr val="00B0F0"/>
                        </a:solidFill>
                        <a:effectLst/>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r>
                        <a:rPr lang="en-US" sz="2200" dirty="0" smtClean="0">
                          <a:effectLst/>
                          <a:sym typeface="Wingdings" panose="05000000000000000000" pitchFamily="2" charset="2"/>
                        </a:rPr>
                        <a:t></a:t>
                      </a:r>
                      <a:r>
                        <a:rPr lang="el-GR" sz="2200" dirty="0" smtClean="0">
                          <a:effectLst/>
                          <a:sym typeface="Wingdings" panose="05000000000000000000" pitchFamily="2" charset="2"/>
                        </a:rPr>
                        <a:t> </a:t>
                      </a:r>
                      <a:r>
                        <a:rPr lang="el-GR" sz="2200" dirty="0" smtClean="0">
                          <a:effectLst/>
                        </a:rPr>
                        <a:t>κλικ </a:t>
                      </a:r>
                      <a:r>
                        <a:rPr lang="el-GR" sz="2200" dirty="0">
                          <a:effectLst/>
                        </a:rPr>
                        <a:t>στο</a:t>
                      </a:r>
                      <a:r>
                        <a:rPr lang="en-US" sz="2200" dirty="0">
                          <a:effectLst/>
                        </a:rPr>
                        <a:t> </a:t>
                      </a:r>
                      <a:r>
                        <a:rPr lang="en-US" sz="2200" dirty="0">
                          <a:solidFill>
                            <a:srgbClr val="00B0F0"/>
                          </a:solidFill>
                          <a:effectLst/>
                        </a:rPr>
                        <a:t>Format Cells</a:t>
                      </a:r>
                      <a:r>
                        <a:rPr lang="en-US" sz="2200" dirty="0">
                          <a:effectLst/>
                        </a:rPr>
                        <a:t> </a:t>
                      </a:r>
                      <a:r>
                        <a:rPr lang="en-US" sz="2200" dirty="0" smtClean="0">
                          <a:effectLst/>
                          <a:sym typeface="Wingdings" panose="05000000000000000000" pitchFamily="2" charset="2"/>
                        </a:rPr>
                        <a:t></a:t>
                      </a:r>
                      <a:r>
                        <a:rPr lang="en-US" sz="2200" dirty="0" smtClean="0">
                          <a:effectLst/>
                        </a:rPr>
                        <a:t> </a:t>
                      </a:r>
                      <a:r>
                        <a:rPr lang="el-GR" sz="2200" dirty="0">
                          <a:effectLst/>
                        </a:rPr>
                        <a:t>καρτέλα</a:t>
                      </a:r>
                      <a:r>
                        <a:rPr lang="en-US" sz="2200" dirty="0">
                          <a:effectLst/>
                        </a:rPr>
                        <a:t> </a:t>
                      </a:r>
                      <a:r>
                        <a:rPr lang="en-US" sz="2200" dirty="0">
                          <a:solidFill>
                            <a:srgbClr val="00B0F0"/>
                          </a:solidFill>
                          <a:effectLst/>
                        </a:rPr>
                        <a:t>Percentage</a:t>
                      </a:r>
                      <a:r>
                        <a:rPr lang="en-US" sz="2200" dirty="0">
                          <a:effectLst/>
                        </a:rPr>
                        <a:t> </a:t>
                      </a:r>
                      <a:r>
                        <a:rPr lang="en-US" sz="2200" dirty="0" smtClean="0">
                          <a:effectLst/>
                          <a:sym typeface="Wingdings" panose="05000000000000000000" pitchFamily="2" charset="2"/>
                        </a:rPr>
                        <a:t></a:t>
                      </a:r>
                      <a:r>
                        <a:rPr lang="en-US"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95328907"/>
              </p:ext>
            </p:extLst>
          </p:nvPr>
        </p:nvGraphicFramePr>
        <p:xfrm>
          <a:off x="5724128" y="980727"/>
          <a:ext cx="648072" cy="1018733"/>
        </p:xfrm>
        <a:graphic>
          <a:graphicData uri="http://schemas.openxmlformats.org/presentationml/2006/ole">
            <mc:AlternateContent xmlns:mc="http://schemas.openxmlformats.org/markup-compatibility/2006">
              <mc:Choice xmlns:v="urn:schemas-microsoft-com:vml" Requires="v">
                <p:oleObj spid="_x0000_s41051" name="Bitmap Image" r:id="rId3" imgW="438095" imgH="685714" progId="Paint.Picture">
                  <p:embed/>
                </p:oleObj>
              </mc:Choice>
              <mc:Fallback>
                <p:oleObj name="Bitmap Image" r:id="rId3" imgW="438095" imgH="68571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980727"/>
                        <a:ext cx="648072" cy="1018733"/>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1054221"/>
              </p:ext>
            </p:extLst>
          </p:nvPr>
        </p:nvGraphicFramePr>
        <p:xfrm>
          <a:off x="5868144" y="4149080"/>
          <a:ext cx="648072" cy="1018733"/>
        </p:xfrm>
        <a:graphic>
          <a:graphicData uri="http://schemas.openxmlformats.org/presentationml/2006/ole">
            <mc:AlternateContent xmlns:mc="http://schemas.openxmlformats.org/markup-compatibility/2006">
              <mc:Choice xmlns:v="urn:schemas-microsoft-com:vml" Requires="v">
                <p:oleObj spid="_x0000_s41052" name="Bitmap Image" r:id="rId5" imgW="438095" imgH="685714" progId="Paint.Picture">
                  <p:embed/>
                </p:oleObj>
              </mc:Choice>
              <mc:Fallback>
                <p:oleObj name="Bitmap Image" r:id="rId5" imgW="438095" imgH="68571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149080"/>
                        <a:ext cx="648072" cy="1018733"/>
                      </a:xfrm>
                      <a:prstGeom prst="rect">
                        <a:avLst/>
                      </a:prstGeom>
                      <a:noFill/>
                    </p:spPr>
                  </p:pic>
                </p:oleObj>
              </mc:Fallback>
            </mc:AlternateContent>
          </a:graphicData>
        </a:graphic>
      </p:graphicFrame>
    </p:spTree>
    <p:extLst>
      <p:ext uri="{BB962C8B-B14F-4D97-AF65-F5344CB8AC3E}">
        <p14:creationId xmlns:p14="http://schemas.microsoft.com/office/powerpoint/2010/main" val="424225246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459544397"/>
              </p:ext>
            </p:extLst>
          </p:nvPr>
        </p:nvGraphicFramePr>
        <p:xfrm>
          <a:off x="1187624" y="404664"/>
          <a:ext cx="7344816" cy="5399628"/>
        </p:xfrm>
        <a:graphic>
          <a:graphicData uri="http://schemas.openxmlformats.org/drawingml/2006/table">
            <a:tbl>
              <a:tblPr>
                <a:tableStyleId>{BC89EF96-8CEA-46FF-86C4-4CE0E7609802}</a:tableStyleId>
              </a:tblPr>
              <a:tblGrid>
                <a:gridCol w="2736304"/>
                <a:gridCol w="4608512"/>
              </a:tblGrid>
              <a:tr h="2098380">
                <a:tc>
                  <a:txBody>
                    <a:bodyPr/>
                    <a:lstStyle/>
                    <a:p>
                      <a:pPr algn="l">
                        <a:lnSpc>
                          <a:spcPct val="115000"/>
                        </a:lnSpc>
                        <a:spcAft>
                          <a:spcPts val="0"/>
                        </a:spcAft>
                      </a:pPr>
                      <a:r>
                        <a:rPr lang="el-GR" sz="2200" dirty="0">
                          <a:effectLst/>
                        </a:rPr>
                        <a:t>Μορφοποίηση κελιών έτσι, ώστε να εμφανίζουν κάποιο στυλ ημερομηνίας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κελιών</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Format</a:t>
                      </a:r>
                      <a:r>
                        <a:rPr lang="el-GR" sz="2200" dirty="0">
                          <a:solidFill>
                            <a:srgbClr val="00B0F0"/>
                          </a:solidFill>
                          <a:effectLst/>
                        </a:rPr>
                        <a:t> </a:t>
                      </a:r>
                      <a:endParaRPr lang="el-GR" sz="2200" dirty="0" smtClean="0">
                        <a:solidFill>
                          <a:srgbClr val="00B0F0"/>
                        </a:solidFill>
                        <a:effectLst/>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 </a:t>
                      </a:r>
                      <a:r>
                        <a:rPr lang="el-GR" sz="2200" dirty="0" smtClean="0">
                          <a:effectLst/>
                        </a:rPr>
                        <a:t>κλικ </a:t>
                      </a:r>
                      <a:r>
                        <a:rPr lang="el-GR" sz="2200" dirty="0">
                          <a:effectLst/>
                        </a:rPr>
                        <a:t>στο </a:t>
                      </a:r>
                      <a:r>
                        <a:rPr lang="el-GR" sz="2200" dirty="0" err="1">
                          <a:solidFill>
                            <a:srgbClr val="00B0F0"/>
                          </a:solidFill>
                          <a:effectLst/>
                        </a:rPr>
                        <a:t>Format</a:t>
                      </a:r>
                      <a:r>
                        <a:rPr lang="el-GR" sz="2200" dirty="0">
                          <a:solidFill>
                            <a:srgbClr val="00B0F0"/>
                          </a:solidFill>
                          <a:effectLst/>
                        </a:rPr>
                        <a:t> </a:t>
                      </a:r>
                      <a:r>
                        <a:rPr lang="el-GR" sz="2200" dirty="0" err="1">
                          <a:solidFill>
                            <a:srgbClr val="00B0F0"/>
                          </a:solidFill>
                          <a:effectLst/>
                        </a:rPr>
                        <a:t>Cells</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Date</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Διαλέγω την ανάλογη μορφή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 </a:t>
                      </a:r>
                      <a:endParaRPr lang="en-US" sz="2200" dirty="0">
                        <a:solidFill>
                          <a:srgbClr val="00B0F0"/>
                        </a:solidFill>
                        <a:effectLst/>
                        <a:latin typeface="Times New Roman"/>
                        <a:ea typeface="Times New Roman"/>
                        <a:cs typeface="Times New Roman"/>
                      </a:endParaRPr>
                    </a:p>
                  </a:txBody>
                  <a:tcPr marL="68580" marR="68580" marT="0" marB="0"/>
                </a:tc>
              </a:tr>
              <a:tr h="3086196">
                <a:tc>
                  <a:txBody>
                    <a:bodyPr/>
                    <a:lstStyle/>
                    <a:p>
                      <a:pPr algn="l">
                        <a:lnSpc>
                          <a:spcPct val="115000"/>
                        </a:lnSpc>
                        <a:spcAft>
                          <a:spcPts val="0"/>
                        </a:spcAft>
                      </a:pPr>
                      <a:r>
                        <a:rPr lang="el-GR" sz="2200" dirty="0">
                          <a:effectLst/>
                        </a:rPr>
                        <a:t>Στοίχιση κελιών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τα κελιά</a:t>
                      </a:r>
                      <a:r>
                        <a:rPr lang="el-GR" sz="2200" dirty="0">
                          <a:effectLst/>
                        </a:rPr>
                        <a:t> που μου λέει:</a:t>
                      </a:r>
                      <a:endParaRPr lang="en-US" sz="2200" dirty="0">
                        <a:effectLst/>
                      </a:endParaRPr>
                    </a:p>
                    <a:p>
                      <a:pPr algn="l">
                        <a:lnSpc>
                          <a:spcPct val="115000"/>
                        </a:lnSpc>
                        <a:spcAft>
                          <a:spcPts val="0"/>
                        </a:spcAft>
                      </a:pPr>
                      <a:r>
                        <a:rPr lang="el-GR" sz="2200" dirty="0">
                          <a:effectLst/>
                        </a:rPr>
                        <a:t> </a:t>
                      </a:r>
                      <a:r>
                        <a:rPr lang="el-GR" sz="2200" dirty="0" smtClean="0">
                          <a:effectLst/>
                        </a:rPr>
                        <a:t>	</a:t>
                      </a:r>
                      <a:r>
                        <a:rPr lang="el-GR" sz="2200" dirty="0" smtClean="0">
                          <a:solidFill>
                            <a:srgbClr val="00B0F0"/>
                          </a:solidFill>
                          <a:effectLst/>
                        </a:rPr>
                        <a:t>Αριστερή</a:t>
                      </a:r>
                      <a:r>
                        <a:rPr lang="el-GR" sz="2200" dirty="0" smtClean="0">
                          <a:effectLst/>
                        </a:rPr>
                        <a:t> </a:t>
                      </a:r>
                      <a:r>
                        <a:rPr lang="el-GR" sz="2200" dirty="0" smtClean="0">
                          <a:solidFill>
                            <a:srgbClr val="00B0F0"/>
                          </a:solidFill>
                          <a:effectLst/>
                        </a:rPr>
                        <a:t>στοίχιση</a:t>
                      </a:r>
                    </a:p>
                    <a:p>
                      <a:pPr algn="l">
                        <a:lnSpc>
                          <a:spcPct val="115000"/>
                        </a:lnSpc>
                        <a:spcAft>
                          <a:spcPts val="0"/>
                        </a:spcAft>
                      </a:pPr>
                      <a:r>
                        <a:rPr lang="el-GR" sz="2200" dirty="0" smtClean="0">
                          <a:effectLst/>
                        </a:rPr>
                        <a:t> </a:t>
                      </a:r>
                      <a:endParaRPr lang="en-US" sz="2200" dirty="0">
                        <a:effectLst/>
                      </a:endParaRPr>
                    </a:p>
                    <a:p>
                      <a:pPr algn="l">
                        <a:lnSpc>
                          <a:spcPct val="115000"/>
                        </a:lnSpc>
                        <a:spcAft>
                          <a:spcPts val="0"/>
                        </a:spcAft>
                      </a:pPr>
                      <a:r>
                        <a:rPr lang="el-GR" sz="2200" dirty="0">
                          <a:effectLst/>
                        </a:rPr>
                        <a:t> </a:t>
                      </a:r>
                      <a:r>
                        <a:rPr lang="el-GR" sz="2200" dirty="0" smtClean="0">
                          <a:effectLst/>
                        </a:rPr>
                        <a:t>	</a:t>
                      </a:r>
                      <a:r>
                        <a:rPr lang="el-GR" sz="2200" dirty="0" smtClean="0">
                          <a:solidFill>
                            <a:srgbClr val="00B0F0"/>
                          </a:solidFill>
                          <a:effectLst/>
                        </a:rPr>
                        <a:t>Κεντρική</a:t>
                      </a:r>
                      <a:r>
                        <a:rPr lang="el-GR" sz="2200" dirty="0" smtClean="0">
                          <a:effectLst/>
                        </a:rPr>
                        <a:t> </a:t>
                      </a:r>
                      <a:r>
                        <a:rPr lang="el-GR" sz="2200" dirty="0" smtClean="0">
                          <a:solidFill>
                            <a:srgbClr val="00B0F0"/>
                          </a:solidFill>
                          <a:effectLst/>
                        </a:rPr>
                        <a:t>στοίχιση</a:t>
                      </a:r>
                    </a:p>
                    <a:p>
                      <a:pPr algn="l">
                        <a:lnSpc>
                          <a:spcPct val="115000"/>
                        </a:lnSpc>
                        <a:spcAft>
                          <a:spcPts val="0"/>
                        </a:spcAft>
                      </a:pPr>
                      <a:endParaRPr lang="en-US" sz="2200" dirty="0">
                        <a:effectLst/>
                      </a:endParaRPr>
                    </a:p>
                    <a:p>
                      <a:pPr algn="l">
                        <a:lnSpc>
                          <a:spcPct val="115000"/>
                        </a:lnSpc>
                        <a:spcAft>
                          <a:spcPts val="0"/>
                        </a:spcAft>
                      </a:pPr>
                      <a:r>
                        <a:rPr lang="el-GR" sz="2200" dirty="0">
                          <a:effectLst/>
                        </a:rPr>
                        <a:t> </a:t>
                      </a:r>
                      <a:r>
                        <a:rPr lang="el-GR" sz="2200" dirty="0" smtClean="0">
                          <a:effectLst/>
                        </a:rPr>
                        <a:t>	</a:t>
                      </a:r>
                      <a:r>
                        <a:rPr lang="el-GR" sz="2200" dirty="0" smtClean="0">
                          <a:solidFill>
                            <a:srgbClr val="00B0F0"/>
                          </a:solidFill>
                          <a:effectLst/>
                        </a:rPr>
                        <a:t>Δεξιά</a:t>
                      </a:r>
                      <a:r>
                        <a:rPr lang="el-GR" sz="2200" dirty="0" smtClean="0">
                          <a:effectLst/>
                        </a:rPr>
                        <a:t> </a:t>
                      </a:r>
                      <a:r>
                        <a:rPr lang="el-GR" sz="2200" dirty="0">
                          <a:solidFill>
                            <a:srgbClr val="00B0F0"/>
                          </a:solidFill>
                          <a:effectLst/>
                        </a:rPr>
                        <a:t>στοίχιση </a:t>
                      </a:r>
                      <a:endParaRPr lang="en-US" sz="2200" dirty="0">
                        <a:solidFill>
                          <a:srgbClr val="00B0F0"/>
                        </a:solidFill>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05792810"/>
              </p:ext>
            </p:extLst>
          </p:nvPr>
        </p:nvGraphicFramePr>
        <p:xfrm>
          <a:off x="5148064" y="836712"/>
          <a:ext cx="441325" cy="693738"/>
        </p:xfrm>
        <a:graphic>
          <a:graphicData uri="http://schemas.openxmlformats.org/presentationml/2006/ole">
            <mc:AlternateContent xmlns:mc="http://schemas.openxmlformats.org/markup-compatibility/2006">
              <mc:Choice xmlns:v="urn:schemas-microsoft-com:vml" Requires="v">
                <p:oleObj spid="_x0000_s42161" name="Bitmap Image" r:id="rId3" imgW="438095" imgH="685714" progId="Paint.Picture">
                  <p:embed/>
                </p:oleObj>
              </mc:Choice>
              <mc:Fallback>
                <p:oleObj name="Bitmap Image" r:id="rId3" imgW="438095" imgH="685714"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836712"/>
                        <a:ext cx="441325" cy="693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00922737"/>
              </p:ext>
            </p:extLst>
          </p:nvPr>
        </p:nvGraphicFramePr>
        <p:xfrm>
          <a:off x="7668344" y="3429000"/>
          <a:ext cx="534059" cy="504056"/>
        </p:xfrm>
        <a:graphic>
          <a:graphicData uri="http://schemas.openxmlformats.org/presentationml/2006/ole">
            <mc:AlternateContent xmlns:mc="http://schemas.openxmlformats.org/markup-compatibility/2006">
              <mc:Choice xmlns:v="urn:schemas-microsoft-com:vml" Requires="v">
                <p:oleObj spid="_x0000_s42162" name="Bitmap Image" r:id="rId5" imgW="276117" imgH="257007" progId="Paint.Picture">
                  <p:embed/>
                </p:oleObj>
              </mc:Choice>
              <mc:Fallback>
                <p:oleObj name="Bitmap Image" r:id="rId5" imgW="276117" imgH="257007"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44" y="3429000"/>
                        <a:ext cx="534059" cy="504056"/>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04124909"/>
              </p:ext>
            </p:extLst>
          </p:nvPr>
        </p:nvGraphicFramePr>
        <p:xfrm>
          <a:off x="7668344" y="4221088"/>
          <a:ext cx="504056" cy="438594"/>
        </p:xfrm>
        <a:graphic>
          <a:graphicData uri="http://schemas.openxmlformats.org/presentationml/2006/ole">
            <mc:AlternateContent xmlns:mc="http://schemas.openxmlformats.org/markup-compatibility/2006">
              <mc:Choice xmlns:v="urn:schemas-microsoft-com:vml" Requires="v">
                <p:oleObj spid="_x0000_s42163" name="Bitmap Image" r:id="rId7" imgW="237969" imgH="219222" progId="Paint.Picture">
                  <p:embed/>
                </p:oleObj>
              </mc:Choice>
              <mc:Fallback>
                <p:oleObj name="Bitmap Image" r:id="rId7" imgW="237969" imgH="219222" progId="Paint.Picture">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8344" y="4221088"/>
                        <a:ext cx="504056" cy="438594"/>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80182312"/>
              </p:ext>
            </p:extLst>
          </p:nvPr>
        </p:nvGraphicFramePr>
        <p:xfrm>
          <a:off x="7668344" y="4941168"/>
          <a:ext cx="522863" cy="504056"/>
        </p:xfrm>
        <a:graphic>
          <a:graphicData uri="http://schemas.openxmlformats.org/presentationml/2006/ole">
            <mc:AlternateContent xmlns:mc="http://schemas.openxmlformats.org/markup-compatibility/2006">
              <mc:Choice xmlns:v="urn:schemas-microsoft-com:vml" Requires="v">
                <p:oleObj spid="_x0000_s42164" name="Bitmap Image" r:id="rId9" imgW="228571" imgH="219222" progId="Paint.Picture">
                  <p:embed/>
                </p:oleObj>
              </mc:Choice>
              <mc:Fallback>
                <p:oleObj name="Bitmap Image" r:id="rId9" imgW="228571" imgH="219222" progId="Paint.Picture">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8344" y="4941168"/>
                        <a:ext cx="522863" cy="504056"/>
                      </a:xfrm>
                      <a:prstGeom prst="rect">
                        <a:avLst/>
                      </a:prstGeom>
                      <a:noFill/>
                    </p:spPr>
                  </p:pic>
                </p:oleObj>
              </mc:Fallback>
            </mc:AlternateContent>
          </a:graphicData>
        </a:graphic>
      </p:graphicFrame>
    </p:spTree>
    <p:extLst>
      <p:ext uri="{BB962C8B-B14F-4D97-AF65-F5344CB8AC3E}">
        <p14:creationId xmlns:p14="http://schemas.microsoft.com/office/powerpoint/2010/main" val="322792362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08509160"/>
              </p:ext>
            </p:extLst>
          </p:nvPr>
        </p:nvGraphicFramePr>
        <p:xfrm>
          <a:off x="827584" y="332657"/>
          <a:ext cx="7776864" cy="5560898"/>
        </p:xfrm>
        <a:graphic>
          <a:graphicData uri="http://schemas.openxmlformats.org/drawingml/2006/table">
            <a:tbl>
              <a:tblPr>
                <a:tableStyleId>{BC89EF96-8CEA-46FF-86C4-4CE0E7609802}</a:tableStyleId>
              </a:tblPr>
              <a:tblGrid>
                <a:gridCol w="2160240"/>
                <a:gridCol w="5616624"/>
              </a:tblGrid>
              <a:tr h="2014830">
                <a:tc>
                  <a:txBody>
                    <a:bodyPr/>
                    <a:lstStyle/>
                    <a:p>
                      <a:pPr algn="l">
                        <a:lnSpc>
                          <a:spcPct val="115000"/>
                        </a:lnSpc>
                        <a:spcAft>
                          <a:spcPts val="0"/>
                        </a:spcAft>
                      </a:pPr>
                      <a:r>
                        <a:rPr lang="el-GR" sz="2200" dirty="0">
                          <a:effectLst/>
                        </a:rPr>
                        <a:t>Κατακόρυφη και Οριζόντια Στοίχιση κελιών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κελιών</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Format</a:t>
                      </a:r>
                      <a:r>
                        <a:rPr lang="el-GR" sz="2000" dirty="0">
                          <a:solidFill>
                            <a:srgbClr val="00B0F0"/>
                          </a:solidFill>
                          <a:effectLst/>
                        </a:rPr>
                        <a:t> </a:t>
                      </a:r>
                      <a:endParaRPr lang="el-GR" sz="2000" dirty="0" smtClean="0">
                        <a:solidFill>
                          <a:srgbClr val="00B0F0"/>
                        </a:solidFill>
                        <a:effectLst/>
                      </a:endParaRPr>
                    </a:p>
                    <a:p>
                      <a:pPr algn="l">
                        <a:lnSpc>
                          <a:spcPct val="115000"/>
                        </a:lnSpc>
                        <a:spcAft>
                          <a:spcPts val="0"/>
                        </a:spcAft>
                      </a:pPr>
                      <a:endParaRPr lang="el-GR" sz="2000" dirty="0" smtClean="0">
                        <a:solidFill>
                          <a:srgbClr val="00B0F0"/>
                        </a:solidFill>
                        <a:effectLst/>
                        <a:sym typeface="Wingdings" panose="05000000000000000000" pitchFamily="2" charset="2"/>
                      </a:endParaRPr>
                    </a:p>
                    <a:p>
                      <a:pPr algn="l">
                        <a:lnSpc>
                          <a:spcPct val="115000"/>
                        </a:lnSpc>
                        <a:spcAft>
                          <a:spcPts val="0"/>
                        </a:spcAft>
                      </a:pPr>
                      <a:r>
                        <a:rPr lang="el-GR" sz="2000" dirty="0" smtClean="0">
                          <a:effectLst/>
                          <a:sym typeface="Wingdings" panose="05000000000000000000" pitchFamily="2" charset="2"/>
                        </a:rPr>
                        <a:t> </a:t>
                      </a:r>
                      <a:r>
                        <a:rPr lang="el-GR" sz="2000" dirty="0" smtClean="0">
                          <a:effectLst/>
                        </a:rPr>
                        <a:t>κλικ </a:t>
                      </a:r>
                      <a:r>
                        <a:rPr lang="el-GR" sz="2000" dirty="0">
                          <a:effectLst/>
                        </a:rPr>
                        <a:t>στο </a:t>
                      </a:r>
                      <a:r>
                        <a:rPr lang="el-GR" sz="2000" dirty="0" err="1">
                          <a:solidFill>
                            <a:srgbClr val="00B0F0"/>
                          </a:solidFill>
                          <a:effectLst/>
                        </a:rPr>
                        <a:t>Format</a:t>
                      </a:r>
                      <a:r>
                        <a:rPr lang="el-GR" sz="2000" dirty="0">
                          <a:solidFill>
                            <a:srgbClr val="00B0F0"/>
                          </a:solidFill>
                          <a:effectLst/>
                        </a:rPr>
                        <a:t> </a:t>
                      </a:r>
                      <a:r>
                        <a:rPr lang="el-GR" sz="2000" dirty="0" err="1">
                          <a:solidFill>
                            <a:srgbClr val="00B0F0"/>
                          </a:solidFill>
                          <a:effectLst/>
                        </a:rPr>
                        <a:t>Cells</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Alignment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Horizontal</a:t>
                      </a:r>
                      <a:r>
                        <a:rPr lang="el-GR" sz="2000" dirty="0">
                          <a:solidFill>
                            <a:srgbClr val="00B0F0"/>
                          </a:solidFill>
                          <a:effectLst/>
                        </a:rPr>
                        <a:t> </a:t>
                      </a:r>
                      <a:r>
                        <a:rPr lang="el-GR" sz="2000" dirty="0">
                          <a:effectLst/>
                        </a:rPr>
                        <a:t>(Οριζόντια)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Vertical</a:t>
                      </a:r>
                      <a:r>
                        <a:rPr lang="el-GR" sz="2000" dirty="0">
                          <a:solidFill>
                            <a:srgbClr val="00B0F0"/>
                          </a:solidFill>
                          <a:effectLst/>
                        </a:rPr>
                        <a:t> </a:t>
                      </a:r>
                      <a:r>
                        <a:rPr lang="el-GR" sz="2000" dirty="0">
                          <a:effectLst/>
                        </a:rPr>
                        <a:t>(Κάθετα) </a:t>
                      </a:r>
                      <a:r>
                        <a:rPr lang="el-GR" sz="2000" dirty="0" smtClean="0">
                          <a:effectLst/>
                          <a:sym typeface="Wingdings" panose="05000000000000000000" pitchFamily="2" charset="2"/>
                        </a:rPr>
                        <a:t></a:t>
                      </a:r>
                      <a:r>
                        <a:rPr lang="el-GR" sz="2000" dirty="0" smtClean="0">
                          <a:effectLst/>
                        </a:rPr>
                        <a:t> </a:t>
                      </a:r>
                      <a:r>
                        <a:rPr lang="el-GR" sz="2000" dirty="0">
                          <a:effectLst/>
                        </a:rPr>
                        <a:t>Διαλέγω ό, τι ζητάει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 </a:t>
                      </a:r>
                      <a:endParaRPr lang="en-US" sz="2000" dirty="0">
                        <a:solidFill>
                          <a:srgbClr val="00B0F0"/>
                        </a:solidFill>
                        <a:effectLst/>
                        <a:latin typeface="Times New Roman"/>
                        <a:ea typeface="Times New Roman"/>
                        <a:cs typeface="Times New Roman"/>
                      </a:endParaRPr>
                    </a:p>
                  </a:txBody>
                  <a:tcPr marL="68580" marR="68580" marT="0" marB="0"/>
                </a:tc>
              </a:tr>
              <a:tr h="3457778">
                <a:tc>
                  <a:txBody>
                    <a:bodyPr/>
                    <a:lstStyle/>
                    <a:p>
                      <a:pPr algn="l">
                        <a:lnSpc>
                          <a:spcPct val="115000"/>
                        </a:lnSpc>
                        <a:spcAft>
                          <a:spcPts val="0"/>
                        </a:spcAft>
                      </a:pPr>
                      <a:r>
                        <a:rPr lang="el-GR" sz="2200" dirty="0">
                          <a:effectLst/>
                        </a:rPr>
                        <a:t>Αναδίπλωση  (</a:t>
                      </a:r>
                      <a:r>
                        <a:rPr lang="el-GR" sz="2200" dirty="0" err="1">
                          <a:effectLst/>
                        </a:rPr>
                        <a:t>Wrap</a:t>
                      </a:r>
                      <a:r>
                        <a:rPr lang="el-GR" sz="2200" dirty="0">
                          <a:effectLst/>
                        </a:rPr>
                        <a:t> </a:t>
                      </a:r>
                      <a:r>
                        <a:rPr lang="el-GR" sz="2200" dirty="0" err="1">
                          <a:effectLst/>
                        </a:rPr>
                        <a:t>Text</a:t>
                      </a:r>
                      <a:r>
                        <a:rPr lang="el-GR" sz="2200" dirty="0">
                          <a:effectLst/>
                        </a:rPr>
                        <a:t>) περιεχομένου κελιού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κελιών</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Format</a:t>
                      </a:r>
                      <a:r>
                        <a:rPr lang="el-GR" sz="2000" dirty="0">
                          <a:solidFill>
                            <a:srgbClr val="00B0F0"/>
                          </a:solidFill>
                          <a:effectLst/>
                        </a:rPr>
                        <a:t> </a:t>
                      </a:r>
                      <a:endParaRPr lang="el-GR" sz="2000" dirty="0" smtClean="0">
                        <a:solidFill>
                          <a:srgbClr val="00B0F0"/>
                        </a:solidFill>
                        <a:effectLst/>
                      </a:endParaRPr>
                    </a:p>
                    <a:p>
                      <a:pPr algn="l">
                        <a:lnSpc>
                          <a:spcPct val="115000"/>
                        </a:lnSpc>
                        <a:spcAft>
                          <a:spcPts val="0"/>
                        </a:spcAft>
                      </a:pPr>
                      <a:endParaRPr lang="el-GR" sz="2000" dirty="0" smtClean="0">
                        <a:solidFill>
                          <a:srgbClr val="00B0F0"/>
                        </a:solidFill>
                        <a:effectLst/>
                        <a:sym typeface="Wingdings" panose="05000000000000000000" pitchFamily="2" charset="2"/>
                      </a:endParaRPr>
                    </a:p>
                    <a:p>
                      <a:pPr algn="l">
                        <a:lnSpc>
                          <a:spcPct val="115000"/>
                        </a:lnSpc>
                        <a:spcAft>
                          <a:spcPts val="0"/>
                        </a:spcAft>
                      </a:pPr>
                      <a:endParaRPr lang="el-GR" sz="2000" dirty="0" smtClean="0">
                        <a:solidFill>
                          <a:srgbClr val="00B0F0"/>
                        </a:solidFill>
                        <a:effectLst/>
                        <a:sym typeface="Wingdings" panose="05000000000000000000" pitchFamily="2" charset="2"/>
                      </a:endParaRPr>
                    </a:p>
                    <a:p>
                      <a:pPr algn="l">
                        <a:lnSpc>
                          <a:spcPct val="115000"/>
                        </a:lnSpc>
                        <a:spcAft>
                          <a:spcPts val="0"/>
                        </a:spcAft>
                      </a:pPr>
                      <a:r>
                        <a:rPr lang="el-GR" sz="2000" dirty="0" smtClean="0">
                          <a:effectLst/>
                          <a:sym typeface="Wingdings" panose="05000000000000000000" pitchFamily="2" charset="2"/>
                        </a:rPr>
                        <a:t> </a:t>
                      </a:r>
                      <a:r>
                        <a:rPr lang="el-GR" sz="2000" dirty="0" smtClean="0">
                          <a:effectLst/>
                        </a:rPr>
                        <a:t>κλικ </a:t>
                      </a:r>
                      <a:r>
                        <a:rPr lang="el-GR" sz="2000" dirty="0">
                          <a:effectLst/>
                        </a:rPr>
                        <a:t>στο </a:t>
                      </a:r>
                      <a:r>
                        <a:rPr lang="el-GR" sz="2000" dirty="0" err="1">
                          <a:solidFill>
                            <a:srgbClr val="00B0F0"/>
                          </a:solidFill>
                          <a:effectLst/>
                        </a:rPr>
                        <a:t>Format</a:t>
                      </a:r>
                      <a:r>
                        <a:rPr lang="el-GR" sz="2000" dirty="0">
                          <a:solidFill>
                            <a:srgbClr val="00B0F0"/>
                          </a:solidFill>
                          <a:effectLst/>
                        </a:rPr>
                        <a:t> </a:t>
                      </a:r>
                      <a:r>
                        <a:rPr lang="el-GR" sz="2000" dirty="0" err="1">
                          <a:solidFill>
                            <a:srgbClr val="00B0F0"/>
                          </a:solidFill>
                          <a:effectLst/>
                        </a:rPr>
                        <a:t>Cells</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Alignment</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μαρκάρω το </a:t>
                      </a:r>
                      <a:r>
                        <a:rPr lang="el-GR" sz="2000" dirty="0" err="1">
                          <a:solidFill>
                            <a:srgbClr val="00B0F0"/>
                          </a:solidFill>
                          <a:effectLst/>
                        </a:rPr>
                        <a:t>Wrap</a:t>
                      </a:r>
                      <a:r>
                        <a:rPr lang="el-GR" sz="2000" dirty="0">
                          <a:solidFill>
                            <a:srgbClr val="00B0F0"/>
                          </a:solidFill>
                          <a:effectLst/>
                        </a:rPr>
                        <a:t> </a:t>
                      </a:r>
                      <a:r>
                        <a:rPr lang="el-GR" sz="2000" dirty="0" err="1">
                          <a:solidFill>
                            <a:srgbClr val="00B0F0"/>
                          </a:solidFill>
                          <a:effectLst/>
                        </a:rPr>
                        <a:t>Text</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OK </a:t>
                      </a:r>
                      <a:endParaRPr lang="en-US" sz="2000" dirty="0">
                        <a:effectLst/>
                      </a:endParaRPr>
                    </a:p>
                    <a:p>
                      <a:pPr algn="ctr">
                        <a:lnSpc>
                          <a:spcPct val="115000"/>
                        </a:lnSpc>
                        <a:spcAft>
                          <a:spcPts val="0"/>
                        </a:spcAft>
                      </a:pPr>
                      <a:r>
                        <a:rPr lang="el-GR" sz="2000" dirty="0">
                          <a:effectLst/>
                        </a:rPr>
                        <a:t>Ή  </a:t>
                      </a:r>
                      <a:endParaRPr lang="en-US" sz="2000" dirty="0">
                        <a:effectLst/>
                      </a:endParaRPr>
                    </a:p>
                    <a:p>
                      <a:pPr algn="l">
                        <a:lnSpc>
                          <a:spcPct val="115000"/>
                        </a:lnSpc>
                        <a:spcAft>
                          <a:spcPts val="0"/>
                        </a:spcAft>
                      </a:pPr>
                      <a:r>
                        <a:rPr lang="el-GR" sz="2000" dirty="0">
                          <a:solidFill>
                            <a:srgbClr val="00B0F0"/>
                          </a:solidFill>
                          <a:effectLst/>
                        </a:rPr>
                        <a:t>Επιλογή κελιών</a:t>
                      </a:r>
                      <a:r>
                        <a:rPr lang="el-GR" sz="2000" dirty="0">
                          <a:effectLst/>
                        </a:rPr>
                        <a:t> – καρτέλα </a:t>
                      </a:r>
                      <a:r>
                        <a:rPr lang="el-GR" sz="2000" dirty="0" err="1">
                          <a:solidFill>
                            <a:srgbClr val="00B0F0"/>
                          </a:solidFill>
                          <a:effectLst/>
                        </a:rPr>
                        <a:t>Home</a:t>
                      </a:r>
                      <a:r>
                        <a:rPr lang="el-GR" sz="2000" dirty="0">
                          <a:solidFill>
                            <a:srgbClr val="00B0F0"/>
                          </a:solidFill>
                          <a:effectLst/>
                        </a:rPr>
                        <a:t> </a:t>
                      </a:r>
                      <a:r>
                        <a:rPr lang="el-GR" sz="2000" dirty="0">
                          <a:effectLst/>
                        </a:rPr>
                        <a:t>– κλικ στο  </a:t>
                      </a:r>
                      <a:endParaRPr lang="en-US" sz="2000" dirty="0">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49515040"/>
              </p:ext>
            </p:extLst>
          </p:nvPr>
        </p:nvGraphicFramePr>
        <p:xfrm>
          <a:off x="7596336" y="2564904"/>
          <a:ext cx="504056" cy="792346"/>
        </p:xfrm>
        <a:graphic>
          <a:graphicData uri="http://schemas.openxmlformats.org/presentationml/2006/ole">
            <mc:AlternateContent xmlns:mc="http://schemas.openxmlformats.org/markup-compatibility/2006">
              <mc:Choice xmlns:v="urn:schemas-microsoft-com:vml" Requires="v">
                <p:oleObj spid="_x0000_s43138" name="Bitmap Image" r:id="rId3" imgW="438095" imgH="685714" progId="Paint.Picture">
                  <p:embed/>
                </p:oleObj>
              </mc:Choice>
              <mc:Fallback>
                <p:oleObj name="Bitmap Image" r:id="rId3" imgW="438095" imgH="68571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2564904"/>
                        <a:ext cx="504056" cy="792346"/>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55740440"/>
              </p:ext>
            </p:extLst>
          </p:nvPr>
        </p:nvGraphicFramePr>
        <p:xfrm>
          <a:off x="7812360" y="404664"/>
          <a:ext cx="504056" cy="792346"/>
        </p:xfrm>
        <a:graphic>
          <a:graphicData uri="http://schemas.openxmlformats.org/presentationml/2006/ole">
            <mc:AlternateContent xmlns:mc="http://schemas.openxmlformats.org/markup-compatibility/2006">
              <mc:Choice xmlns:v="urn:schemas-microsoft-com:vml" Requires="v">
                <p:oleObj spid="_x0000_s43139" name="Bitmap Image" r:id="rId5" imgW="438095" imgH="685714" progId="Paint.Picture">
                  <p:embed/>
                </p:oleObj>
              </mc:Choice>
              <mc:Fallback>
                <p:oleObj name="Bitmap Image" r:id="rId5" imgW="438095" imgH="68571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404664"/>
                        <a:ext cx="504056" cy="792346"/>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25532567"/>
              </p:ext>
            </p:extLst>
          </p:nvPr>
        </p:nvGraphicFramePr>
        <p:xfrm>
          <a:off x="3779911" y="5013176"/>
          <a:ext cx="1669275" cy="432048"/>
        </p:xfrm>
        <a:graphic>
          <a:graphicData uri="http://schemas.openxmlformats.org/presentationml/2006/ole">
            <mc:AlternateContent xmlns:mc="http://schemas.openxmlformats.org/markup-compatibility/2006">
              <mc:Choice xmlns:v="urn:schemas-microsoft-com:vml" Requires="v">
                <p:oleObj spid="_x0000_s43140" name="Bitmap Image" r:id="rId6" imgW="942857" imgH="237969" progId="Paint.Picture">
                  <p:embed/>
                </p:oleObj>
              </mc:Choice>
              <mc:Fallback>
                <p:oleObj name="Bitmap Image" r:id="rId6" imgW="942857" imgH="237969"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1" y="5013176"/>
                        <a:ext cx="1669275" cy="432048"/>
                      </a:xfrm>
                      <a:prstGeom prst="rect">
                        <a:avLst/>
                      </a:prstGeom>
                      <a:noFill/>
                    </p:spPr>
                  </p:pic>
                </p:oleObj>
              </mc:Fallback>
            </mc:AlternateContent>
          </a:graphicData>
        </a:graphic>
      </p:graphicFrame>
    </p:spTree>
    <p:extLst>
      <p:ext uri="{BB962C8B-B14F-4D97-AF65-F5344CB8AC3E}">
        <p14:creationId xmlns:p14="http://schemas.microsoft.com/office/powerpoint/2010/main" val="374173920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303581449"/>
              </p:ext>
            </p:extLst>
          </p:nvPr>
        </p:nvGraphicFramePr>
        <p:xfrm>
          <a:off x="899592" y="476672"/>
          <a:ext cx="7776864" cy="5472609"/>
        </p:xfrm>
        <a:graphic>
          <a:graphicData uri="http://schemas.openxmlformats.org/drawingml/2006/table">
            <a:tbl>
              <a:tblPr>
                <a:tableStyleId>{BC89EF96-8CEA-46FF-86C4-4CE0E7609802}</a:tableStyleId>
              </a:tblPr>
              <a:tblGrid>
                <a:gridCol w="2520280"/>
                <a:gridCol w="5256584"/>
              </a:tblGrid>
              <a:tr h="1824203">
                <a:tc>
                  <a:txBody>
                    <a:bodyPr/>
                    <a:lstStyle/>
                    <a:p>
                      <a:pPr algn="l">
                        <a:lnSpc>
                          <a:spcPct val="115000"/>
                        </a:lnSpc>
                        <a:spcAft>
                          <a:spcPts val="0"/>
                        </a:spcAft>
                      </a:pPr>
                      <a:r>
                        <a:rPr lang="el-GR" sz="2200" dirty="0">
                          <a:effectLst/>
                        </a:rPr>
                        <a:t>Συγχώνευση κελιών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κελιών</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Format</a:t>
                      </a:r>
                      <a:r>
                        <a:rPr lang="el-GR" sz="2000" dirty="0">
                          <a:solidFill>
                            <a:srgbClr val="00B0F0"/>
                          </a:solidFill>
                          <a:effectLst/>
                        </a:rPr>
                        <a:t> </a:t>
                      </a:r>
                      <a:endParaRPr lang="el-GR" sz="2000" dirty="0" smtClean="0">
                        <a:solidFill>
                          <a:srgbClr val="00B0F0"/>
                        </a:solidFill>
                        <a:effectLst/>
                      </a:endParaRPr>
                    </a:p>
                    <a:p>
                      <a:pPr algn="l">
                        <a:lnSpc>
                          <a:spcPct val="115000"/>
                        </a:lnSpc>
                        <a:spcAft>
                          <a:spcPts val="0"/>
                        </a:spcAft>
                      </a:pPr>
                      <a:endParaRPr lang="el-GR" sz="2000" dirty="0" smtClean="0">
                        <a:effectLst/>
                        <a:sym typeface="Wingdings" panose="05000000000000000000" pitchFamily="2" charset="2"/>
                      </a:endParaRPr>
                    </a:p>
                    <a:p>
                      <a:pPr algn="l">
                        <a:lnSpc>
                          <a:spcPct val="115000"/>
                        </a:lnSpc>
                        <a:spcAft>
                          <a:spcPts val="0"/>
                        </a:spcAft>
                      </a:pPr>
                      <a:r>
                        <a:rPr lang="el-GR" sz="2000" dirty="0" smtClean="0">
                          <a:effectLst/>
                          <a:sym typeface="Wingdings" panose="05000000000000000000" pitchFamily="2" charset="2"/>
                        </a:rPr>
                        <a:t> </a:t>
                      </a:r>
                      <a:r>
                        <a:rPr lang="el-GR" sz="2000" dirty="0" smtClean="0">
                          <a:effectLst/>
                        </a:rPr>
                        <a:t>κλικ </a:t>
                      </a:r>
                      <a:r>
                        <a:rPr lang="el-GR" sz="2000" dirty="0">
                          <a:effectLst/>
                        </a:rPr>
                        <a:t>στο </a:t>
                      </a:r>
                      <a:r>
                        <a:rPr lang="el-GR" sz="2000" dirty="0" err="1">
                          <a:solidFill>
                            <a:srgbClr val="00B0F0"/>
                          </a:solidFill>
                          <a:effectLst/>
                        </a:rPr>
                        <a:t>Format</a:t>
                      </a:r>
                      <a:r>
                        <a:rPr lang="el-GR" sz="2000" dirty="0">
                          <a:solidFill>
                            <a:srgbClr val="00B0F0"/>
                          </a:solidFill>
                          <a:effectLst/>
                        </a:rPr>
                        <a:t> </a:t>
                      </a:r>
                      <a:r>
                        <a:rPr lang="el-GR" sz="2000" dirty="0" err="1">
                          <a:solidFill>
                            <a:srgbClr val="00B0F0"/>
                          </a:solidFill>
                          <a:effectLst/>
                        </a:rPr>
                        <a:t>Cells</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Alignment</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μαρκάρω το </a:t>
                      </a:r>
                      <a:r>
                        <a:rPr lang="el-GR" sz="2000" dirty="0" err="1">
                          <a:solidFill>
                            <a:srgbClr val="00B0F0"/>
                          </a:solidFill>
                          <a:effectLst/>
                        </a:rPr>
                        <a:t>Merge</a:t>
                      </a:r>
                      <a:r>
                        <a:rPr lang="el-GR" sz="2000" dirty="0">
                          <a:solidFill>
                            <a:srgbClr val="00B0F0"/>
                          </a:solidFill>
                          <a:effectLst/>
                        </a:rPr>
                        <a:t> </a:t>
                      </a:r>
                      <a:r>
                        <a:rPr lang="el-GR" sz="2000" dirty="0" err="1">
                          <a:solidFill>
                            <a:srgbClr val="00B0F0"/>
                          </a:solidFill>
                          <a:effectLst/>
                        </a:rPr>
                        <a:t>Cells</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OK</a:t>
                      </a:r>
                      <a:endParaRPr lang="en-US" sz="2000" dirty="0">
                        <a:solidFill>
                          <a:srgbClr val="00B0F0"/>
                        </a:solidFill>
                        <a:effectLst/>
                        <a:latin typeface="Times New Roman"/>
                        <a:ea typeface="Times New Roman"/>
                        <a:cs typeface="Times New Roman"/>
                      </a:endParaRPr>
                    </a:p>
                  </a:txBody>
                  <a:tcPr marL="68580" marR="68580" marT="0" marB="0"/>
                </a:tc>
              </a:tr>
              <a:tr h="1824203">
                <a:tc>
                  <a:txBody>
                    <a:bodyPr/>
                    <a:lstStyle/>
                    <a:p>
                      <a:pPr algn="l">
                        <a:lnSpc>
                          <a:spcPct val="115000"/>
                        </a:lnSpc>
                        <a:spcAft>
                          <a:spcPts val="0"/>
                        </a:spcAft>
                      </a:pPr>
                      <a:r>
                        <a:rPr lang="el-GR" sz="2200">
                          <a:effectLst/>
                        </a:rPr>
                        <a:t>Συγχώνευση και στοίχιση στο κέντρο μιας περιοχής κελιών </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τα κελιά</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Home</a:t>
                      </a:r>
                      <a:r>
                        <a:rPr lang="el-GR" sz="2000" dirty="0">
                          <a:solidFill>
                            <a:srgbClr val="00B0F0"/>
                          </a:solidFill>
                          <a:effectLst/>
                        </a:rPr>
                        <a:t> </a:t>
                      </a:r>
                      <a:r>
                        <a:rPr lang="el-GR" sz="2000" dirty="0">
                          <a:effectLst/>
                        </a:rPr>
                        <a:t>κλικ στο εικονίδιο </a:t>
                      </a:r>
                      <a:endParaRPr lang="el-GR" sz="2000" dirty="0" smtClean="0">
                        <a:effectLst/>
                      </a:endParaRPr>
                    </a:p>
                    <a:p>
                      <a:pPr algn="l">
                        <a:lnSpc>
                          <a:spcPct val="115000"/>
                        </a:lnSpc>
                        <a:spcAft>
                          <a:spcPts val="0"/>
                        </a:spcAft>
                      </a:pPr>
                      <a:endParaRPr lang="el-GR" sz="2000" dirty="0" smtClean="0">
                        <a:effectLst/>
                      </a:endParaRPr>
                    </a:p>
                    <a:p>
                      <a:pPr algn="l">
                        <a:lnSpc>
                          <a:spcPct val="115000"/>
                        </a:lnSpc>
                        <a:spcAft>
                          <a:spcPts val="0"/>
                        </a:spcAft>
                      </a:pPr>
                      <a:r>
                        <a:rPr lang="el-GR" sz="2000" dirty="0" smtClean="0">
                          <a:effectLst/>
                        </a:rPr>
                        <a:t>της </a:t>
                      </a:r>
                      <a:r>
                        <a:rPr lang="el-GR" sz="2000" dirty="0">
                          <a:effectLst/>
                        </a:rPr>
                        <a:t>γραμμής εργαλείων </a:t>
                      </a:r>
                      <a:endParaRPr lang="en-US" sz="2000" dirty="0">
                        <a:effectLst/>
                        <a:latin typeface="Times New Roman"/>
                        <a:ea typeface="Times New Roman"/>
                        <a:cs typeface="Times New Roman"/>
                      </a:endParaRPr>
                    </a:p>
                  </a:txBody>
                  <a:tcPr marL="68580" marR="68580" marT="0" marB="0"/>
                </a:tc>
              </a:tr>
              <a:tr h="1824203">
                <a:tc>
                  <a:txBody>
                    <a:bodyPr/>
                    <a:lstStyle/>
                    <a:p>
                      <a:pPr algn="l">
                        <a:lnSpc>
                          <a:spcPct val="115000"/>
                        </a:lnSpc>
                        <a:spcAft>
                          <a:spcPts val="0"/>
                        </a:spcAft>
                      </a:pPr>
                      <a:r>
                        <a:rPr lang="el-GR" sz="2200" dirty="0">
                          <a:effectLst/>
                        </a:rPr>
                        <a:t>Περίγραμμα σε μια περιοχή κελιών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κελιών</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Format</a:t>
                      </a:r>
                      <a:r>
                        <a:rPr lang="el-GR" sz="2000" dirty="0">
                          <a:solidFill>
                            <a:srgbClr val="00B0F0"/>
                          </a:solidFill>
                          <a:effectLst/>
                        </a:rPr>
                        <a:t> </a:t>
                      </a:r>
                      <a:endParaRPr lang="el-GR" sz="2000" dirty="0" smtClean="0">
                        <a:solidFill>
                          <a:srgbClr val="00B0F0"/>
                        </a:solidFill>
                        <a:effectLst/>
                      </a:endParaRPr>
                    </a:p>
                    <a:p>
                      <a:pPr algn="l">
                        <a:lnSpc>
                          <a:spcPct val="115000"/>
                        </a:lnSpc>
                        <a:spcAft>
                          <a:spcPts val="0"/>
                        </a:spcAft>
                      </a:pPr>
                      <a:endParaRPr lang="el-GR" sz="2000" dirty="0" smtClean="0">
                        <a:solidFill>
                          <a:srgbClr val="00B0F0"/>
                        </a:solidFill>
                        <a:effectLst/>
                        <a:sym typeface="Wingdings" panose="05000000000000000000" pitchFamily="2" charset="2"/>
                      </a:endParaRPr>
                    </a:p>
                    <a:p>
                      <a:pPr algn="l">
                        <a:lnSpc>
                          <a:spcPct val="115000"/>
                        </a:lnSpc>
                        <a:spcAft>
                          <a:spcPts val="0"/>
                        </a:spcAft>
                      </a:pPr>
                      <a:r>
                        <a:rPr lang="el-GR" sz="2000" dirty="0" smtClean="0">
                          <a:effectLst/>
                          <a:sym typeface="Wingdings" panose="05000000000000000000" pitchFamily="2" charset="2"/>
                        </a:rPr>
                        <a:t> </a:t>
                      </a:r>
                      <a:r>
                        <a:rPr lang="el-GR" sz="2000" dirty="0" smtClean="0">
                          <a:effectLst/>
                        </a:rPr>
                        <a:t>κλικ </a:t>
                      </a:r>
                      <a:r>
                        <a:rPr lang="el-GR" sz="2000" dirty="0">
                          <a:effectLst/>
                        </a:rPr>
                        <a:t>στο </a:t>
                      </a:r>
                      <a:r>
                        <a:rPr lang="el-GR" sz="2000" dirty="0" err="1">
                          <a:solidFill>
                            <a:srgbClr val="00B0F0"/>
                          </a:solidFill>
                          <a:effectLst/>
                        </a:rPr>
                        <a:t>Format</a:t>
                      </a:r>
                      <a:r>
                        <a:rPr lang="el-GR" sz="2000" dirty="0">
                          <a:solidFill>
                            <a:srgbClr val="00B0F0"/>
                          </a:solidFill>
                          <a:effectLst/>
                        </a:rPr>
                        <a:t> </a:t>
                      </a:r>
                      <a:r>
                        <a:rPr lang="el-GR" sz="2000" dirty="0" err="1">
                          <a:solidFill>
                            <a:srgbClr val="00B0F0"/>
                          </a:solidFill>
                          <a:effectLst/>
                        </a:rPr>
                        <a:t>Cells</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Border</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Επιλέγω το περίγραμμα που μου ζητά η άσκηση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 </a:t>
                      </a:r>
                      <a:endParaRPr lang="en-US" sz="2000" dirty="0">
                        <a:solidFill>
                          <a:srgbClr val="00B0F0"/>
                        </a:solidFill>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11467836"/>
              </p:ext>
            </p:extLst>
          </p:nvPr>
        </p:nvGraphicFramePr>
        <p:xfrm>
          <a:off x="8100392" y="4221088"/>
          <a:ext cx="504056" cy="792346"/>
        </p:xfrm>
        <a:graphic>
          <a:graphicData uri="http://schemas.openxmlformats.org/presentationml/2006/ole">
            <mc:AlternateContent xmlns:mc="http://schemas.openxmlformats.org/markup-compatibility/2006">
              <mc:Choice xmlns:v="urn:schemas-microsoft-com:vml" Requires="v">
                <p:oleObj spid="_x0000_s44159" name="Bitmap Image" r:id="rId3" imgW="438095" imgH="685714" progId="Paint.Picture">
                  <p:embed/>
                </p:oleObj>
              </mc:Choice>
              <mc:Fallback>
                <p:oleObj name="Bitmap Image" r:id="rId3" imgW="438095" imgH="68571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4221088"/>
                        <a:ext cx="504056" cy="792346"/>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41979972"/>
              </p:ext>
            </p:extLst>
          </p:nvPr>
        </p:nvGraphicFramePr>
        <p:xfrm>
          <a:off x="5940152" y="2780928"/>
          <a:ext cx="2016224" cy="515643"/>
        </p:xfrm>
        <a:graphic>
          <a:graphicData uri="http://schemas.openxmlformats.org/presentationml/2006/ole">
            <mc:AlternateContent xmlns:mc="http://schemas.openxmlformats.org/markup-compatibility/2006">
              <mc:Choice xmlns:v="urn:schemas-microsoft-com:vml" Requires="v">
                <p:oleObj spid="_x0000_s44160" name="Bitmap Image" r:id="rId5" imgW="1104762" imgH="276117" progId="Paint.Picture">
                  <p:embed/>
                </p:oleObj>
              </mc:Choice>
              <mc:Fallback>
                <p:oleObj name="Bitmap Image" r:id="rId5" imgW="1104762" imgH="276117"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2780928"/>
                        <a:ext cx="2016224" cy="51564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46343626"/>
              </p:ext>
            </p:extLst>
          </p:nvPr>
        </p:nvGraphicFramePr>
        <p:xfrm>
          <a:off x="8100392" y="548680"/>
          <a:ext cx="441325" cy="693737"/>
        </p:xfrm>
        <a:graphic>
          <a:graphicData uri="http://schemas.openxmlformats.org/presentationml/2006/ole">
            <mc:AlternateContent xmlns:mc="http://schemas.openxmlformats.org/markup-compatibility/2006">
              <mc:Choice xmlns:v="urn:schemas-microsoft-com:vml" Requires="v">
                <p:oleObj spid="_x0000_s44161" name="Bitmap Image" r:id="rId7" imgW="438095" imgH="685714" progId="Paint.Picture">
                  <p:embed/>
                </p:oleObj>
              </mc:Choice>
              <mc:Fallback>
                <p:oleObj name="Bitmap Image" r:id="rId7" imgW="438095" imgH="68571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0392" y="548680"/>
                        <a:ext cx="441325"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373697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199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14204983"/>
              </p:ext>
            </p:extLst>
          </p:nvPr>
        </p:nvGraphicFramePr>
        <p:xfrm>
          <a:off x="899592" y="332656"/>
          <a:ext cx="7848872" cy="5616624"/>
        </p:xfrm>
        <a:graphic>
          <a:graphicData uri="http://schemas.openxmlformats.org/drawingml/2006/table">
            <a:tbl>
              <a:tblPr>
                <a:tableStyleId>{BC89EF96-8CEA-46FF-86C4-4CE0E7609802}</a:tableStyleId>
              </a:tblPr>
              <a:tblGrid>
                <a:gridCol w="2376264"/>
                <a:gridCol w="5472608"/>
              </a:tblGrid>
              <a:tr h="2808312">
                <a:tc>
                  <a:txBody>
                    <a:bodyPr/>
                    <a:lstStyle/>
                    <a:p>
                      <a:pPr algn="l">
                        <a:lnSpc>
                          <a:spcPct val="115000"/>
                        </a:lnSpc>
                        <a:spcAft>
                          <a:spcPts val="0"/>
                        </a:spcAft>
                      </a:pPr>
                      <a:r>
                        <a:rPr lang="el-GR" sz="2200" dirty="0">
                          <a:effectLst/>
                        </a:rPr>
                        <a:t>Σκίαση σε μια περιοχή κελιών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 κελιών</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Format</a:t>
                      </a:r>
                      <a:r>
                        <a:rPr lang="el-GR" sz="2200" dirty="0">
                          <a:solidFill>
                            <a:srgbClr val="00B0F0"/>
                          </a:solidFill>
                          <a:effectLst/>
                        </a:rPr>
                        <a:t> </a:t>
                      </a:r>
                      <a:endParaRPr lang="el-GR" sz="2200" dirty="0" smtClean="0">
                        <a:solidFill>
                          <a:srgbClr val="00B0F0"/>
                        </a:solidFill>
                        <a:effectLst/>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endParaRPr lang="el-GR" sz="2200" dirty="0" smtClean="0">
                        <a:solidFill>
                          <a:srgbClr val="00B0F0"/>
                        </a:solidFill>
                        <a:effectLst/>
                        <a:sym typeface="Wingdings" panose="05000000000000000000" pitchFamily="2" charset="2"/>
                      </a:endParaRPr>
                    </a:p>
                    <a:p>
                      <a:pPr algn="l">
                        <a:lnSpc>
                          <a:spcPct val="115000"/>
                        </a:lnSpc>
                        <a:spcAft>
                          <a:spcPts val="0"/>
                        </a:spcAft>
                      </a:pPr>
                      <a:endParaRPr lang="el-GR" sz="2200" dirty="0" smtClean="0">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  </a:t>
                      </a:r>
                      <a:r>
                        <a:rPr lang="el-GR" sz="2200" dirty="0" smtClean="0">
                          <a:effectLst/>
                        </a:rPr>
                        <a:t>κλικ </a:t>
                      </a:r>
                      <a:r>
                        <a:rPr lang="el-GR" sz="2200" dirty="0">
                          <a:effectLst/>
                        </a:rPr>
                        <a:t>στο </a:t>
                      </a:r>
                      <a:r>
                        <a:rPr lang="el-GR" sz="2200" dirty="0" err="1">
                          <a:solidFill>
                            <a:srgbClr val="00B0F0"/>
                          </a:solidFill>
                          <a:effectLst/>
                        </a:rPr>
                        <a:t>Format</a:t>
                      </a:r>
                      <a:r>
                        <a:rPr lang="el-GR" sz="2200" dirty="0">
                          <a:solidFill>
                            <a:srgbClr val="00B0F0"/>
                          </a:solidFill>
                          <a:effectLst/>
                        </a:rPr>
                        <a:t> </a:t>
                      </a:r>
                      <a:r>
                        <a:rPr lang="el-GR" sz="2200" dirty="0" err="1">
                          <a:solidFill>
                            <a:srgbClr val="00B0F0"/>
                          </a:solidFill>
                          <a:effectLst/>
                        </a:rPr>
                        <a:t>Cells</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Shading</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Επιλέγω το χρώμα που μου ζητά η άσκηση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 </a:t>
                      </a:r>
                      <a:endParaRPr lang="en-US" sz="2200" dirty="0">
                        <a:solidFill>
                          <a:srgbClr val="00B0F0"/>
                        </a:solidFill>
                        <a:effectLst/>
                        <a:latin typeface="Times New Roman"/>
                        <a:ea typeface="Times New Roman"/>
                        <a:cs typeface="Times New Roman"/>
                      </a:endParaRPr>
                    </a:p>
                  </a:txBody>
                  <a:tcPr marL="68580" marR="68580" marT="0" marB="0"/>
                </a:tc>
              </a:tr>
              <a:tr h="2808312">
                <a:tc>
                  <a:txBody>
                    <a:bodyPr/>
                    <a:lstStyle/>
                    <a:p>
                      <a:pPr algn="l">
                        <a:lnSpc>
                          <a:spcPct val="115000"/>
                        </a:lnSpc>
                        <a:spcAft>
                          <a:spcPts val="0"/>
                        </a:spcAft>
                      </a:pPr>
                      <a:r>
                        <a:rPr lang="el-GR" sz="2200" dirty="0">
                          <a:effectLst/>
                        </a:rPr>
                        <a:t>Αντιγραφή μορφοποίησης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Επιλέγω τη μορφοποιημένη περιοχή</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Home</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endParaRPr lang="el-GR" sz="2200" dirty="0" smtClean="0">
                        <a:effectLst/>
                      </a:endParaRPr>
                    </a:p>
                    <a:p>
                      <a:pPr algn="l">
                        <a:lnSpc>
                          <a:spcPct val="115000"/>
                        </a:lnSpc>
                        <a:spcAft>
                          <a:spcPts val="0"/>
                        </a:spcAft>
                      </a:pPr>
                      <a:endParaRPr lang="el-GR" sz="2200" dirty="0" smtClean="0">
                        <a:effectLst/>
                        <a:sym typeface="Wingdings" panose="05000000000000000000" pitchFamily="2" charset="2"/>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και επιλέγω την περιοχή στην οποία θέλω να αντιγραφεί η </a:t>
                      </a:r>
                      <a:r>
                        <a:rPr lang="el-GR" sz="2200" dirty="0" smtClean="0">
                          <a:effectLst/>
                        </a:rPr>
                        <a:t>μορφοποίηση.</a:t>
                      </a:r>
                      <a:r>
                        <a:rPr lang="el-GR" sz="2200" baseline="0" dirty="0" smtClean="0">
                          <a:effectLst/>
                        </a:rPr>
                        <a:t> Διπλό </a:t>
                      </a:r>
                      <a:r>
                        <a:rPr lang="el-GR" sz="2200" baseline="0" dirty="0" err="1" smtClean="0">
                          <a:effectLst/>
                        </a:rPr>
                        <a:t>κλίκ</a:t>
                      </a:r>
                      <a:r>
                        <a:rPr lang="el-GR" sz="2200" baseline="0" smtClean="0">
                          <a:effectLst/>
                        </a:rPr>
                        <a:t> στο πινέλο </a:t>
                      </a:r>
                      <a:r>
                        <a:rPr lang="el-GR" sz="2200" baseline="0" dirty="0" smtClean="0">
                          <a:effectLst/>
                        </a:rPr>
                        <a:t>για πολλαπλή μορφοποίηση.</a:t>
                      </a:r>
                      <a:endParaRPr lang="en-US" sz="2200" dirty="0">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6634272"/>
              </p:ext>
            </p:extLst>
          </p:nvPr>
        </p:nvGraphicFramePr>
        <p:xfrm>
          <a:off x="5580112" y="764703"/>
          <a:ext cx="648072" cy="1018733"/>
        </p:xfrm>
        <a:graphic>
          <a:graphicData uri="http://schemas.openxmlformats.org/presentationml/2006/ole">
            <mc:AlternateContent xmlns:mc="http://schemas.openxmlformats.org/markup-compatibility/2006">
              <mc:Choice xmlns:v="urn:schemas-microsoft-com:vml" Requires="v">
                <p:oleObj spid="_x0000_s45139" name="Bitmap Image" r:id="rId3" imgW="438095" imgH="685714" progId="Paint.Picture">
                  <p:embed/>
                </p:oleObj>
              </mc:Choice>
              <mc:Fallback>
                <p:oleObj name="Bitmap Image" r:id="rId3" imgW="438095" imgH="68571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764703"/>
                        <a:ext cx="648072" cy="1018733"/>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59000028"/>
              </p:ext>
            </p:extLst>
          </p:nvPr>
        </p:nvGraphicFramePr>
        <p:xfrm>
          <a:off x="6372199" y="3645024"/>
          <a:ext cx="722229" cy="576064"/>
        </p:xfrm>
        <a:graphic>
          <a:graphicData uri="http://schemas.openxmlformats.org/presentationml/2006/ole">
            <mc:AlternateContent xmlns:mc="http://schemas.openxmlformats.org/markup-compatibility/2006">
              <mc:Choice xmlns:v="urn:schemas-microsoft-com:vml" Requires="v">
                <p:oleObj spid="_x0000_s45140" name="Bitmap Image" r:id="rId5" imgW="266737" imgH="219222" progId="Paint.Picture">
                  <p:embed/>
                </p:oleObj>
              </mc:Choice>
              <mc:Fallback>
                <p:oleObj name="Bitmap Image" r:id="rId5" imgW="266737" imgH="219222"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199" y="3645024"/>
                        <a:ext cx="722229" cy="576064"/>
                      </a:xfrm>
                      <a:prstGeom prst="rect">
                        <a:avLst/>
                      </a:prstGeom>
                      <a:noFill/>
                    </p:spPr>
                  </p:pic>
                </p:oleObj>
              </mc:Fallback>
            </mc:AlternateContent>
          </a:graphicData>
        </a:graphic>
      </p:graphicFrame>
    </p:spTree>
    <p:extLst>
      <p:ext uri="{BB962C8B-B14F-4D97-AF65-F5344CB8AC3E}">
        <p14:creationId xmlns:p14="http://schemas.microsoft.com/office/powerpoint/2010/main" val="678952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76672"/>
            <a:ext cx="8229600" cy="5530619"/>
          </a:xfrm>
        </p:spPr>
        <p:txBody>
          <a:bodyPr>
            <a:normAutofit/>
          </a:bodyPr>
          <a:lstStyle/>
          <a:p>
            <a:pPr marL="109728" indent="0">
              <a:buNone/>
            </a:pPr>
            <a:endParaRPr lang="el-GR" dirty="0" smtClean="0"/>
          </a:p>
          <a:p>
            <a:pPr marL="109728" indent="0" algn="just">
              <a:buNone/>
            </a:pPr>
            <a:r>
              <a:rPr lang="el-GR" dirty="0" smtClean="0">
                <a:latin typeface="Arial" panose="020B0604020202020204" pitchFamily="34" charset="0"/>
                <a:cs typeface="Arial" panose="020B0604020202020204" pitchFamily="34" charset="0"/>
              </a:rPr>
              <a:t>Τα </a:t>
            </a:r>
            <a:r>
              <a:rPr lang="el-GR" dirty="0">
                <a:latin typeface="Arial" panose="020B0604020202020204" pitchFamily="34" charset="0"/>
                <a:cs typeface="Arial" panose="020B0604020202020204" pitchFamily="34" charset="0"/>
              </a:rPr>
              <a:t>προγράμματα υλοποιούνται από το Κέντρο Παραγωγικότητας σε συνεργασία με το Τμήμα Ηλεκτρονικών Επικοινωνιών, στο πλαίσιο του Έργου Προώθησης Συστημάτων Ηλεκτρονικής Διακυβέρνησης και Ψηφιακών Δεξιοτήτων.</a:t>
            </a:r>
          </a:p>
          <a:p>
            <a:pPr marL="109728" indent="0">
              <a:buNone/>
            </a:pPr>
            <a:endParaRPr lang="el-GR" dirty="0"/>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2</a:t>
            </a:fld>
            <a:endParaRPr lang="en-US"/>
          </a:p>
        </p:txBody>
      </p:sp>
    </p:spTree>
    <p:extLst>
      <p:ext uri="{BB962C8B-B14F-4D97-AF65-F5344CB8AC3E}">
        <p14:creationId xmlns:p14="http://schemas.microsoft.com/office/powerpoint/2010/main" val="1677137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20</a:t>
            </a:fld>
            <a:endParaRPr lang="en-US"/>
          </a:p>
        </p:txBody>
      </p:sp>
      <p:sp>
        <p:nvSpPr>
          <p:cNvPr id="7" name="Rectangle 5"/>
          <p:cNvSpPr>
            <a:spLocks noChangeArrowheads="1"/>
          </p:cNvSpPr>
          <p:nvPr/>
        </p:nvSpPr>
        <p:spPr bwMode="auto">
          <a:xfrm>
            <a:off x="359532" y="332656"/>
            <a:ext cx="842493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26960" numCol="1" anchor="ctr" anchorCtr="0" compatLnSpc="1">
            <a:prstTxWarp prst="textNoShape">
              <a:avLst/>
            </a:prstTxWarp>
            <a:noAutofit/>
          </a:bodyPr>
          <a:lstStyle/>
          <a:p>
            <a:pPr marL="342900" marR="0" lvl="0" indent="-342900" algn="just" defTabSz="914400" rtl="0" eaLnBrk="1" fontAlgn="base" latinLnBrk="0" hangingPunct="1">
              <a:lnSpc>
                <a:spcPct val="100000"/>
              </a:lnSpc>
              <a:spcBef>
                <a:spcPct val="0"/>
              </a:spcBef>
              <a:spcAft>
                <a:spcPct val="0"/>
              </a:spcAft>
              <a:buClr>
                <a:srgbClr val="0070C0"/>
              </a:buClr>
              <a:buSzTx/>
              <a:buFont typeface="Arial" panose="020B0604020202020204" pitchFamily="34" charset="0"/>
              <a:buChar char="•"/>
              <a:tabLst/>
            </a:pPr>
            <a:r>
              <a:rPr kumimoji="0" lang="el-GR" altLang="en-US" sz="24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Προβολές (</a:t>
            </a:r>
            <a:r>
              <a:rPr kumimoji="0" lang="el-GR" altLang="en-US" sz="2400" b="0" i="0" u="sng" strike="noStrike" cap="none" normalizeH="0" baseline="0" dirty="0" err="1" smtClean="0">
                <a:ln>
                  <a:noFill/>
                </a:ln>
                <a:solidFill>
                  <a:schemeClr val="tx1"/>
                </a:solidFill>
                <a:effectLst/>
                <a:latin typeface="Arial" pitchFamily="34" charset="0"/>
                <a:ea typeface="Times New Roman" pitchFamily="18" charset="0"/>
                <a:cs typeface="Arial" pitchFamily="34" charset="0"/>
              </a:rPr>
              <a:t>Views</a:t>
            </a:r>
            <a:r>
              <a:rPr kumimoji="0" lang="el-GR" altLang="en-US" sz="2400"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361950" marR="0" lvl="0" indent="-361950" algn="just" defTabSz="914400" rtl="0" eaLnBrk="0" fontAlgn="base" latinLnBrk="0" hangingPunct="0">
              <a:lnSpc>
                <a:spcPct val="100000"/>
              </a:lnSpc>
              <a:spcBef>
                <a:spcPct val="0"/>
              </a:spcBef>
              <a:spcAft>
                <a:spcPct val="0"/>
              </a:spcAft>
              <a:buClrTx/>
              <a:buSzTx/>
              <a:buFontTx/>
              <a:buNone/>
              <a:tabLst/>
            </a:pPr>
            <a:r>
              <a:rPr kumimoji="0" lang="el-GR" alt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l-GR" alt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Είναι</a:t>
            </a:r>
            <a:r>
              <a:rPr kumimoji="0" lang="el-GR" altLang="en-US" sz="2000" b="0" i="0" u="none" strike="noStrike" cap="none" normalizeH="0" dirty="0" smtClean="0">
                <a:ln>
                  <a:noFill/>
                </a:ln>
                <a:solidFill>
                  <a:schemeClr val="tx1"/>
                </a:solidFill>
                <a:effectLst/>
                <a:latin typeface="Arial" pitchFamily="34" charset="0"/>
                <a:ea typeface="Times New Roman" pitchFamily="18" charset="0"/>
                <a:cs typeface="Arial" pitchFamily="34" charset="0"/>
              </a:rPr>
              <a:t> ο </a:t>
            </a:r>
            <a:r>
              <a:rPr kumimoji="0" lang="el-GR" altLang="en-US"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τρόπος με τον οποίο εμφανίζονται τα εικονίδια σε ένα παράθυρο. Για να αλλάξω προβολή κάνουμε κλικ στο </a:t>
            </a:r>
            <a:r>
              <a:rPr kumimoji="0" lang="el-GR" altLang="en-US" sz="2000" b="0" i="0" u="none" strike="noStrike" cap="none" normalizeH="0" baseline="0" dirty="0" err="1" smtClean="0">
                <a:ln>
                  <a:noFill/>
                </a:ln>
                <a:solidFill>
                  <a:srgbClr val="00B0F0"/>
                </a:solidFill>
                <a:effectLst/>
                <a:latin typeface="Arial" pitchFamily="34" charset="0"/>
                <a:ea typeface="Times New Roman" pitchFamily="18" charset="0"/>
                <a:cs typeface="Arial" pitchFamily="34" charset="0"/>
              </a:rPr>
              <a:t>View</a:t>
            </a:r>
            <a:r>
              <a:rPr lang="el-GR" altLang="en-US" sz="2400" dirty="0" smtClean="0">
                <a:latin typeface="Arial" pitchFamily="34" charset="0"/>
                <a:ea typeface="Times New Roman" pitchFamily="18" charset="0"/>
                <a:cs typeface="Arial" pitchFamily="34" charset="0"/>
              </a:rPr>
              <a:t>. </a:t>
            </a:r>
            <a:endParaRPr kumimoji="0" lang="el-GR"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0" y="68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9"/>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20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51" y="1844824"/>
            <a:ext cx="8433298" cy="3820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flipV="1">
            <a:off x="3563888" y="3162300"/>
            <a:ext cx="1008112" cy="3003004"/>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7" name="Rectangle 16"/>
          <p:cNvSpPr/>
          <p:nvPr/>
        </p:nvSpPr>
        <p:spPr>
          <a:xfrm>
            <a:off x="4593332" y="5980638"/>
            <a:ext cx="2584682" cy="369332"/>
          </a:xfrm>
          <a:prstGeom prst="rect">
            <a:avLst/>
          </a:prstGeom>
        </p:spPr>
        <p:txBody>
          <a:bodyPr wrap="none">
            <a:spAutoFit/>
          </a:bodyPr>
          <a:lstStyle/>
          <a:p>
            <a:r>
              <a:rPr lang="el-GR" dirty="0">
                <a:latin typeface="Arial" panose="020B0604020202020204" pitchFamily="34" charset="0"/>
                <a:cs typeface="Arial" panose="020B0604020202020204" pitchFamily="34" charset="0"/>
              </a:rPr>
              <a:t>Προβολή λεπτομερειών</a:t>
            </a:r>
            <a:endParaRPr lang="en-US" dirty="0"/>
          </a:p>
        </p:txBody>
      </p:sp>
    </p:spTree>
    <p:extLst>
      <p:ext uri="{BB962C8B-B14F-4D97-AF65-F5344CB8AC3E}">
        <p14:creationId xmlns:p14="http://schemas.microsoft.com/office/powerpoint/2010/main" val="241219358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200</a:t>
            </a:fld>
            <a:endParaRPr lang="en-US"/>
          </a:p>
        </p:txBody>
      </p:sp>
      <p:sp>
        <p:nvSpPr>
          <p:cNvPr id="4" name="Rectangle 3"/>
          <p:cNvSpPr/>
          <p:nvPr/>
        </p:nvSpPr>
        <p:spPr>
          <a:xfrm>
            <a:off x="179512" y="188640"/>
            <a:ext cx="3977179" cy="461665"/>
          </a:xfrm>
          <a:prstGeom prst="rect">
            <a:avLst/>
          </a:prstGeom>
        </p:spPr>
        <p:txBody>
          <a:bodyPr wrap="none">
            <a:spAutoFit/>
          </a:bodyPr>
          <a:lstStyle/>
          <a:p>
            <a:r>
              <a:rPr lang="el-GR" sz="2400" b="1" dirty="0">
                <a:latin typeface="Times New Roman"/>
                <a:ea typeface="Times New Roman"/>
              </a:rPr>
              <a:t>ΓΡΑΦΙΚΕΣ ΠΑΡΑΣΤΑΣΕΙΣ</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4243657923"/>
              </p:ext>
            </p:extLst>
          </p:nvPr>
        </p:nvGraphicFramePr>
        <p:xfrm>
          <a:off x="755576" y="836713"/>
          <a:ext cx="7992888" cy="5088036"/>
        </p:xfrm>
        <a:graphic>
          <a:graphicData uri="http://schemas.openxmlformats.org/drawingml/2006/table">
            <a:tbl>
              <a:tblPr>
                <a:tableStyleId>{BC89EF96-8CEA-46FF-86C4-4CE0E7609802}</a:tableStyleId>
              </a:tblPr>
              <a:tblGrid>
                <a:gridCol w="3024336"/>
                <a:gridCol w="4968552"/>
              </a:tblGrid>
              <a:tr h="1801206">
                <a:tc>
                  <a:txBody>
                    <a:bodyPr/>
                    <a:lstStyle/>
                    <a:p>
                      <a:pPr algn="l">
                        <a:lnSpc>
                          <a:spcPct val="115000"/>
                        </a:lnSpc>
                        <a:spcAft>
                          <a:spcPts val="0"/>
                        </a:spcAft>
                      </a:pPr>
                      <a:r>
                        <a:rPr lang="el-GR" sz="2200" dirty="0">
                          <a:effectLst/>
                        </a:rPr>
                        <a:t>Δημιουργία Γραφικής Παράστασης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την περιοχή κελιών</a:t>
                      </a:r>
                      <a:r>
                        <a:rPr lang="el-GR" sz="2000" dirty="0">
                          <a:effectLst/>
                        </a:rPr>
                        <a:t> που θέλω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Insert</a:t>
                      </a:r>
                      <a:r>
                        <a:rPr lang="el-GR" sz="2000" dirty="0">
                          <a:effectLst/>
                        </a:rPr>
                        <a:t> </a:t>
                      </a:r>
                      <a:r>
                        <a:rPr lang="el-GR" sz="2000" dirty="0" smtClean="0">
                          <a:effectLst/>
                          <a:sym typeface="Wingdings" panose="05000000000000000000" pitchFamily="2" charset="2"/>
                        </a:rPr>
                        <a:t></a:t>
                      </a:r>
                      <a:r>
                        <a:rPr lang="en-GB" sz="2000" dirty="0" smtClean="0">
                          <a:effectLst/>
                          <a:sym typeface="Wingdings" panose="05000000000000000000" pitchFamily="2" charset="2"/>
                        </a:rPr>
                        <a:t> </a:t>
                      </a:r>
                      <a:r>
                        <a:rPr lang="el-GR" sz="2000" dirty="0" smtClean="0">
                          <a:solidFill>
                            <a:srgbClr val="00B0F0"/>
                          </a:solidFill>
                          <a:effectLst/>
                        </a:rPr>
                        <a:t>Διαλέγω </a:t>
                      </a:r>
                      <a:r>
                        <a:rPr lang="el-GR" sz="2000" dirty="0">
                          <a:solidFill>
                            <a:srgbClr val="00B0F0"/>
                          </a:solidFill>
                          <a:effectLst/>
                        </a:rPr>
                        <a:t>τύπο</a:t>
                      </a:r>
                      <a:r>
                        <a:rPr lang="el-GR" sz="2000" dirty="0">
                          <a:effectLst/>
                        </a:rPr>
                        <a:t> από τους διαθέσιμους της εφαρμογής </a:t>
                      </a:r>
                      <a:endParaRPr lang="en-US" sz="2000" dirty="0">
                        <a:effectLst/>
                      </a:endParaRPr>
                    </a:p>
                    <a:p>
                      <a:pPr algn="l">
                        <a:lnSpc>
                          <a:spcPct val="115000"/>
                        </a:lnSpc>
                        <a:spcAft>
                          <a:spcPts val="0"/>
                        </a:spcAft>
                      </a:pPr>
                      <a:r>
                        <a:rPr lang="el-GR" sz="2000" dirty="0">
                          <a:solidFill>
                            <a:srgbClr val="00B0F0"/>
                          </a:solidFill>
                          <a:effectLst/>
                        </a:rPr>
                        <a:t>2 – D </a:t>
                      </a:r>
                      <a:r>
                        <a:rPr lang="el-GR" sz="2000" dirty="0">
                          <a:effectLst/>
                        </a:rPr>
                        <a:t>( δύο διαστάσεων) </a:t>
                      </a:r>
                      <a:endParaRPr lang="en-US" sz="2000" dirty="0">
                        <a:effectLst/>
                      </a:endParaRPr>
                    </a:p>
                    <a:p>
                      <a:pPr algn="l">
                        <a:lnSpc>
                          <a:spcPct val="115000"/>
                        </a:lnSpc>
                        <a:spcAft>
                          <a:spcPts val="0"/>
                        </a:spcAft>
                      </a:pPr>
                      <a:r>
                        <a:rPr lang="el-GR" sz="2000" dirty="0">
                          <a:solidFill>
                            <a:srgbClr val="00B0F0"/>
                          </a:solidFill>
                          <a:effectLst/>
                        </a:rPr>
                        <a:t>3 – D </a:t>
                      </a:r>
                      <a:r>
                        <a:rPr lang="el-GR" sz="2000" dirty="0">
                          <a:effectLst/>
                        </a:rPr>
                        <a:t>( τριών διαστάσεων) </a:t>
                      </a:r>
                      <a:endParaRPr lang="en-US" sz="2000" dirty="0">
                        <a:effectLst/>
                        <a:latin typeface="Times New Roman"/>
                        <a:ea typeface="Times New Roman"/>
                        <a:cs typeface="Times New Roman"/>
                      </a:endParaRPr>
                    </a:p>
                  </a:txBody>
                  <a:tcPr marL="68580" marR="68580" marT="0" marB="0" anchor="ctr"/>
                </a:tc>
              </a:tr>
              <a:tr h="1358970">
                <a:tc>
                  <a:txBody>
                    <a:bodyPr/>
                    <a:lstStyle/>
                    <a:p>
                      <a:pPr algn="l">
                        <a:lnSpc>
                          <a:spcPct val="115000"/>
                        </a:lnSpc>
                        <a:spcAft>
                          <a:spcPts val="0"/>
                        </a:spcAft>
                      </a:pPr>
                      <a:r>
                        <a:rPr lang="el-GR" sz="2200">
                          <a:effectLst/>
                        </a:rPr>
                        <a:t>Επιλογή γραφήματος</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Κλικ με το ποντίκι μου σε ένα σημείο της γραφικής παράστασης για να εμφανιστούν οι 8 κουκίδες </a:t>
                      </a:r>
                      <a:endParaRPr lang="en-US" sz="2000" dirty="0">
                        <a:effectLst/>
                        <a:latin typeface="Times New Roman"/>
                        <a:ea typeface="Times New Roman"/>
                        <a:cs typeface="Times New Roman"/>
                      </a:endParaRPr>
                    </a:p>
                  </a:txBody>
                  <a:tcPr marL="68580" marR="68580" marT="0" marB="0" anchor="ctr"/>
                </a:tc>
              </a:tr>
              <a:tr h="1880383">
                <a:tc>
                  <a:txBody>
                    <a:bodyPr/>
                    <a:lstStyle/>
                    <a:p>
                      <a:pPr algn="l">
                        <a:lnSpc>
                          <a:spcPct val="115000"/>
                        </a:lnSpc>
                        <a:spcAft>
                          <a:spcPts val="0"/>
                        </a:spcAft>
                      </a:pPr>
                      <a:r>
                        <a:rPr lang="el-GR" sz="2200" dirty="0">
                          <a:effectLst/>
                        </a:rPr>
                        <a:t>Αντιγραφή γραφήματος μέσα στο ίδιο</a:t>
                      </a:r>
                      <a:endParaRPr lang="en-US" sz="2200" dirty="0">
                        <a:effectLst/>
                      </a:endParaRPr>
                    </a:p>
                    <a:p>
                      <a:pPr algn="l">
                        <a:lnSpc>
                          <a:spcPct val="115000"/>
                        </a:lnSpc>
                        <a:spcAft>
                          <a:spcPts val="0"/>
                        </a:spcAft>
                      </a:pPr>
                      <a:r>
                        <a:rPr lang="el-GR" sz="2200" dirty="0">
                          <a:effectLst/>
                        </a:rPr>
                        <a:t>υπολογιστικό φύλλο</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Επιλέγω το γράφημα</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Copy</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πάω στο σημείο που μου λέει η άσκηση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Δεξί κλικ</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err="1">
                          <a:solidFill>
                            <a:srgbClr val="00B0F0"/>
                          </a:solidFill>
                          <a:effectLst/>
                        </a:rPr>
                        <a:t>Paste</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65565687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201</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77350430"/>
              </p:ext>
            </p:extLst>
          </p:nvPr>
        </p:nvGraphicFramePr>
        <p:xfrm>
          <a:off x="539552" y="548680"/>
          <a:ext cx="8280920" cy="5423442"/>
        </p:xfrm>
        <a:graphic>
          <a:graphicData uri="http://schemas.openxmlformats.org/drawingml/2006/table">
            <a:tbl>
              <a:tblPr>
                <a:tableStyleId>{BC89EF96-8CEA-46FF-86C4-4CE0E7609802}</a:tableStyleId>
              </a:tblPr>
              <a:tblGrid>
                <a:gridCol w="2589098"/>
                <a:gridCol w="5691822"/>
              </a:tblGrid>
              <a:tr h="2049957">
                <a:tc>
                  <a:txBody>
                    <a:bodyPr/>
                    <a:lstStyle/>
                    <a:p>
                      <a:pPr algn="l">
                        <a:lnSpc>
                          <a:spcPct val="115000"/>
                        </a:lnSpc>
                        <a:spcAft>
                          <a:spcPts val="0"/>
                        </a:spcAft>
                      </a:pPr>
                      <a:r>
                        <a:rPr lang="el-GR" sz="2200" dirty="0">
                          <a:effectLst/>
                        </a:rPr>
                        <a:t>Μετακίνηση γραφήματος μέσα στο ίδιο υπολογιστικό φύλλο</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100" dirty="0">
                          <a:solidFill>
                            <a:srgbClr val="00B0F0"/>
                          </a:solidFill>
                          <a:effectLst/>
                        </a:rPr>
                        <a:t>Επιλέγω το γράφημα</a:t>
                      </a:r>
                      <a:r>
                        <a:rPr lang="el-GR" sz="2100" dirty="0">
                          <a:effectLst/>
                        </a:rPr>
                        <a:t> </a:t>
                      </a:r>
                      <a:r>
                        <a:rPr lang="el-GR" sz="2100" dirty="0" smtClean="0">
                          <a:effectLst/>
                          <a:sym typeface="Wingdings" panose="05000000000000000000" pitchFamily="2" charset="2"/>
                        </a:rPr>
                        <a:t></a:t>
                      </a:r>
                      <a:r>
                        <a:rPr lang="el-GR" sz="2100" dirty="0" smtClean="0">
                          <a:effectLst/>
                        </a:rPr>
                        <a:t> </a:t>
                      </a:r>
                      <a:r>
                        <a:rPr lang="el-GR" sz="2100" dirty="0">
                          <a:solidFill>
                            <a:srgbClr val="00B0F0"/>
                          </a:solidFill>
                          <a:effectLst/>
                        </a:rPr>
                        <a:t>Δεξί κλικ</a:t>
                      </a:r>
                      <a:r>
                        <a:rPr lang="el-GR" sz="2100" dirty="0">
                          <a:effectLst/>
                        </a:rPr>
                        <a:t> </a:t>
                      </a:r>
                      <a:r>
                        <a:rPr lang="el-GR" sz="2100" dirty="0" smtClean="0">
                          <a:effectLst/>
                          <a:sym typeface="Wingdings" panose="05000000000000000000" pitchFamily="2" charset="2"/>
                        </a:rPr>
                        <a:t></a:t>
                      </a:r>
                      <a:r>
                        <a:rPr lang="el-GR" sz="2100" dirty="0" smtClean="0">
                          <a:effectLst/>
                        </a:rPr>
                        <a:t> </a:t>
                      </a:r>
                      <a:r>
                        <a:rPr lang="el-GR" sz="2100" dirty="0" err="1">
                          <a:solidFill>
                            <a:srgbClr val="00B0F0"/>
                          </a:solidFill>
                          <a:effectLst/>
                        </a:rPr>
                        <a:t>Cut</a:t>
                      </a:r>
                      <a:r>
                        <a:rPr lang="el-GR" sz="2100" dirty="0">
                          <a:effectLst/>
                        </a:rPr>
                        <a:t> </a:t>
                      </a:r>
                      <a:r>
                        <a:rPr lang="el-GR" sz="2100" dirty="0" smtClean="0">
                          <a:effectLst/>
                          <a:sym typeface="Wingdings" panose="05000000000000000000" pitchFamily="2" charset="2"/>
                        </a:rPr>
                        <a:t></a:t>
                      </a:r>
                      <a:r>
                        <a:rPr lang="el-GR" sz="2100" dirty="0" smtClean="0">
                          <a:effectLst/>
                        </a:rPr>
                        <a:t>  </a:t>
                      </a:r>
                      <a:r>
                        <a:rPr lang="el-GR" sz="2100" dirty="0">
                          <a:effectLst/>
                        </a:rPr>
                        <a:t>πάω στο σημείο που μου λέει η άσκηση </a:t>
                      </a:r>
                      <a:r>
                        <a:rPr lang="el-GR" sz="2100" dirty="0" smtClean="0">
                          <a:effectLst/>
                          <a:sym typeface="Wingdings" panose="05000000000000000000" pitchFamily="2" charset="2"/>
                        </a:rPr>
                        <a:t></a:t>
                      </a:r>
                      <a:r>
                        <a:rPr lang="el-GR" sz="2100" dirty="0" smtClean="0">
                          <a:effectLst/>
                        </a:rPr>
                        <a:t> </a:t>
                      </a:r>
                      <a:r>
                        <a:rPr lang="el-GR" sz="2100" dirty="0">
                          <a:solidFill>
                            <a:srgbClr val="00B0F0"/>
                          </a:solidFill>
                          <a:effectLst/>
                        </a:rPr>
                        <a:t>Δεξί κλικ</a:t>
                      </a:r>
                      <a:r>
                        <a:rPr lang="el-GR" sz="2100" dirty="0">
                          <a:effectLst/>
                        </a:rPr>
                        <a:t> </a:t>
                      </a:r>
                      <a:r>
                        <a:rPr lang="el-GR" sz="2100" dirty="0" smtClean="0">
                          <a:effectLst/>
                          <a:sym typeface="Wingdings" panose="05000000000000000000" pitchFamily="2" charset="2"/>
                        </a:rPr>
                        <a:t></a:t>
                      </a:r>
                      <a:r>
                        <a:rPr lang="el-GR" sz="2100" dirty="0" smtClean="0">
                          <a:effectLst/>
                        </a:rPr>
                        <a:t> </a:t>
                      </a:r>
                      <a:r>
                        <a:rPr lang="el-GR" sz="2100" dirty="0" err="1">
                          <a:solidFill>
                            <a:srgbClr val="00B0F0"/>
                          </a:solidFill>
                          <a:effectLst/>
                        </a:rPr>
                        <a:t>Paste</a:t>
                      </a:r>
                      <a:endParaRPr lang="en-US" sz="2100" dirty="0">
                        <a:solidFill>
                          <a:srgbClr val="00B0F0"/>
                        </a:solidFill>
                        <a:effectLst/>
                        <a:latin typeface="Times New Roman"/>
                        <a:ea typeface="Times New Roman"/>
                        <a:cs typeface="Times New Roman"/>
                      </a:endParaRPr>
                    </a:p>
                  </a:txBody>
                  <a:tcPr marL="68580" marR="68580" marT="0" marB="0" anchor="ctr"/>
                </a:tc>
              </a:tr>
              <a:tr h="1745379">
                <a:tc>
                  <a:txBody>
                    <a:bodyPr/>
                    <a:lstStyle/>
                    <a:p>
                      <a:pPr algn="l">
                        <a:lnSpc>
                          <a:spcPct val="115000"/>
                        </a:lnSpc>
                        <a:spcAft>
                          <a:spcPts val="0"/>
                        </a:spcAft>
                      </a:pPr>
                      <a:r>
                        <a:rPr lang="el-GR" sz="2200">
                          <a:effectLst/>
                        </a:rPr>
                        <a:t>Αλλαγή μεγέθους γραφημάτων</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100" dirty="0">
                          <a:solidFill>
                            <a:srgbClr val="00B0F0"/>
                          </a:solidFill>
                          <a:effectLst/>
                        </a:rPr>
                        <a:t>Κλικ για να επιλέξω το γράφημα</a:t>
                      </a:r>
                      <a:r>
                        <a:rPr lang="el-GR" sz="2100" dirty="0">
                          <a:effectLst/>
                        </a:rPr>
                        <a:t> </a:t>
                      </a:r>
                      <a:r>
                        <a:rPr lang="el-GR" sz="2100" dirty="0" smtClean="0">
                          <a:effectLst/>
                          <a:sym typeface="Wingdings" panose="05000000000000000000" pitchFamily="2" charset="2"/>
                        </a:rPr>
                        <a:t></a:t>
                      </a:r>
                      <a:r>
                        <a:rPr lang="el-GR" sz="2100" dirty="0" smtClean="0">
                          <a:effectLst/>
                        </a:rPr>
                        <a:t> </a:t>
                      </a:r>
                      <a:r>
                        <a:rPr lang="el-GR" sz="2100" dirty="0">
                          <a:effectLst/>
                        </a:rPr>
                        <a:t>κρατώ πατημένο το αριστερό κουμπί του ποντικιού σε μια από τις κουκίδες και το τραβάω μέχρι να μεγαλώσει όσο θέλω</a:t>
                      </a:r>
                      <a:endParaRPr lang="en-US" sz="2100" dirty="0">
                        <a:effectLst/>
                        <a:latin typeface="Times New Roman"/>
                        <a:ea typeface="Times New Roman"/>
                        <a:cs typeface="Times New Roman"/>
                      </a:endParaRPr>
                    </a:p>
                  </a:txBody>
                  <a:tcPr marL="68580" marR="68580" marT="0" marB="0"/>
                </a:tc>
              </a:tr>
              <a:tr h="1533255">
                <a:tc>
                  <a:txBody>
                    <a:bodyPr/>
                    <a:lstStyle/>
                    <a:p>
                      <a:pPr algn="l">
                        <a:lnSpc>
                          <a:spcPct val="115000"/>
                        </a:lnSpc>
                        <a:spcAft>
                          <a:spcPts val="0"/>
                        </a:spcAft>
                      </a:pPr>
                      <a:r>
                        <a:rPr lang="el-GR" sz="2200" dirty="0">
                          <a:effectLst/>
                        </a:rPr>
                        <a:t>Προσθήκη τίτλου σε γράφημα (</a:t>
                      </a:r>
                      <a:r>
                        <a:rPr lang="el-GR" sz="2200" dirty="0" err="1">
                          <a:effectLst/>
                        </a:rPr>
                        <a:t>Title</a:t>
                      </a:r>
                      <a:r>
                        <a:rPr lang="el-GR" sz="2200" dirty="0">
                          <a:effectLst/>
                        </a:rPr>
                        <a:t>)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100" dirty="0">
                          <a:solidFill>
                            <a:srgbClr val="00B0F0"/>
                          </a:solidFill>
                          <a:effectLst/>
                        </a:rPr>
                        <a:t>Επιλογή γραφήματος</a:t>
                      </a:r>
                      <a:r>
                        <a:rPr lang="el-GR" sz="2100" dirty="0">
                          <a:effectLst/>
                        </a:rPr>
                        <a:t> </a:t>
                      </a:r>
                      <a:r>
                        <a:rPr lang="el-GR" sz="2100" dirty="0" smtClean="0">
                          <a:effectLst/>
                          <a:sym typeface="Wingdings" panose="05000000000000000000" pitchFamily="2" charset="2"/>
                        </a:rPr>
                        <a:t></a:t>
                      </a:r>
                      <a:r>
                        <a:rPr lang="el-GR" sz="2100" dirty="0" smtClean="0">
                          <a:effectLst/>
                        </a:rPr>
                        <a:t> </a:t>
                      </a:r>
                      <a:r>
                        <a:rPr lang="el-GR" sz="2100" dirty="0">
                          <a:effectLst/>
                        </a:rPr>
                        <a:t>καρτέλα </a:t>
                      </a:r>
                      <a:r>
                        <a:rPr lang="el-GR" sz="2100" dirty="0" err="1">
                          <a:solidFill>
                            <a:srgbClr val="00B0F0"/>
                          </a:solidFill>
                          <a:effectLst/>
                        </a:rPr>
                        <a:t>Chart</a:t>
                      </a:r>
                      <a:r>
                        <a:rPr lang="el-GR" sz="2100" dirty="0">
                          <a:solidFill>
                            <a:srgbClr val="00B0F0"/>
                          </a:solidFill>
                          <a:effectLst/>
                        </a:rPr>
                        <a:t> </a:t>
                      </a:r>
                      <a:r>
                        <a:rPr lang="el-GR" sz="2100" dirty="0" err="1">
                          <a:solidFill>
                            <a:srgbClr val="00B0F0"/>
                          </a:solidFill>
                          <a:effectLst/>
                        </a:rPr>
                        <a:t>Tools</a:t>
                      </a:r>
                      <a:r>
                        <a:rPr lang="el-GR" sz="2100" dirty="0">
                          <a:effectLst/>
                        </a:rPr>
                        <a:t> </a:t>
                      </a:r>
                      <a:r>
                        <a:rPr lang="el-GR" sz="2100" dirty="0" smtClean="0">
                          <a:effectLst/>
                          <a:sym typeface="Wingdings" panose="05000000000000000000" pitchFamily="2" charset="2"/>
                        </a:rPr>
                        <a:t></a:t>
                      </a:r>
                      <a:r>
                        <a:rPr lang="el-GR" sz="2100" dirty="0" smtClean="0">
                          <a:effectLst/>
                        </a:rPr>
                        <a:t> </a:t>
                      </a:r>
                      <a:r>
                        <a:rPr lang="el-GR" sz="2100" dirty="0">
                          <a:effectLst/>
                        </a:rPr>
                        <a:t>κλικ στο </a:t>
                      </a:r>
                      <a:r>
                        <a:rPr lang="el-GR" sz="2100" dirty="0" err="1">
                          <a:solidFill>
                            <a:srgbClr val="00B0F0"/>
                          </a:solidFill>
                          <a:effectLst/>
                        </a:rPr>
                        <a:t>Layout</a:t>
                      </a:r>
                      <a:r>
                        <a:rPr lang="el-GR" sz="2100" dirty="0">
                          <a:effectLst/>
                        </a:rPr>
                        <a:t>  </a:t>
                      </a:r>
                      <a:r>
                        <a:rPr lang="el-GR" sz="2100" dirty="0" smtClean="0">
                          <a:effectLst/>
                          <a:sym typeface="Wingdings" panose="05000000000000000000" pitchFamily="2" charset="2"/>
                        </a:rPr>
                        <a:t></a:t>
                      </a:r>
                      <a:r>
                        <a:rPr lang="en-GB" sz="2100" dirty="0" smtClean="0">
                          <a:effectLst/>
                          <a:sym typeface="Wingdings" panose="05000000000000000000" pitchFamily="2" charset="2"/>
                        </a:rPr>
                        <a:t> </a:t>
                      </a:r>
                      <a:r>
                        <a:rPr lang="el-GR" sz="2100" dirty="0" smtClean="0">
                          <a:effectLst/>
                        </a:rPr>
                        <a:t>κλικ </a:t>
                      </a:r>
                      <a:r>
                        <a:rPr lang="el-GR" sz="2100" dirty="0">
                          <a:effectLst/>
                        </a:rPr>
                        <a:t>στο </a:t>
                      </a:r>
                      <a:r>
                        <a:rPr lang="en-GB" sz="2100" dirty="0" smtClean="0">
                          <a:effectLst/>
                        </a:rPr>
                        <a:t>      </a:t>
                      </a:r>
                      <a:r>
                        <a:rPr lang="el-GR" sz="2100" dirty="0" smtClean="0">
                          <a:effectLst/>
                          <a:sym typeface="Wingdings" panose="05000000000000000000" pitchFamily="2" charset="2"/>
                        </a:rPr>
                        <a:t></a:t>
                      </a:r>
                      <a:r>
                        <a:rPr lang="el-GR" sz="2100" dirty="0" smtClean="0">
                          <a:effectLst/>
                        </a:rPr>
                        <a:t> </a:t>
                      </a:r>
                      <a:r>
                        <a:rPr lang="el-GR" sz="2100" dirty="0">
                          <a:effectLst/>
                        </a:rPr>
                        <a:t>σβήνω αυτό που γράφει και πληκτρολογώ τον τίτλο στο πλαίσιο </a:t>
                      </a:r>
                      <a:endParaRPr lang="en-US" sz="2100" dirty="0">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14399476"/>
              </p:ext>
            </p:extLst>
          </p:nvPr>
        </p:nvGraphicFramePr>
        <p:xfrm>
          <a:off x="8172400" y="4797152"/>
          <a:ext cx="576064" cy="889541"/>
        </p:xfrm>
        <a:graphic>
          <a:graphicData uri="http://schemas.openxmlformats.org/presentationml/2006/ole">
            <mc:AlternateContent xmlns:mc="http://schemas.openxmlformats.org/markup-compatibility/2006">
              <mc:Choice xmlns:v="urn:schemas-microsoft-com:vml" Requires="v">
                <p:oleObj spid="_x0000_s47136" name="Bitmap Image" r:id="rId3" imgW="447856" imgH="685714" progId="Paint.Picture">
                  <p:embed/>
                </p:oleObj>
              </mc:Choice>
              <mc:Fallback>
                <p:oleObj name="Bitmap Image" r:id="rId3" imgW="447856" imgH="68571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2400" y="4797152"/>
                        <a:ext cx="576064" cy="889541"/>
                      </a:xfrm>
                      <a:prstGeom prst="rect">
                        <a:avLst/>
                      </a:prstGeom>
                      <a:noFill/>
                    </p:spPr>
                  </p:pic>
                </p:oleObj>
              </mc:Fallback>
            </mc:AlternateContent>
          </a:graphicData>
        </a:graphic>
      </p:graphicFrame>
    </p:spTree>
    <p:extLst>
      <p:ext uri="{BB962C8B-B14F-4D97-AF65-F5344CB8AC3E}">
        <p14:creationId xmlns:p14="http://schemas.microsoft.com/office/powerpoint/2010/main" val="207685230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343445271"/>
              </p:ext>
            </p:extLst>
          </p:nvPr>
        </p:nvGraphicFramePr>
        <p:xfrm>
          <a:off x="683568" y="404664"/>
          <a:ext cx="8136904" cy="5472609"/>
        </p:xfrm>
        <a:graphic>
          <a:graphicData uri="http://schemas.openxmlformats.org/drawingml/2006/table">
            <a:tbl>
              <a:tblPr>
                <a:tableStyleId>{BC89EF96-8CEA-46FF-86C4-4CE0E7609802}</a:tableStyleId>
              </a:tblPr>
              <a:tblGrid>
                <a:gridCol w="2808312"/>
                <a:gridCol w="5328592"/>
              </a:tblGrid>
              <a:tr h="2655548">
                <a:tc>
                  <a:txBody>
                    <a:bodyPr/>
                    <a:lstStyle/>
                    <a:p>
                      <a:pPr algn="l">
                        <a:lnSpc>
                          <a:spcPct val="115000"/>
                        </a:lnSpc>
                        <a:spcAft>
                          <a:spcPts val="0"/>
                        </a:spcAft>
                      </a:pPr>
                      <a:r>
                        <a:rPr lang="el-GR" sz="2000" dirty="0">
                          <a:effectLst/>
                        </a:rPr>
                        <a:t>Προσθήκη τίτλου στον οριζόντιο και κάθετο άξονα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 γραφήματος</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Chart</a:t>
                      </a:r>
                      <a:r>
                        <a:rPr lang="el-GR" sz="2000" dirty="0">
                          <a:solidFill>
                            <a:srgbClr val="00B0F0"/>
                          </a:solidFill>
                          <a:effectLst/>
                        </a:rPr>
                        <a:t> </a:t>
                      </a:r>
                      <a:r>
                        <a:rPr lang="el-GR" sz="2000" dirty="0" err="1">
                          <a:solidFill>
                            <a:srgbClr val="00B0F0"/>
                          </a:solidFill>
                          <a:effectLst/>
                        </a:rPr>
                        <a:t>Tools</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r>
                        <a:rPr lang="el-GR" sz="2000" dirty="0" err="1">
                          <a:solidFill>
                            <a:srgbClr val="00B0F0"/>
                          </a:solidFill>
                          <a:effectLst/>
                        </a:rPr>
                        <a:t>Layout</a:t>
                      </a:r>
                      <a:r>
                        <a:rPr lang="el-GR" sz="2000" dirty="0">
                          <a:effectLst/>
                        </a:rPr>
                        <a:t>  </a:t>
                      </a:r>
                      <a:r>
                        <a:rPr lang="en-GB" sz="2000" dirty="0" smtClean="0">
                          <a:effectLst/>
                        </a:rPr>
                        <a:t>      </a:t>
                      </a:r>
                      <a:r>
                        <a:rPr lang="el-GR" sz="2000" dirty="0" smtClean="0">
                          <a:effectLst/>
                          <a:sym typeface="Wingdings" panose="05000000000000000000" pitchFamily="2" charset="2"/>
                        </a:rPr>
                        <a:t></a:t>
                      </a:r>
                      <a:endParaRPr lang="en-US" sz="2000" dirty="0">
                        <a:effectLst/>
                      </a:endParaRPr>
                    </a:p>
                    <a:p>
                      <a:pPr algn="l">
                        <a:lnSpc>
                          <a:spcPct val="115000"/>
                        </a:lnSpc>
                        <a:spcAft>
                          <a:spcPts val="0"/>
                        </a:spcAft>
                      </a:pPr>
                      <a:endParaRPr lang="en-US" sz="2000" dirty="0" smtClean="0">
                        <a:effectLst/>
                      </a:endParaRPr>
                    </a:p>
                    <a:p>
                      <a:pPr algn="l">
                        <a:lnSpc>
                          <a:spcPct val="115000"/>
                        </a:lnSpc>
                        <a:spcAft>
                          <a:spcPts val="0"/>
                        </a:spcAft>
                      </a:pPr>
                      <a:r>
                        <a:rPr lang="el-GR" sz="2000" dirty="0" smtClean="0">
                          <a:effectLst/>
                        </a:rPr>
                        <a:t>Οριζόντιος </a:t>
                      </a:r>
                      <a:r>
                        <a:rPr lang="el-GR" sz="2000" dirty="0">
                          <a:effectLst/>
                        </a:rPr>
                        <a:t>άξονας</a:t>
                      </a:r>
                      <a:r>
                        <a:rPr lang="en-US" sz="2000" dirty="0">
                          <a:effectLst/>
                        </a:rPr>
                        <a:t> (Primary Horizontal Axis Title)</a:t>
                      </a:r>
                    </a:p>
                    <a:p>
                      <a:pPr algn="l">
                        <a:lnSpc>
                          <a:spcPct val="115000"/>
                        </a:lnSpc>
                        <a:spcAft>
                          <a:spcPts val="0"/>
                        </a:spcAft>
                      </a:pPr>
                      <a:r>
                        <a:rPr lang="el-GR" sz="2000" dirty="0">
                          <a:effectLst/>
                        </a:rPr>
                        <a:t>Κάθετος άξονας</a:t>
                      </a:r>
                      <a:r>
                        <a:rPr lang="en-US" sz="2000" dirty="0">
                          <a:effectLst/>
                        </a:rPr>
                        <a:t> ( Primary Vertical Axis Title</a:t>
                      </a:r>
                      <a:r>
                        <a:rPr lang="en-US" sz="2000" dirty="0" smtClean="0">
                          <a:effectLst/>
                        </a:rPr>
                        <a:t>)</a:t>
                      </a:r>
                      <a:endParaRPr lang="en-US" sz="2000" dirty="0">
                        <a:effectLst/>
                        <a:latin typeface="Times New Roman"/>
                        <a:ea typeface="Times New Roman"/>
                        <a:cs typeface="Times New Roman"/>
                      </a:endParaRPr>
                    </a:p>
                  </a:txBody>
                  <a:tcPr marL="68580" marR="68580" marT="0" marB="0"/>
                </a:tc>
              </a:tr>
              <a:tr h="1586357">
                <a:tc>
                  <a:txBody>
                    <a:bodyPr/>
                    <a:lstStyle/>
                    <a:p>
                      <a:pPr algn="l">
                        <a:lnSpc>
                          <a:spcPct val="115000"/>
                        </a:lnSpc>
                        <a:spcAft>
                          <a:spcPts val="0"/>
                        </a:spcAft>
                      </a:pPr>
                      <a:r>
                        <a:rPr lang="el-GR" sz="2000" dirty="0">
                          <a:effectLst/>
                        </a:rPr>
                        <a:t>Αλλαγή μεγέθους ή χρώματος  γραμμάτων τίτλου ή υπομνήματος </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Δεξί κλικ στον τίτλο</a:t>
                      </a:r>
                      <a:r>
                        <a:rPr lang="el-GR" sz="2000" dirty="0">
                          <a:effectLst/>
                        </a:rPr>
                        <a:t> ή </a:t>
                      </a:r>
                      <a:r>
                        <a:rPr lang="el-GR" sz="2000" dirty="0">
                          <a:solidFill>
                            <a:srgbClr val="00B0F0"/>
                          </a:solidFill>
                          <a:effectLst/>
                        </a:rPr>
                        <a:t>το υπόμνημα</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Home</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Διαλέγω ό, τι ζητά η άσκηση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 </a:t>
                      </a:r>
                      <a:endParaRPr lang="en-US" sz="2000" dirty="0">
                        <a:solidFill>
                          <a:srgbClr val="00B0F0"/>
                        </a:solidFill>
                        <a:effectLst/>
                        <a:latin typeface="Times New Roman"/>
                        <a:ea typeface="Times New Roman"/>
                        <a:cs typeface="Times New Roman"/>
                      </a:endParaRPr>
                    </a:p>
                  </a:txBody>
                  <a:tcPr marL="68580" marR="68580" marT="0" marB="0"/>
                </a:tc>
              </a:tr>
              <a:tr h="1230704">
                <a:tc>
                  <a:txBody>
                    <a:bodyPr/>
                    <a:lstStyle/>
                    <a:p>
                      <a:pPr algn="l">
                        <a:lnSpc>
                          <a:spcPct val="115000"/>
                        </a:lnSpc>
                        <a:spcAft>
                          <a:spcPts val="0"/>
                        </a:spcAft>
                      </a:pPr>
                      <a:r>
                        <a:rPr lang="el-GR" sz="2000" dirty="0">
                          <a:effectLst/>
                        </a:rPr>
                        <a:t>Απαλοιφή (Διαγραφή)  τίτλου σε γράφημα</a:t>
                      </a:r>
                      <a:endParaRPr lang="en-US" sz="20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solidFill>
                            <a:srgbClr val="00B0F0"/>
                          </a:solidFill>
                          <a:effectLst/>
                        </a:rPr>
                        <a:t>Επιλογή</a:t>
                      </a:r>
                      <a:r>
                        <a:rPr lang="el-GR" sz="2000" dirty="0">
                          <a:effectLst/>
                        </a:rPr>
                        <a:t> </a:t>
                      </a:r>
                      <a:r>
                        <a:rPr lang="el-GR" sz="2000" dirty="0">
                          <a:solidFill>
                            <a:srgbClr val="00B0F0"/>
                          </a:solidFill>
                          <a:effectLst/>
                        </a:rPr>
                        <a:t>γραφήματος</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καρτέλα </a:t>
                      </a:r>
                      <a:r>
                        <a:rPr lang="el-GR" sz="2000" dirty="0" err="1">
                          <a:solidFill>
                            <a:srgbClr val="00B0F0"/>
                          </a:solidFill>
                          <a:effectLst/>
                        </a:rPr>
                        <a:t>Chart</a:t>
                      </a:r>
                      <a:r>
                        <a:rPr lang="el-GR" sz="2000" dirty="0">
                          <a:solidFill>
                            <a:srgbClr val="00B0F0"/>
                          </a:solidFill>
                          <a:effectLst/>
                        </a:rPr>
                        <a:t> </a:t>
                      </a:r>
                      <a:r>
                        <a:rPr lang="el-GR" sz="2000" dirty="0" err="1">
                          <a:solidFill>
                            <a:srgbClr val="00B0F0"/>
                          </a:solidFill>
                          <a:effectLst/>
                        </a:rPr>
                        <a:t>Tools</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r>
                        <a:rPr lang="el-GR" sz="2000" dirty="0" err="1">
                          <a:solidFill>
                            <a:srgbClr val="00B0F0"/>
                          </a:solidFill>
                          <a:effectLst/>
                        </a:rPr>
                        <a:t>Layout</a:t>
                      </a:r>
                      <a:r>
                        <a:rPr lang="el-GR" sz="2000" dirty="0">
                          <a:effectLst/>
                        </a:rPr>
                        <a:t>  </a:t>
                      </a:r>
                      <a:r>
                        <a:rPr lang="el-GR" sz="2000" dirty="0" smtClean="0">
                          <a:effectLst/>
                          <a:sym typeface="Wingdings" panose="05000000000000000000" pitchFamily="2" charset="2"/>
                        </a:rPr>
                        <a:t></a:t>
                      </a:r>
                      <a:r>
                        <a:rPr lang="en-GB" sz="2000" dirty="0" smtClean="0">
                          <a:effectLst/>
                          <a:sym typeface="Wingdings" panose="05000000000000000000" pitchFamily="2" charset="2"/>
                        </a:rPr>
                        <a:t> </a:t>
                      </a:r>
                      <a:r>
                        <a:rPr lang="el-GR" sz="2000" dirty="0" smtClean="0">
                          <a:effectLst/>
                        </a:rPr>
                        <a:t>κλικ στο </a:t>
                      </a:r>
                      <a:r>
                        <a:rPr lang="en-GB" sz="2000" dirty="0" smtClean="0">
                          <a:effectLst/>
                        </a:rPr>
                        <a:t>           </a:t>
                      </a:r>
                      <a:r>
                        <a:rPr lang="el-GR" sz="2000" dirty="0" smtClean="0">
                          <a:effectLst/>
                          <a:sym typeface="Wingdings" panose="05000000000000000000" pitchFamily="2" charset="2"/>
                        </a:rPr>
                        <a:t></a:t>
                      </a:r>
                      <a:r>
                        <a:rPr lang="en-GB" sz="2000" dirty="0" smtClean="0">
                          <a:effectLst/>
                          <a:sym typeface="Wingdings" panose="05000000000000000000" pitchFamily="2" charset="2"/>
                        </a:rPr>
                        <a:t> </a:t>
                      </a:r>
                      <a:r>
                        <a:rPr lang="el-GR" sz="2000" dirty="0" smtClean="0">
                          <a:effectLst/>
                        </a:rPr>
                        <a:t>κλικ </a:t>
                      </a:r>
                      <a:r>
                        <a:rPr lang="el-GR" sz="2000" dirty="0">
                          <a:effectLst/>
                        </a:rPr>
                        <a:t>στο </a:t>
                      </a:r>
                      <a:r>
                        <a:rPr lang="el-GR" sz="2000" dirty="0" err="1">
                          <a:solidFill>
                            <a:srgbClr val="00B0F0"/>
                          </a:solidFill>
                          <a:effectLst/>
                        </a:rPr>
                        <a:t>None</a:t>
                      </a:r>
                      <a:endParaRPr lang="en-US" sz="2000" dirty="0">
                        <a:solidFill>
                          <a:srgbClr val="00B0F0"/>
                        </a:solidFill>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15669763"/>
              </p:ext>
            </p:extLst>
          </p:nvPr>
        </p:nvGraphicFramePr>
        <p:xfrm>
          <a:off x="6732240" y="764704"/>
          <a:ext cx="388937" cy="693737"/>
        </p:xfrm>
        <a:graphic>
          <a:graphicData uri="http://schemas.openxmlformats.org/presentationml/2006/ole">
            <mc:AlternateContent xmlns:mc="http://schemas.openxmlformats.org/markup-compatibility/2006">
              <mc:Choice xmlns:v="urn:schemas-microsoft-com:vml" Requires="v">
                <p:oleObj spid="_x0000_s48189" name="Bitmap Image" r:id="rId3" imgW="390580" imgH="685714" progId="Paint.Picture">
                  <p:embed/>
                </p:oleObj>
              </mc:Choice>
              <mc:Fallback>
                <p:oleObj name="Bitmap Image" r:id="rId3" imgW="390580" imgH="685714"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764704"/>
                        <a:ext cx="388937"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10572762"/>
              </p:ext>
            </p:extLst>
          </p:nvPr>
        </p:nvGraphicFramePr>
        <p:xfrm>
          <a:off x="8244408" y="5013176"/>
          <a:ext cx="449262" cy="693737"/>
        </p:xfrm>
        <a:graphic>
          <a:graphicData uri="http://schemas.openxmlformats.org/presentationml/2006/ole">
            <mc:AlternateContent xmlns:mc="http://schemas.openxmlformats.org/markup-compatibility/2006">
              <mc:Choice xmlns:v="urn:schemas-microsoft-com:vml" Requires="v">
                <p:oleObj spid="_x0000_s48190" name="Bitmap Image" r:id="rId5" imgW="447856" imgH="685714" progId="Paint.Picture">
                  <p:embed/>
                </p:oleObj>
              </mc:Choice>
              <mc:Fallback>
                <p:oleObj name="Bitmap Image" r:id="rId5" imgW="447856" imgH="685714"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4408" y="5013176"/>
                        <a:ext cx="449262" cy="69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4722238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024375347"/>
              </p:ext>
            </p:extLst>
          </p:nvPr>
        </p:nvGraphicFramePr>
        <p:xfrm>
          <a:off x="899592" y="332656"/>
          <a:ext cx="7776864" cy="5688631"/>
        </p:xfrm>
        <a:graphic>
          <a:graphicData uri="http://schemas.openxmlformats.org/drawingml/2006/table">
            <a:tbl>
              <a:tblPr>
                <a:tableStyleId>{BC89EF96-8CEA-46FF-86C4-4CE0E7609802}</a:tableStyleId>
              </a:tblPr>
              <a:tblGrid>
                <a:gridCol w="2488654"/>
                <a:gridCol w="5288210"/>
              </a:tblGrid>
              <a:tr h="2121655">
                <a:tc>
                  <a:txBody>
                    <a:bodyPr/>
                    <a:lstStyle/>
                    <a:p>
                      <a:pPr algn="l">
                        <a:lnSpc>
                          <a:spcPct val="115000"/>
                        </a:lnSpc>
                        <a:spcAft>
                          <a:spcPts val="0"/>
                        </a:spcAft>
                      </a:pPr>
                      <a:r>
                        <a:rPr lang="el-GR" sz="2200" dirty="0">
                          <a:effectLst/>
                        </a:rPr>
                        <a:t>Απαλοιφή (Διαγραφή) Υπομνήματος σε γράφημα</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a:t>
                      </a:r>
                      <a:r>
                        <a:rPr lang="el-GR" sz="2200" dirty="0">
                          <a:effectLst/>
                        </a:rPr>
                        <a:t> </a:t>
                      </a:r>
                      <a:r>
                        <a:rPr lang="el-GR" sz="2200" dirty="0">
                          <a:solidFill>
                            <a:srgbClr val="00B0F0"/>
                          </a:solidFill>
                          <a:effectLst/>
                        </a:rPr>
                        <a:t>γραφήματος</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Chart</a:t>
                      </a:r>
                      <a:r>
                        <a:rPr lang="el-GR" sz="2200" dirty="0">
                          <a:solidFill>
                            <a:srgbClr val="00B0F0"/>
                          </a:solidFill>
                          <a:effectLst/>
                        </a:rPr>
                        <a:t> </a:t>
                      </a:r>
                      <a:r>
                        <a:rPr lang="el-GR" sz="2200" dirty="0" err="1">
                          <a:solidFill>
                            <a:srgbClr val="00B0F0"/>
                          </a:solidFill>
                          <a:effectLst/>
                        </a:rPr>
                        <a:t>Tools</a:t>
                      </a:r>
                      <a:r>
                        <a:rPr lang="el-GR" sz="2200" dirty="0">
                          <a:solidFill>
                            <a:srgbClr val="00B0F0"/>
                          </a:solidFill>
                          <a:effectLst/>
                        </a:rPr>
                        <a:t> </a:t>
                      </a:r>
                      <a:r>
                        <a:rPr lang="el-GR" sz="2200" dirty="0">
                          <a:effectLst/>
                        </a:rPr>
                        <a:t>-  κλικ στο </a:t>
                      </a:r>
                      <a:r>
                        <a:rPr lang="el-GR" sz="2200" dirty="0" err="1">
                          <a:solidFill>
                            <a:srgbClr val="00B0F0"/>
                          </a:solidFill>
                          <a:effectLst/>
                        </a:rPr>
                        <a:t>Layout</a:t>
                      </a:r>
                      <a:r>
                        <a:rPr lang="el-GR" sz="2200" dirty="0">
                          <a:effectLst/>
                        </a:rPr>
                        <a:t>  </a:t>
                      </a:r>
                      <a:endParaRPr lang="en-GB" sz="2200" dirty="0" smtClean="0">
                        <a:effectLst/>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None</a:t>
                      </a:r>
                      <a:endParaRPr lang="en-US" sz="2200" dirty="0">
                        <a:solidFill>
                          <a:srgbClr val="00B0F0"/>
                        </a:solidFill>
                        <a:effectLst/>
                        <a:latin typeface="Times New Roman"/>
                        <a:ea typeface="Times New Roman"/>
                        <a:cs typeface="Times New Roman"/>
                      </a:endParaRPr>
                    </a:p>
                  </a:txBody>
                  <a:tcPr marL="68580" marR="68580" marT="0" marB="0"/>
                </a:tc>
              </a:tr>
              <a:tr h="1693816">
                <a:tc>
                  <a:txBody>
                    <a:bodyPr/>
                    <a:lstStyle/>
                    <a:p>
                      <a:pPr algn="l">
                        <a:lnSpc>
                          <a:spcPct val="115000"/>
                        </a:lnSpc>
                        <a:spcAft>
                          <a:spcPts val="0"/>
                        </a:spcAft>
                      </a:pPr>
                      <a:r>
                        <a:rPr lang="el-GR" sz="2200">
                          <a:effectLst/>
                        </a:rPr>
                        <a:t>Προσθήκη ετικέτας σε γράφημα</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a:t>
                      </a:r>
                      <a:r>
                        <a:rPr lang="el-GR" sz="2200" dirty="0">
                          <a:effectLst/>
                        </a:rPr>
                        <a:t> </a:t>
                      </a:r>
                      <a:r>
                        <a:rPr lang="el-GR" sz="2200" dirty="0">
                          <a:solidFill>
                            <a:srgbClr val="00B0F0"/>
                          </a:solidFill>
                          <a:effectLst/>
                        </a:rPr>
                        <a:t>γραφήματος</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Chart</a:t>
                      </a:r>
                      <a:r>
                        <a:rPr lang="el-GR" sz="2200" dirty="0">
                          <a:solidFill>
                            <a:srgbClr val="00B0F0"/>
                          </a:solidFill>
                          <a:effectLst/>
                        </a:rPr>
                        <a:t> </a:t>
                      </a:r>
                      <a:r>
                        <a:rPr lang="el-GR" sz="2200" dirty="0" err="1">
                          <a:solidFill>
                            <a:srgbClr val="00B0F0"/>
                          </a:solidFill>
                          <a:effectLst/>
                        </a:rPr>
                        <a:t>Tools</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Layout</a:t>
                      </a:r>
                      <a:r>
                        <a:rPr lang="el-GR" sz="2200" dirty="0">
                          <a:effectLst/>
                        </a:rPr>
                        <a:t>  </a:t>
                      </a:r>
                      <a:endParaRPr lang="en-GB" sz="2200" dirty="0" smtClean="0">
                        <a:effectLst/>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εμφανίζω όποια καρτέλα δεδομένων θέλω </a:t>
                      </a:r>
                      <a:endParaRPr lang="en-US" sz="2200" dirty="0">
                        <a:effectLst/>
                        <a:latin typeface="Times New Roman"/>
                        <a:ea typeface="Times New Roman"/>
                        <a:cs typeface="Times New Roman"/>
                      </a:endParaRPr>
                    </a:p>
                  </a:txBody>
                  <a:tcPr marL="68580" marR="68580" marT="0" marB="0"/>
                </a:tc>
              </a:tr>
              <a:tr h="1873160">
                <a:tc>
                  <a:txBody>
                    <a:bodyPr/>
                    <a:lstStyle/>
                    <a:p>
                      <a:pPr algn="l">
                        <a:lnSpc>
                          <a:spcPct val="115000"/>
                        </a:lnSpc>
                        <a:spcAft>
                          <a:spcPts val="0"/>
                        </a:spcAft>
                      </a:pPr>
                      <a:r>
                        <a:rPr lang="el-GR" sz="2200" dirty="0">
                          <a:effectLst/>
                        </a:rPr>
                        <a:t>Απαλοιφή (Διαγραφή) ετικέτας σε γράφημα</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a:t>
                      </a:r>
                      <a:r>
                        <a:rPr lang="el-GR" sz="2200" dirty="0">
                          <a:effectLst/>
                        </a:rPr>
                        <a:t> </a:t>
                      </a:r>
                      <a:r>
                        <a:rPr lang="el-GR" sz="2200" dirty="0">
                          <a:solidFill>
                            <a:srgbClr val="00B0F0"/>
                          </a:solidFill>
                          <a:effectLst/>
                        </a:rPr>
                        <a:t>γραφήματος</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Chart</a:t>
                      </a:r>
                      <a:r>
                        <a:rPr lang="el-GR" sz="2200" dirty="0">
                          <a:solidFill>
                            <a:srgbClr val="00B0F0"/>
                          </a:solidFill>
                          <a:effectLst/>
                        </a:rPr>
                        <a:t> </a:t>
                      </a:r>
                      <a:r>
                        <a:rPr lang="el-GR" sz="2200" dirty="0" err="1">
                          <a:solidFill>
                            <a:srgbClr val="00B0F0"/>
                          </a:solidFill>
                          <a:effectLst/>
                        </a:rPr>
                        <a:t>Tools</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Layout</a:t>
                      </a:r>
                      <a:r>
                        <a:rPr lang="el-GR" sz="2200" dirty="0">
                          <a:effectLst/>
                        </a:rPr>
                        <a:t> </a:t>
                      </a:r>
                      <a:endParaRPr lang="en-GB" sz="2200" dirty="0" smtClean="0">
                        <a:effectLst/>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None</a:t>
                      </a:r>
                      <a:endParaRPr lang="en-US" sz="2200" dirty="0">
                        <a:solidFill>
                          <a:srgbClr val="00B0F0"/>
                        </a:solidFill>
                        <a:effectLst/>
                        <a:latin typeface="Times New Roman"/>
                        <a:ea typeface="Times New Roman"/>
                        <a:cs typeface="Times New Roman"/>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61453948"/>
              </p:ext>
            </p:extLst>
          </p:nvPr>
        </p:nvGraphicFramePr>
        <p:xfrm>
          <a:off x="7884368" y="764704"/>
          <a:ext cx="576064" cy="938607"/>
        </p:xfrm>
        <a:graphic>
          <a:graphicData uri="http://schemas.openxmlformats.org/presentationml/2006/ole">
            <mc:AlternateContent xmlns:mc="http://schemas.openxmlformats.org/markup-compatibility/2006">
              <mc:Choice xmlns:v="urn:schemas-microsoft-com:vml" Requires="v">
                <p:oleObj spid="_x0000_s49237" name="Bitmap Image" r:id="rId3" imgW="409632" imgH="666667" progId="Paint.Picture">
                  <p:embed/>
                </p:oleObj>
              </mc:Choice>
              <mc:Fallback>
                <p:oleObj name="Bitmap Image" r:id="rId3" imgW="409632" imgH="666667"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764704"/>
                        <a:ext cx="576064" cy="938607"/>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44324674"/>
              </p:ext>
            </p:extLst>
          </p:nvPr>
        </p:nvGraphicFramePr>
        <p:xfrm>
          <a:off x="7812360" y="4653136"/>
          <a:ext cx="576064" cy="920830"/>
        </p:xfrm>
        <a:graphic>
          <a:graphicData uri="http://schemas.openxmlformats.org/presentationml/2006/ole">
            <mc:AlternateContent xmlns:mc="http://schemas.openxmlformats.org/markup-compatibility/2006">
              <mc:Choice xmlns:v="urn:schemas-microsoft-com:vml" Requires="v">
                <p:oleObj spid="_x0000_s49238" name="Bitmap Image" r:id="rId5" imgW="419048" imgH="666667" progId="Paint.Picture">
                  <p:embed/>
                </p:oleObj>
              </mc:Choice>
              <mc:Fallback>
                <p:oleObj name="Bitmap Image" r:id="rId5" imgW="419048" imgH="666667"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4653136"/>
                        <a:ext cx="576064" cy="92083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6420939"/>
              </p:ext>
            </p:extLst>
          </p:nvPr>
        </p:nvGraphicFramePr>
        <p:xfrm>
          <a:off x="7884368" y="2852936"/>
          <a:ext cx="576064" cy="920830"/>
        </p:xfrm>
        <a:graphic>
          <a:graphicData uri="http://schemas.openxmlformats.org/presentationml/2006/ole">
            <mc:AlternateContent xmlns:mc="http://schemas.openxmlformats.org/markup-compatibility/2006">
              <mc:Choice xmlns:v="urn:schemas-microsoft-com:vml" Requires="v">
                <p:oleObj spid="_x0000_s49239" name="Bitmap Image" r:id="rId7" imgW="419048" imgH="666667" progId="Paint.Picture">
                  <p:embed/>
                </p:oleObj>
              </mc:Choice>
              <mc:Fallback>
                <p:oleObj name="Bitmap Image" r:id="rId7" imgW="419048" imgH="666667"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368" y="2852936"/>
                        <a:ext cx="576064" cy="920830"/>
                      </a:xfrm>
                      <a:prstGeom prst="rect">
                        <a:avLst/>
                      </a:prstGeom>
                      <a:noFill/>
                    </p:spPr>
                  </p:pic>
                </p:oleObj>
              </mc:Fallback>
            </mc:AlternateContent>
          </a:graphicData>
        </a:graphic>
      </p:graphicFrame>
    </p:spTree>
    <p:extLst>
      <p:ext uri="{BB962C8B-B14F-4D97-AF65-F5344CB8AC3E}">
        <p14:creationId xmlns:p14="http://schemas.microsoft.com/office/powerpoint/2010/main" val="382791671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44411958"/>
              </p:ext>
            </p:extLst>
          </p:nvPr>
        </p:nvGraphicFramePr>
        <p:xfrm>
          <a:off x="539552" y="476672"/>
          <a:ext cx="8208912" cy="5400600"/>
        </p:xfrm>
        <a:graphic>
          <a:graphicData uri="http://schemas.openxmlformats.org/drawingml/2006/table">
            <a:tbl>
              <a:tblPr>
                <a:tableStyleId>{BC89EF96-8CEA-46FF-86C4-4CE0E7609802}</a:tableStyleId>
              </a:tblPr>
              <a:tblGrid>
                <a:gridCol w="2880320"/>
                <a:gridCol w="5328592"/>
              </a:tblGrid>
              <a:tr h="1637856">
                <a:tc>
                  <a:txBody>
                    <a:bodyPr/>
                    <a:lstStyle/>
                    <a:p>
                      <a:pPr algn="l">
                        <a:lnSpc>
                          <a:spcPct val="115000"/>
                        </a:lnSpc>
                        <a:spcAft>
                          <a:spcPts val="0"/>
                        </a:spcAft>
                      </a:pPr>
                      <a:r>
                        <a:rPr lang="el-GR" sz="2200" dirty="0">
                          <a:effectLst/>
                        </a:rPr>
                        <a:t>Προσθήκη Πίνακα Δεδομένων σε γράφημα (</a:t>
                      </a:r>
                      <a:r>
                        <a:rPr lang="el-GR" sz="2200" dirty="0" err="1">
                          <a:effectLst/>
                        </a:rPr>
                        <a:t>Data</a:t>
                      </a:r>
                      <a:r>
                        <a:rPr lang="el-GR" sz="2200" dirty="0">
                          <a:effectLst/>
                        </a:rPr>
                        <a:t> </a:t>
                      </a:r>
                      <a:r>
                        <a:rPr lang="el-GR" sz="2200" dirty="0" err="1">
                          <a:effectLst/>
                        </a:rPr>
                        <a:t>Table</a:t>
                      </a:r>
                      <a:r>
                        <a:rPr lang="el-GR" sz="2200" dirty="0">
                          <a:effectLst/>
                        </a:rPr>
                        <a:t>)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a:t>
                      </a:r>
                      <a:r>
                        <a:rPr lang="el-GR" sz="2200" dirty="0">
                          <a:effectLst/>
                        </a:rPr>
                        <a:t> </a:t>
                      </a:r>
                      <a:r>
                        <a:rPr lang="el-GR" sz="2200" dirty="0">
                          <a:solidFill>
                            <a:srgbClr val="00B0F0"/>
                          </a:solidFill>
                          <a:effectLst/>
                        </a:rPr>
                        <a:t>γραφήματος</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Chart</a:t>
                      </a:r>
                      <a:r>
                        <a:rPr lang="el-GR" sz="2200" dirty="0">
                          <a:solidFill>
                            <a:srgbClr val="00B0F0"/>
                          </a:solidFill>
                          <a:effectLst/>
                        </a:rPr>
                        <a:t> </a:t>
                      </a:r>
                      <a:r>
                        <a:rPr lang="el-GR" sz="2200" dirty="0" err="1">
                          <a:solidFill>
                            <a:srgbClr val="00B0F0"/>
                          </a:solidFill>
                          <a:effectLst/>
                        </a:rPr>
                        <a:t>Tools</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Layout</a:t>
                      </a:r>
                      <a:r>
                        <a:rPr lang="el-GR" sz="2200" dirty="0">
                          <a:solidFill>
                            <a:srgbClr val="00B0F0"/>
                          </a:solidFill>
                          <a:effectLst/>
                        </a:rPr>
                        <a:t> </a:t>
                      </a:r>
                      <a:endParaRPr lang="en-GB" sz="2200" dirty="0" smtClean="0">
                        <a:solidFill>
                          <a:srgbClr val="00B0F0"/>
                        </a:solidFill>
                        <a:effectLst/>
                      </a:endParaRPr>
                    </a:p>
                    <a:p>
                      <a:pPr algn="l">
                        <a:lnSpc>
                          <a:spcPct val="115000"/>
                        </a:lnSpc>
                        <a:spcAft>
                          <a:spcPts val="0"/>
                        </a:spcAft>
                      </a:pP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Show</a:t>
                      </a:r>
                      <a:r>
                        <a:rPr lang="el-GR" sz="2200" dirty="0">
                          <a:solidFill>
                            <a:srgbClr val="00B0F0"/>
                          </a:solidFill>
                          <a:effectLst/>
                        </a:rPr>
                        <a:t> </a:t>
                      </a:r>
                      <a:r>
                        <a:rPr lang="el-GR" sz="2200" dirty="0" err="1">
                          <a:solidFill>
                            <a:srgbClr val="00B0F0"/>
                          </a:solidFill>
                          <a:effectLst/>
                        </a:rPr>
                        <a:t>Data</a:t>
                      </a:r>
                      <a:r>
                        <a:rPr lang="el-GR" sz="2200" dirty="0">
                          <a:solidFill>
                            <a:srgbClr val="00B0F0"/>
                          </a:solidFill>
                          <a:effectLst/>
                        </a:rPr>
                        <a:t> </a:t>
                      </a:r>
                      <a:r>
                        <a:rPr lang="el-GR" sz="2200" dirty="0" err="1">
                          <a:solidFill>
                            <a:srgbClr val="00B0F0"/>
                          </a:solidFill>
                          <a:effectLst/>
                        </a:rPr>
                        <a:t>Table</a:t>
                      </a:r>
                      <a:r>
                        <a:rPr lang="el-GR" sz="2200" dirty="0">
                          <a:solidFill>
                            <a:srgbClr val="00B0F0"/>
                          </a:solidFill>
                          <a:effectLst/>
                        </a:rPr>
                        <a:t> </a:t>
                      </a:r>
                      <a:endParaRPr lang="en-US" sz="2200" dirty="0">
                        <a:solidFill>
                          <a:srgbClr val="00B0F0"/>
                        </a:solidFill>
                        <a:effectLst/>
                        <a:latin typeface="Times New Roman"/>
                        <a:ea typeface="Times New Roman"/>
                        <a:cs typeface="Times New Roman"/>
                      </a:endParaRPr>
                    </a:p>
                  </a:txBody>
                  <a:tcPr marL="68580" marR="68580" marT="0" marB="0" anchor="ctr"/>
                </a:tc>
              </a:tr>
              <a:tr h="1682928">
                <a:tc>
                  <a:txBody>
                    <a:bodyPr/>
                    <a:lstStyle/>
                    <a:p>
                      <a:pPr algn="l">
                        <a:lnSpc>
                          <a:spcPct val="115000"/>
                        </a:lnSpc>
                        <a:spcAft>
                          <a:spcPts val="0"/>
                        </a:spcAft>
                      </a:pPr>
                      <a:r>
                        <a:rPr lang="el-GR" sz="2200">
                          <a:effectLst/>
                        </a:rPr>
                        <a:t>Αλλαγή χρώματος στηλών σε γράφημα</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Επιλογή</a:t>
                      </a:r>
                      <a:r>
                        <a:rPr lang="el-GR" sz="2200" dirty="0">
                          <a:effectLst/>
                        </a:rPr>
                        <a:t> </a:t>
                      </a:r>
                      <a:r>
                        <a:rPr lang="el-GR" sz="2200" dirty="0">
                          <a:solidFill>
                            <a:srgbClr val="00B0F0"/>
                          </a:solidFill>
                          <a:effectLst/>
                        </a:rPr>
                        <a:t>γραφήματος</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Ακολούθως </a:t>
                      </a:r>
                      <a:r>
                        <a:rPr lang="el-GR" sz="2200" dirty="0">
                          <a:solidFill>
                            <a:srgbClr val="00B0F0"/>
                          </a:solidFill>
                          <a:effectLst/>
                        </a:rPr>
                        <a:t>διπλό</a:t>
                      </a:r>
                      <a:r>
                        <a:rPr lang="el-GR" sz="2200" dirty="0">
                          <a:effectLst/>
                        </a:rPr>
                        <a:t> </a:t>
                      </a:r>
                      <a:r>
                        <a:rPr lang="el-GR" sz="2200" dirty="0">
                          <a:solidFill>
                            <a:srgbClr val="00B0F0"/>
                          </a:solidFill>
                          <a:effectLst/>
                        </a:rPr>
                        <a:t>κλικ</a:t>
                      </a:r>
                      <a:r>
                        <a:rPr lang="el-GR" sz="2200" dirty="0">
                          <a:effectLst/>
                        </a:rPr>
                        <a:t> πάνω τους </a:t>
                      </a:r>
                      <a:r>
                        <a:rPr lang="el-GR" sz="2200" dirty="0" smtClean="0">
                          <a:effectLst/>
                          <a:sym typeface="Wingdings" panose="05000000000000000000" pitchFamily="2" charset="2"/>
                        </a:rPr>
                        <a:t></a:t>
                      </a:r>
                      <a:r>
                        <a:rPr lang="el-GR" sz="2200" dirty="0" smtClean="0">
                          <a:effectLst/>
                        </a:rPr>
                        <a:t> </a:t>
                      </a:r>
                      <a:r>
                        <a:rPr lang="el-GR" sz="2200" dirty="0">
                          <a:effectLst/>
                        </a:rPr>
                        <a:t>Στο </a:t>
                      </a:r>
                      <a:r>
                        <a:rPr lang="el-GR" sz="2200" dirty="0" err="1">
                          <a:solidFill>
                            <a:srgbClr val="00B0F0"/>
                          </a:solidFill>
                          <a:effectLst/>
                        </a:rPr>
                        <a:t>Fill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Fill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Solid</a:t>
                      </a:r>
                      <a:r>
                        <a:rPr lang="el-GR" sz="2200" dirty="0">
                          <a:solidFill>
                            <a:srgbClr val="00B0F0"/>
                          </a:solidFill>
                          <a:effectLst/>
                        </a:rPr>
                        <a:t> </a:t>
                      </a:r>
                      <a:r>
                        <a:rPr lang="el-GR" sz="2200" dirty="0" err="1">
                          <a:solidFill>
                            <a:srgbClr val="00B0F0"/>
                          </a:solidFill>
                          <a:effectLst/>
                        </a:rPr>
                        <a:t>Fill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διαλέγω όποιο χρώμα μου </a:t>
                      </a:r>
                      <a:r>
                        <a:rPr lang="el-GR" sz="2200" dirty="0" smtClean="0">
                          <a:effectLst/>
                        </a:rPr>
                        <a:t>πει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OK </a:t>
                      </a:r>
                      <a:endParaRPr lang="en-US" sz="2200" dirty="0">
                        <a:solidFill>
                          <a:srgbClr val="00B0F0"/>
                        </a:solidFill>
                        <a:effectLst/>
                        <a:latin typeface="Times New Roman"/>
                        <a:ea typeface="Times New Roman"/>
                        <a:cs typeface="Times New Roman"/>
                      </a:endParaRPr>
                    </a:p>
                  </a:txBody>
                  <a:tcPr marL="68580" marR="68580" marT="0" marB="0" anchor="ctr"/>
                </a:tc>
              </a:tr>
              <a:tr h="2079816">
                <a:tc>
                  <a:txBody>
                    <a:bodyPr/>
                    <a:lstStyle/>
                    <a:p>
                      <a:pPr algn="l">
                        <a:lnSpc>
                          <a:spcPct val="115000"/>
                        </a:lnSpc>
                        <a:spcAft>
                          <a:spcPts val="0"/>
                        </a:spcAft>
                      </a:pPr>
                      <a:r>
                        <a:rPr lang="el-GR" sz="2200" dirty="0">
                          <a:effectLst/>
                        </a:rPr>
                        <a:t>Αλλαγή του χρώματος του φόντου</a:t>
                      </a:r>
                      <a:endParaRPr lang="en-US" sz="2200" dirty="0">
                        <a:effectLst/>
                      </a:endParaRPr>
                    </a:p>
                    <a:p>
                      <a:pPr algn="l">
                        <a:lnSpc>
                          <a:spcPct val="115000"/>
                        </a:lnSpc>
                        <a:spcAft>
                          <a:spcPts val="0"/>
                        </a:spcAft>
                      </a:pPr>
                      <a:r>
                        <a:rPr lang="el-GR" sz="2200" dirty="0">
                          <a:effectLst/>
                        </a:rPr>
                        <a:t>ενός γραφήματος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solidFill>
                            <a:srgbClr val="00B0F0"/>
                          </a:solidFill>
                          <a:effectLst/>
                        </a:rPr>
                        <a:t>Διπλό</a:t>
                      </a:r>
                      <a:r>
                        <a:rPr lang="el-GR" sz="2200" dirty="0">
                          <a:effectLst/>
                        </a:rPr>
                        <a:t> </a:t>
                      </a:r>
                      <a:r>
                        <a:rPr lang="el-GR" sz="2200" dirty="0">
                          <a:solidFill>
                            <a:srgbClr val="00B0F0"/>
                          </a:solidFill>
                          <a:effectLst/>
                        </a:rPr>
                        <a:t>κλικ</a:t>
                      </a:r>
                      <a:r>
                        <a:rPr lang="el-GR" sz="2200" dirty="0">
                          <a:effectLst/>
                        </a:rPr>
                        <a:t> σε ένα μέρος της παράστασης </a:t>
                      </a:r>
                      <a:r>
                        <a:rPr lang="el-GR" sz="2200" dirty="0" smtClean="0">
                          <a:effectLst/>
                          <a:sym typeface="Wingdings" panose="05000000000000000000" pitchFamily="2" charset="2"/>
                        </a:rPr>
                        <a:t></a:t>
                      </a:r>
                      <a:r>
                        <a:rPr lang="el-GR" sz="2200" dirty="0" smtClean="0">
                          <a:effectLst/>
                        </a:rPr>
                        <a:t> </a:t>
                      </a:r>
                      <a:r>
                        <a:rPr lang="el-GR" sz="2200" dirty="0">
                          <a:effectLst/>
                        </a:rPr>
                        <a:t>Στο </a:t>
                      </a:r>
                      <a:r>
                        <a:rPr lang="el-GR" sz="2200" dirty="0" err="1">
                          <a:solidFill>
                            <a:srgbClr val="00B0F0"/>
                          </a:solidFill>
                          <a:effectLst/>
                        </a:rPr>
                        <a:t>Fill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Fill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Solid</a:t>
                      </a:r>
                      <a:r>
                        <a:rPr lang="el-GR" sz="2200" dirty="0">
                          <a:solidFill>
                            <a:srgbClr val="00B0F0"/>
                          </a:solidFill>
                          <a:effectLst/>
                        </a:rPr>
                        <a:t> </a:t>
                      </a:r>
                      <a:r>
                        <a:rPr lang="el-GR" sz="2200" dirty="0" err="1">
                          <a:solidFill>
                            <a:srgbClr val="00B0F0"/>
                          </a:solidFill>
                          <a:effectLst/>
                        </a:rPr>
                        <a:t>Fill</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διαλέγω όποιο χρώμα μου πει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OK</a:t>
                      </a:r>
                      <a:endParaRPr lang="en-US" sz="2200" dirty="0">
                        <a:solidFill>
                          <a:srgbClr val="00B0F0"/>
                        </a:solidFill>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82078067"/>
              </p:ext>
            </p:extLst>
          </p:nvPr>
        </p:nvGraphicFramePr>
        <p:xfrm>
          <a:off x="7884368" y="1124744"/>
          <a:ext cx="576064" cy="855808"/>
        </p:xfrm>
        <a:graphic>
          <a:graphicData uri="http://schemas.openxmlformats.org/presentationml/2006/ole">
            <mc:AlternateContent xmlns:mc="http://schemas.openxmlformats.org/markup-compatibility/2006">
              <mc:Choice xmlns:v="urn:schemas-microsoft-com:vml" Requires="v">
                <p:oleObj spid="_x0000_s50204" name="Bitmap Image" r:id="rId3" imgW="438095" imgH="657317" progId="Paint.Picture">
                  <p:embed/>
                </p:oleObj>
              </mc:Choice>
              <mc:Fallback>
                <p:oleObj name="Bitmap Image" r:id="rId3" imgW="438095" imgH="657317"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1124744"/>
                        <a:ext cx="576064" cy="855808"/>
                      </a:xfrm>
                      <a:prstGeom prst="rect">
                        <a:avLst/>
                      </a:prstGeom>
                      <a:noFill/>
                    </p:spPr>
                  </p:pic>
                </p:oleObj>
              </mc:Fallback>
            </mc:AlternateContent>
          </a:graphicData>
        </a:graphic>
      </p:graphicFrame>
    </p:spTree>
    <p:extLst>
      <p:ext uri="{BB962C8B-B14F-4D97-AF65-F5344CB8AC3E}">
        <p14:creationId xmlns:p14="http://schemas.microsoft.com/office/powerpoint/2010/main" val="363330341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205</a:t>
            </a:fld>
            <a:endParaRPr lang="en-US"/>
          </a:p>
        </p:txBody>
      </p:sp>
      <p:sp>
        <p:nvSpPr>
          <p:cNvPr id="4" name="Rectangle 3"/>
          <p:cNvSpPr/>
          <p:nvPr/>
        </p:nvSpPr>
        <p:spPr>
          <a:xfrm>
            <a:off x="179512" y="188640"/>
            <a:ext cx="4966296" cy="461665"/>
          </a:xfrm>
          <a:prstGeom prst="rect">
            <a:avLst/>
          </a:prstGeom>
        </p:spPr>
        <p:txBody>
          <a:bodyPr wrap="none">
            <a:spAutoFit/>
          </a:bodyPr>
          <a:lstStyle/>
          <a:p>
            <a:r>
              <a:rPr lang="el-GR" sz="2400" b="1" dirty="0">
                <a:latin typeface="Times New Roman"/>
                <a:ea typeface="Times New Roman"/>
              </a:rPr>
              <a:t>ΠΡΟΕΤΟΙΜΑΣΙΑ ΕΚΤΥΠΩΣΕΩΝ</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564165336"/>
              </p:ext>
            </p:extLst>
          </p:nvPr>
        </p:nvGraphicFramePr>
        <p:xfrm>
          <a:off x="539552" y="908721"/>
          <a:ext cx="8208912" cy="5035743"/>
        </p:xfrm>
        <a:graphic>
          <a:graphicData uri="http://schemas.openxmlformats.org/drawingml/2006/table">
            <a:tbl>
              <a:tblPr>
                <a:tableStyleId>{BC89EF96-8CEA-46FF-86C4-4CE0E7609802}</a:tableStyleId>
              </a:tblPr>
              <a:tblGrid>
                <a:gridCol w="3528392"/>
                <a:gridCol w="4680520"/>
              </a:tblGrid>
              <a:tr h="2246241">
                <a:tc>
                  <a:txBody>
                    <a:bodyPr/>
                    <a:lstStyle/>
                    <a:p>
                      <a:pPr algn="l">
                        <a:lnSpc>
                          <a:spcPct val="115000"/>
                        </a:lnSpc>
                        <a:spcAft>
                          <a:spcPts val="0"/>
                        </a:spcAft>
                      </a:pPr>
                      <a:r>
                        <a:rPr lang="el-GR" sz="2200" dirty="0">
                          <a:effectLst/>
                        </a:rPr>
                        <a:t>Αλλαγή του προσανατολισμού σελίδας ενός φύλλου εργασίας: σε οριζόντιο, κατακόρυφο</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effectLst/>
                        </a:rPr>
                        <a:t>Καρτέλα </a:t>
                      </a:r>
                      <a:r>
                        <a:rPr lang="el-GR" sz="2200" dirty="0" err="1">
                          <a:solidFill>
                            <a:srgbClr val="00B0F0"/>
                          </a:solidFill>
                          <a:effectLst/>
                        </a:rPr>
                        <a:t>Page</a:t>
                      </a:r>
                      <a:r>
                        <a:rPr lang="el-GR" sz="2200" dirty="0">
                          <a:solidFill>
                            <a:srgbClr val="00B0F0"/>
                          </a:solidFill>
                          <a:effectLst/>
                        </a:rPr>
                        <a:t> </a:t>
                      </a:r>
                      <a:r>
                        <a:rPr lang="el-GR" sz="2200" dirty="0" err="1">
                          <a:solidFill>
                            <a:srgbClr val="00B0F0"/>
                          </a:solidFill>
                          <a:effectLst/>
                        </a:rPr>
                        <a:t>Layout</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err="1">
                          <a:solidFill>
                            <a:srgbClr val="00B0F0"/>
                          </a:solidFill>
                          <a:effectLst/>
                        </a:rPr>
                        <a:t>Orientation</a:t>
                      </a:r>
                      <a:r>
                        <a:rPr lang="el-GR" sz="2200" dirty="0">
                          <a:solidFill>
                            <a:srgbClr val="00B0F0"/>
                          </a:solidFill>
                          <a:effectLst/>
                        </a:rPr>
                        <a:t> </a:t>
                      </a:r>
                      <a:r>
                        <a:rPr lang="el-GR" sz="2200" dirty="0" smtClean="0">
                          <a:effectLst/>
                          <a:sym typeface="Wingdings" panose="05000000000000000000" pitchFamily="2" charset="2"/>
                        </a:rPr>
                        <a:t></a:t>
                      </a:r>
                      <a:endParaRPr lang="en-US" sz="2200" dirty="0">
                        <a:effectLst/>
                      </a:endParaRPr>
                    </a:p>
                    <a:p>
                      <a:pPr algn="l">
                        <a:lnSpc>
                          <a:spcPct val="115000"/>
                        </a:lnSpc>
                        <a:spcAft>
                          <a:spcPts val="0"/>
                        </a:spcAft>
                      </a:pPr>
                      <a:r>
                        <a:rPr lang="el-GR" sz="2200" dirty="0" err="1">
                          <a:solidFill>
                            <a:srgbClr val="00B0F0"/>
                          </a:solidFill>
                          <a:effectLst/>
                        </a:rPr>
                        <a:t>Landscape</a:t>
                      </a:r>
                      <a:r>
                        <a:rPr lang="el-GR" sz="2200" dirty="0">
                          <a:solidFill>
                            <a:srgbClr val="00B0F0"/>
                          </a:solidFill>
                          <a:effectLst/>
                        </a:rPr>
                        <a:t> </a:t>
                      </a:r>
                      <a:r>
                        <a:rPr lang="el-GR" sz="2200" dirty="0">
                          <a:effectLst/>
                        </a:rPr>
                        <a:t>για οριζόντιο προσανατολισμό</a:t>
                      </a:r>
                      <a:endParaRPr lang="en-US" sz="2200" dirty="0">
                        <a:effectLst/>
                      </a:endParaRPr>
                    </a:p>
                    <a:p>
                      <a:pPr algn="l">
                        <a:lnSpc>
                          <a:spcPct val="115000"/>
                        </a:lnSpc>
                        <a:spcAft>
                          <a:spcPts val="0"/>
                        </a:spcAft>
                      </a:pPr>
                      <a:r>
                        <a:rPr lang="el-GR" sz="2200" dirty="0" err="1">
                          <a:solidFill>
                            <a:srgbClr val="00B0F0"/>
                          </a:solidFill>
                          <a:effectLst/>
                        </a:rPr>
                        <a:t>Portrait</a:t>
                      </a:r>
                      <a:r>
                        <a:rPr lang="el-GR" sz="2200" dirty="0">
                          <a:effectLst/>
                        </a:rPr>
                        <a:t>  για κάθετο προσανατολισμό </a:t>
                      </a:r>
                      <a:endParaRPr lang="en-US" sz="2200" dirty="0">
                        <a:effectLst/>
                        <a:latin typeface="Times New Roman"/>
                        <a:ea typeface="Times New Roman"/>
                        <a:cs typeface="Times New Roman"/>
                      </a:endParaRPr>
                    </a:p>
                  </a:txBody>
                  <a:tcPr marL="68580" marR="68580" marT="0" marB="0" anchor="ctr"/>
                </a:tc>
              </a:tr>
              <a:tr h="2722311">
                <a:tc>
                  <a:txBody>
                    <a:bodyPr/>
                    <a:lstStyle/>
                    <a:p>
                      <a:pPr algn="l">
                        <a:lnSpc>
                          <a:spcPct val="115000"/>
                        </a:lnSpc>
                        <a:spcAft>
                          <a:spcPts val="0"/>
                        </a:spcAft>
                      </a:pPr>
                      <a:r>
                        <a:rPr lang="el-GR" sz="2200" dirty="0">
                          <a:effectLst/>
                        </a:rPr>
                        <a:t>Ρυθμίσεις, ώστε τα δεδομένα να χωράνε σε μια σελίδα κατά την </a:t>
                      </a:r>
                      <a:r>
                        <a:rPr lang="el-GR" sz="2200" dirty="0" smtClean="0">
                          <a:effectLst/>
                        </a:rPr>
                        <a:t>εκτύπωση</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endParaRPr lang="en-GB" sz="2200" dirty="0" smtClean="0">
                        <a:effectLst/>
                      </a:endParaRPr>
                    </a:p>
                    <a:p>
                      <a:pPr algn="l">
                        <a:lnSpc>
                          <a:spcPct val="115000"/>
                        </a:lnSpc>
                        <a:spcAft>
                          <a:spcPts val="0"/>
                        </a:spcAft>
                      </a:pPr>
                      <a:endParaRPr lang="en-GB" sz="2200" dirty="0" smtClean="0">
                        <a:effectLst/>
                      </a:endParaRPr>
                    </a:p>
                    <a:p>
                      <a:pPr algn="l">
                        <a:lnSpc>
                          <a:spcPct val="115000"/>
                        </a:lnSpc>
                        <a:spcAft>
                          <a:spcPts val="0"/>
                        </a:spcAft>
                      </a:pPr>
                      <a:r>
                        <a:rPr lang="el-GR" sz="2200" dirty="0" smtClean="0">
                          <a:effectLst/>
                        </a:rPr>
                        <a:t>Καρτέλα </a:t>
                      </a:r>
                      <a:r>
                        <a:rPr lang="el-GR" sz="2200" dirty="0" err="1">
                          <a:solidFill>
                            <a:srgbClr val="00B0F0"/>
                          </a:solidFill>
                          <a:effectLst/>
                        </a:rPr>
                        <a:t>Page</a:t>
                      </a:r>
                      <a:r>
                        <a:rPr lang="el-GR" sz="2200" dirty="0">
                          <a:solidFill>
                            <a:srgbClr val="00B0F0"/>
                          </a:solidFill>
                          <a:effectLst/>
                        </a:rPr>
                        <a:t> </a:t>
                      </a:r>
                      <a:r>
                        <a:rPr lang="el-GR" sz="2200" dirty="0" err="1">
                          <a:solidFill>
                            <a:srgbClr val="00B0F0"/>
                          </a:solidFill>
                          <a:effectLst/>
                        </a:rPr>
                        <a:t>Layout</a:t>
                      </a:r>
                      <a:r>
                        <a:rPr lang="el-GR" sz="2200" dirty="0">
                          <a:effectLst/>
                        </a:rPr>
                        <a:t>  </a:t>
                      </a:r>
                      <a:r>
                        <a:rPr lang="el-GR" sz="2200" dirty="0" smtClean="0">
                          <a:effectLst/>
                          <a:sym typeface="Wingdings" panose="05000000000000000000" pitchFamily="2" charset="2"/>
                        </a:rPr>
                        <a:t></a:t>
                      </a:r>
                      <a:r>
                        <a:rPr lang="el-GR" sz="2200" dirty="0" smtClean="0">
                          <a:effectLst/>
                        </a:rPr>
                        <a:t> </a:t>
                      </a:r>
                      <a:endParaRPr lang="en-US" sz="2200" dirty="0">
                        <a:effectLst/>
                      </a:endParaRPr>
                    </a:p>
                    <a:p>
                      <a:pPr algn="l">
                        <a:lnSpc>
                          <a:spcPct val="115000"/>
                        </a:lnSpc>
                        <a:spcAft>
                          <a:spcPts val="0"/>
                        </a:spcAft>
                      </a:pPr>
                      <a:r>
                        <a:rPr lang="el-GR" sz="2200" dirty="0">
                          <a:effectLst/>
                        </a:rPr>
                        <a:t>Όπου </a:t>
                      </a:r>
                      <a:r>
                        <a:rPr lang="el-GR" sz="2200" dirty="0" err="1">
                          <a:solidFill>
                            <a:srgbClr val="00B0F0"/>
                          </a:solidFill>
                          <a:effectLst/>
                        </a:rPr>
                        <a:t>Width</a:t>
                      </a:r>
                      <a:r>
                        <a:rPr lang="el-GR" sz="2200" dirty="0">
                          <a:solidFill>
                            <a:srgbClr val="00B0F0"/>
                          </a:solidFill>
                          <a:effectLst/>
                        </a:rPr>
                        <a:t> </a:t>
                      </a:r>
                      <a:r>
                        <a:rPr lang="el-GR" sz="2200" dirty="0">
                          <a:effectLst/>
                        </a:rPr>
                        <a:t>= πλάτος </a:t>
                      </a:r>
                      <a:endParaRPr lang="en-US" sz="2200" dirty="0">
                        <a:effectLst/>
                      </a:endParaRPr>
                    </a:p>
                    <a:p>
                      <a:pPr algn="l">
                        <a:lnSpc>
                          <a:spcPct val="115000"/>
                        </a:lnSpc>
                        <a:spcAft>
                          <a:spcPts val="0"/>
                        </a:spcAft>
                      </a:pPr>
                      <a:r>
                        <a:rPr lang="el-GR" sz="2200" dirty="0">
                          <a:effectLst/>
                        </a:rPr>
                        <a:t>Όπου </a:t>
                      </a:r>
                      <a:r>
                        <a:rPr lang="el-GR" sz="2200" dirty="0" err="1">
                          <a:solidFill>
                            <a:srgbClr val="00B0F0"/>
                          </a:solidFill>
                          <a:effectLst/>
                        </a:rPr>
                        <a:t>Height</a:t>
                      </a:r>
                      <a:r>
                        <a:rPr lang="el-GR" sz="2200" dirty="0">
                          <a:solidFill>
                            <a:srgbClr val="00B0F0"/>
                          </a:solidFill>
                          <a:effectLst/>
                        </a:rPr>
                        <a:t> </a:t>
                      </a:r>
                      <a:r>
                        <a:rPr lang="el-GR" sz="2200" dirty="0">
                          <a:effectLst/>
                        </a:rPr>
                        <a:t>= </a:t>
                      </a:r>
                      <a:r>
                        <a:rPr lang="el-GR" sz="2200" dirty="0" smtClean="0">
                          <a:effectLst/>
                        </a:rPr>
                        <a:t>Ύψος</a:t>
                      </a:r>
                      <a:endParaRPr lang="en-US" sz="2200" dirty="0">
                        <a:effectLst/>
                        <a:latin typeface="Times New Roman"/>
                        <a:ea typeface="Times New Roman"/>
                        <a:cs typeface="Times New Roman"/>
                      </a:endParaRPr>
                    </a:p>
                  </a:txBody>
                  <a:tcPr marL="68580" marR="68580" marT="0" marB="0" anchor="ctr"/>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142988481"/>
              </p:ext>
            </p:extLst>
          </p:nvPr>
        </p:nvGraphicFramePr>
        <p:xfrm>
          <a:off x="4644007" y="3429000"/>
          <a:ext cx="2284353" cy="792088"/>
        </p:xfrm>
        <a:graphic>
          <a:graphicData uri="http://schemas.openxmlformats.org/presentationml/2006/ole">
            <mc:AlternateContent xmlns:mc="http://schemas.openxmlformats.org/markup-compatibility/2006">
              <mc:Choice xmlns:v="urn:schemas-microsoft-com:vml" Requires="v">
                <p:oleObj spid="_x0000_s51227" name="Bitmap Image" r:id="rId3" imgW="1343212" imgH="466543" progId="Paint.Picture">
                  <p:embed/>
                </p:oleObj>
              </mc:Choice>
              <mc:Fallback>
                <p:oleObj name="Bitmap Image" r:id="rId3" imgW="1343212" imgH="466543"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7" y="3429000"/>
                        <a:ext cx="2284353" cy="792088"/>
                      </a:xfrm>
                      <a:prstGeom prst="rect">
                        <a:avLst/>
                      </a:prstGeom>
                      <a:noFill/>
                    </p:spPr>
                  </p:pic>
                </p:oleObj>
              </mc:Fallback>
            </mc:AlternateContent>
          </a:graphicData>
        </a:graphic>
      </p:graphicFrame>
    </p:spTree>
    <p:extLst>
      <p:ext uri="{BB962C8B-B14F-4D97-AF65-F5344CB8AC3E}">
        <p14:creationId xmlns:p14="http://schemas.microsoft.com/office/powerpoint/2010/main" val="1742838591"/>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774558683"/>
              </p:ext>
            </p:extLst>
          </p:nvPr>
        </p:nvGraphicFramePr>
        <p:xfrm>
          <a:off x="755576" y="476673"/>
          <a:ext cx="7992888" cy="5452776"/>
        </p:xfrm>
        <a:graphic>
          <a:graphicData uri="http://schemas.openxmlformats.org/drawingml/2006/table">
            <a:tbl>
              <a:tblPr>
                <a:tableStyleId>{BC89EF96-8CEA-46FF-86C4-4CE0E7609802}</a:tableStyleId>
              </a:tblPr>
              <a:tblGrid>
                <a:gridCol w="2972778"/>
                <a:gridCol w="5020110"/>
              </a:tblGrid>
              <a:tr h="3139344">
                <a:tc>
                  <a:txBody>
                    <a:bodyPr/>
                    <a:lstStyle/>
                    <a:p>
                      <a:pPr algn="l">
                        <a:lnSpc>
                          <a:spcPct val="115000"/>
                        </a:lnSpc>
                        <a:spcAft>
                          <a:spcPts val="0"/>
                        </a:spcAft>
                      </a:pPr>
                      <a:r>
                        <a:rPr lang="el-GR" sz="2200" dirty="0">
                          <a:effectLst/>
                        </a:rPr>
                        <a:t>Ρύθμιση μεγέθους χαρτιού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effectLst/>
                        </a:rPr>
                        <a:t>Καρτέλα </a:t>
                      </a:r>
                      <a:r>
                        <a:rPr lang="el-GR" sz="2200" dirty="0" err="1">
                          <a:solidFill>
                            <a:srgbClr val="00B0F0"/>
                          </a:solidFill>
                          <a:effectLst/>
                        </a:rPr>
                        <a:t>Page</a:t>
                      </a:r>
                      <a:r>
                        <a:rPr lang="el-GR" sz="2200" dirty="0">
                          <a:solidFill>
                            <a:srgbClr val="00B0F0"/>
                          </a:solidFill>
                          <a:effectLst/>
                        </a:rPr>
                        <a:t> </a:t>
                      </a:r>
                      <a:r>
                        <a:rPr lang="el-GR" sz="2200" dirty="0" err="1">
                          <a:solidFill>
                            <a:srgbClr val="00B0F0"/>
                          </a:solidFill>
                          <a:effectLst/>
                        </a:rPr>
                        <a:t>Layout</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Size</a:t>
                      </a:r>
                      <a:r>
                        <a:rPr lang="el-GR" sz="2200" dirty="0">
                          <a:solidFill>
                            <a:srgbClr val="00B0F0"/>
                          </a:solidFill>
                          <a:effectLst/>
                        </a:rPr>
                        <a:t> </a:t>
                      </a:r>
                      <a:r>
                        <a:rPr lang="el-GR" sz="2200" dirty="0">
                          <a:effectLst/>
                        </a:rPr>
                        <a:t>και διαλέγω ό, τι μου ζητά </a:t>
                      </a:r>
                      <a:endParaRPr lang="en-US" sz="2200" dirty="0">
                        <a:effectLst/>
                      </a:endParaRPr>
                    </a:p>
                    <a:p>
                      <a:pPr algn="l">
                        <a:lnSpc>
                          <a:spcPct val="115000"/>
                        </a:lnSpc>
                        <a:spcAft>
                          <a:spcPts val="0"/>
                        </a:spcAft>
                      </a:pPr>
                      <a:r>
                        <a:rPr lang="el-GR" sz="2200" dirty="0">
                          <a:effectLst/>
                        </a:rPr>
                        <a:t> </a:t>
                      </a:r>
                      <a:r>
                        <a:rPr lang="el-GR" sz="2200" dirty="0" smtClean="0">
                          <a:effectLst/>
                        </a:rPr>
                        <a:t>Ή </a:t>
                      </a:r>
                      <a:endParaRPr lang="en-US" sz="2200" dirty="0">
                        <a:effectLst/>
                      </a:endParaRPr>
                    </a:p>
                    <a:p>
                      <a:pPr algn="l">
                        <a:lnSpc>
                          <a:spcPct val="115000"/>
                        </a:lnSpc>
                        <a:spcAft>
                          <a:spcPts val="0"/>
                        </a:spcAft>
                      </a:pPr>
                      <a:r>
                        <a:rPr lang="el-GR" sz="2200" dirty="0">
                          <a:effectLst/>
                        </a:rPr>
                        <a:t>Καρτέλα </a:t>
                      </a:r>
                      <a:r>
                        <a:rPr lang="el-GR" sz="2200" dirty="0" err="1">
                          <a:solidFill>
                            <a:srgbClr val="00B0F0"/>
                          </a:solidFill>
                          <a:effectLst/>
                        </a:rPr>
                        <a:t>Page</a:t>
                      </a:r>
                      <a:r>
                        <a:rPr lang="el-GR" sz="2200" dirty="0">
                          <a:solidFill>
                            <a:srgbClr val="00B0F0"/>
                          </a:solidFill>
                          <a:effectLst/>
                        </a:rPr>
                        <a:t> </a:t>
                      </a:r>
                      <a:r>
                        <a:rPr lang="el-GR" sz="2200" dirty="0" err="1">
                          <a:solidFill>
                            <a:srgbClr val="00B0F0"/>
                          </a:solidFill>
                          <a:effectLst/>
                        </a:rPr>
                        <a:t>Layout</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Page</a:t>
                      </a:r>
                      <a:r>
                        <a:rPr lang="el-GR" sz="2200" dirty="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More</a:t>
                      </a:r>
                      <a:r>
                        <a:rPr lang="el-GR" sz="2200" dirty="0">
                          <a:solidFill>
                            <a:srgbClr val="00B0F0"/>
                          </a:solidFill>
                          <a:effectLst/>
                        </a:rPr>
                        <a:t> </a:t>
                      </a:r>
                      <a:r>
                        <a:rPr lang="el-GR" sz="2200" dirty="0" err="1">
                          <a:solidFill>
                            <a:srgbClr val="00B0F0"/>
                          </a:solidFill>
                          <a:effectLst/>
                        </a:rPr>
                        <a:t>Paper</a:t>
                      </a:r>
                      <a:r>
                        <a:rPr lang="el-GR" sz="2200" dirty="0">
                          <a:solidFill>
                            <a:srgbClr val="00B0F0"/>
                          </a:solidFill>
                          <a:effectLst/>
                        </a:rPr>
                        <a:t> </a:t>
                      </a:r>
                      <a:r>
                        <a:rPr lang="el-GR" sz="2200" dirty="0" err="1" smtClean="0">
                          <a:solidFill>
                            <a:srgbClr val="00B0F0"/>
                          </a:solidFill>
                          <a:effectLst/>
                        </a:rPr>
                        <a:t>Size</a:t>
                      </a:r>
                      <a:r>
                        <a:rPr lang="en-GB" sz="2200" dirty="0" smtClean="0">
                          <a:solidFill>
                            <a:srgbClr val="00B0F0"/>
                          </a:solidFill>
                          <a:effectLst/>
                        </a:rPr>
                        <a:t> </a:t>
                      </a:r>
                      <a:r>
                        <a:rPr lang="el-GR" sz="2200" dirty="0" smtClean="0">
                          <a:effectLst/>
                          <a:sym typeface="Wingdings" panose="05000000000000000000" pitchFamily="2" charset="2"/>
                        </a:rPr>
                        <a:t></a:t>
                      </a:r>
                      <a:r>
                        <a:rPr lang="el-GR" sz="2200" dirty="0" smtClean="0">
                          <a:effectLst/>
                        </a:rPr>
                        <a:t>  </a:t>
                      </a:r>
                      <a:r>
                        <a:rPr lang="el-GR" sz="2200" dirty="0">
                          <a:effectLst/>
                        </a:rPr>
                        <a:t>Στο κουτί </a:t>
                      </a:r>
                      <a:r>
                        <a:rPr lang="el-GR" sz="2200" dirty="0" err="1">
                          <a:solidFill>
                            <a:srgbClr val="00B0F0"/>
                          </a:solidFill>
                          <a:effectLst/>
                        </a:rPr>
                        <a:t>Paper</a:t>
                      </a:r>
                      <a:r>
                        <a:rPr lang="el-GR" sz="2200" dirty="0">
                          <a:solidFill>
                            <a:srgbClr val="00B0F0"/>
                          </a:solidFill>
                          <a:effectLst/>
                        </a:rPr>
                        <a:t> </a:t>
                      </a:r>
                      <a:r>
                        <a:rPr lang="el-GR" sz="2200" dirty="0">
                          <a:effectLst/>
                        </a:rPr>
                        <a:t>διαλέγω τον τύπου χαρτιού που ζητά η άσκηση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 </a:t>
                      </a:r>
                      <a:endParaRPr lang="en-US" sz="2200" dirty="0">
                        <a:solidFill>
                          <a:srgbClr val="00B0F0"/>
                        </a:solidFill>
                        <a:effectLst/>
                        <a:latin typeface="Times New Roman"/>
                        <a:ea typeface="Times New Roman"/>
                        <a:cs typeface="Times New Roman"/>
                      </a:endParaRPr>
                    </a:p>
                  </a:txBody>
                  <a:tcPr marL="68580" marR="68580" marT="0" marB="0" anchor="ctr"/>
                </a:tc>
              </a:tr>
              <a:tr h="2261255">
                <a:tc>
                  <a:txBody>
                    <a:bodyPr/>
                    <a:lstStyle/>
                    <a:p>
                      <a:pPr algn="l">
                        <a:lnSpc>
                          <a:spcPct val="115000"/>
                        </a:lnSpc>
                        <a:spcAft>
                          <a:spcPts val="0"/>
                        </a:spcAft>
                      </a:pPr>
                      <a:r>
                        <a:rPr lang="el-GR" sz="2200" dirty="0">
                          <a:effectLst/>
                        </a:rPr>
                        <a:t>Ρυθμίσεις των περιθωρίων σελίδας ενός φύλλου εργασίας: πάνω, κάτω, αριστερό, δεξιό</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200" dirty="0">
                          <a:effectLst/>
                        </a:rPr>
                        <a:t>Καρτέλα </a:t>
                      </a:r>
                      <a:r>
                        <a:rPr lang="el-GR" sz="2200" dirty="0" err="1">
                          <a:solidFill>
                            <a:srgbClr val="00B0F0"/>
                          </a:solidFill>
                          <a:effectLst/>
                        </a:rPr>
                        <a:t>Page</a:t>
                      </a:r>
                      <a:r>
                        <a:rPr lang="el-GR" sz="2200" dirty="0">
                          <a:solidFill>
                            <a:srgbClr val="00B0F0"/>
                          </a:solidFill>
                          <a:effectLst/>
                        </a:rPr>
                        <a:t> </a:t>
                      </a:r>
                      <a:r>
                        <a:rPr lang="el-GR" sz="2200" dirty="0" err="1">
                          <a:solidFill>
                            <a:srgbClr val="00B0F0"/>
                          </a:solidFill>
                          <a:effectLst/>
                        </a:rPr>
                        <a:t>Layout</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καρτέλα </a:t>
                      </a:r>
                      <a:r>
                        <a:rPr lang="el-GR" sz="2200" dirty="0" err="1">
                          <a:solidFill>
                            <a:srgbClr val="00B0F0"/>
                          </a:solidFill>
                          <a:effectLst/>
                        </a:rPr>
                        <a:t>Margins</a:t>
                      </a:r>
                      <a:r>
                        <a:rPr lang="el-GR" sz="2200" dirty="0">
                          <a:effectLst/>
                        </a:rPr>
                        <a:t>  </a:t>
                      </a:r>
                      <a:r>
                        <a:rPr lang="el-GR" sz="2200" dirty="0" smtClean="0">
                          <a:effectLst/>
                          <a:sym typeface="Wingdings" panose="05000000000000000000" pitchFamily="2" charset="2"/>
                        </a:rPr>
                        <a:t></a:t>
                      </a:r>
                      <a:r>
                        <a:rPr lang="el-GR" sz="2200" dirty="0" smtClean="0">
                          <a:effectLst/>
                        </a:rPr>
                        <a:t> </a:t>
                      </a:r>
                      <a:r>
                        <a:rPr lang="el-GR" sz="2200" dirty="0">
                          <a:effectLst/>
                        </a:rPr>
                        <a:t>Κλικ στο </a:t>
                      </a:r>
                      <a:r>
                        <a:rPr lang="el-GR" sz="2200" dirty="0" err="1">
                          <a:solidFill>
                            <a:srgbClr val="00B0F0"/>
                          </a:solidFill>
                          <a:effectLst/>
                        </a:rPr>
                        <a:t>Custom</a:t>
                      </a:r>
                      <a:r>
                        <a:rPr lang="el-GR" sz="2200" dirty="0">
                          <a:solidFill>
                            <a:srgbClr val="00B0F0"/>
                          </a:solidFill>
                          <a:effectLst/>
                        </a:rPr>
                        <a:t> </a:t>
                      </a:r>
                      <a:r>
                        <a:rPr lang="el-GR" sz="2200" dirty="0" err="1">
                          <a:solidFill>
                            <a:srgbClr val="00B0F0"/>
                          </a:solidFill>
                          <a:effectLst/>
                        </a:rPr>
                        <a:t>Margins</a:t>
                      </a:r>
                      <a:r>
                        <a:rPr lang="el-GR" sz="2200" dirty="0">
                          <a:effectLst/>
                        </a:rPr>
                        <a:t>  Αλλάζω ό, τι μου ζητήσει </a:t>
                      </a:r>
                      <a:r>
                        <a:rPr lang="el-GR" sz="2200" dirty="0" smtClean="0">
                          <a:effectLst/>
                          <a:sym typeface="Wingdings" panose="05000000000000000000" pitchFamily="2" charset="2"/>
                        </a:rPr>
                        <a:t></a:t>
                      </a:r>
                      <a:r>
                        <a:rPr lang="el-GR" sz="2200" dirty="0" smtClean="0">
                          <a:effectLst/>
                        </a:rPr>
                        <a:t> </a:t>
                      </a:r>
                      <a:r>
                        <a:rPr lang="el-GR" sz="2200" dirty="0">
                          <a:solidFill>
                            <a:srgbClr val="00B0F0"/>
                          </a:solidFill>
                          <a:effectLst/>
                        </a:rPr>
                        <a:t>ΟΚ</a:t>
                      </a:r>
                      <a:endParaRPr lang="en-US" sz="2200" dirty="0">
                        <a:solidFill>
                          <a:srgbClr val="00B0F0"/>
                        </a:solidFill>
                        <a:effectLst/>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64978452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207</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90443537"/>
              </p:ext>
            </p:extLst>
          </p:nvPr>
        </p:nvGraphicFramePr>
        <p:xfrm>
          <a:off x="683568" y="548680"/>
          <a:ext cx="8136904" cy="5468112"/>
        </p:xfrm>
        <a:graphic>
          <a:graphicData uri="http://schemas.openxmlformats.org/drawingml/2006/table">
            <a:tbl>
              <a:tblPr>
                <a:tableStyleId>{BC89EF96-8CEA-46FF-86C4-4CE0E7609802}</a:tableStyleId>
              </a:tblPr>
              <a:tblGrid>
                <a:gridCol w="3026341"/>
                <a:gridCol w="5110563"/>
              </a:tblGrid>
              <a:tr h="2700300">
                <a:tc>
                  <a:txBody>
                    <a:bodyPr/>
                    <a:lstStyle/>
                    <a:p>
                      <a:pPr algn="l">
                        <a:lnSpc>
                          <a:spcPct val="115000"/>
                        </a:lnSpc>
                        <a:spcAft>
                          <a:spcPts val="0"/>
                        </a:spcAft>
                      </a:pPr>
                      <a:r>
                        <a:rPr lang="el-GR" sz="2200" dirty="0">
                          <a:effectLst/>
                        </a:rPr>
                        <a:t>Εισαγωγή κεφαλίδας σε φύλλο εργασίας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Καρτέλα </a:t>
                      </a:r>
                      <a:r>
                        <a:rPr lang="el-GR" sz="2000" dirty="0" err="1">
                          <a:solidFill>
                            <a:srgbClr val="00B0F0"/>
                          </a:solidFill>
                          <a:effectLst/>
                        </a:rPr>
                        <a:t>Page</a:t>
                      </a:r>
                      <a:r>
                        <a:rPr lang="el-GR" sz="2000" dirty="0">
                          <a:solidFill>
                            <a:srgbClr val="00B0F0"/>
                          </a:solidFill>
                          <a:effectLst/>
                        </a:rPr>
                        <a:t> </a:t>
                      </a:r>
                      <a:r>
                        <a:rPr lang="el-GR" sz="2000" dirty="0" err="1">
                          <a:solidFill>
                            <a:srgbClr val="00B0F0"/>
                          </a:solidFill>
                          <a:effectLst/>
                        </a:rPr>
                        <a:t>Layout</a:t>
                      </a:r>
                      <a:r>
                        <a:rPr lang="el-GR" sz="2000" dirty="0">
                          <a:effectLst/>
                        </a:rPr>
                        <a:t>  - κλικ στο βελάκι του </a:t>
                      </a:r>
                      <a:r>
                        <a:rPr lang="el-GR" sz="2000" dirty="0" err="1">
                          <a:solidFill>
                            <a:srgbClr val="00B0F0"/>
                          </a:solidFill>
                          <a:effectLst/>
                        </a:rPr>
                        <a:t>Page</a:t>
                      </a:r>
                      <a:r>
                        <a:rPr lang="el-GR" sz="2000" dirty="0">
                          <a:solidFill>
                            <a:srgbClr val="00B0F0"/>
                          </a:solidFill>
                          <a:effectLst/>
                        </a:rPr>
                        <a:t> </a:t>
                      </a:r>
                      <a:r>
                        <a:rPr lang="el-GR" sz="2000" dirty="0" err="1">
                          <a:solidFill>
                            <a:srgbClr val="00B0F0"/>
                          </a:solidFill>
                          <a:effectLst/>
                        </a:rPr>
                        <a:t>Setup</a:t>
                      </a:r>
                      <a:r>
                        <a:rPr lang="el-GR" sz="2000" dirty="0">
                          <a:effectLst/>
                        </a:rPr>
                        <a:t> – καρτέλα </a:t>
                      </a:r>
                      <a:r>
                        <a:rPr lang="el-GR" sz="2000" dirty="0" err="1">
                          <a:solidFill>
                            <a:srgbClr val="00B0F0"/>
                          </a:solidFill>
                          <a:effectLst/>
                        </a:rPr>
                        <a:t>Header</a:t>
                      </a:r>
                      <a:r>
                        <a:rPr lang="el-GR" sz="2000" dirty="0">
                          <a:solidFill>
                            <a:srgbClr val="00B0F0"/>
                          </a:solidFill>
                          <a:effectLst/>
                        </a:rPr>
                        <a:t> </a:t>
                      </a:r>
                      <a:r>
                        <a:rPr lang="el-GR" sz="2000" dirty="0" err="1">
                          <a:solidFill>
                            <a:srgbClr val="00B0F0"/>
                          </a:solidFill>
                          <a:effectLst/>
                        </a:rPr>
                        <a:t>and</a:t>
                      </a:r>
                      <a:r>
                        <a:rPr lang="el-GR" sz="2000" dirty="0">
                          <a:solidFill>
                            <a:srgbClr val="00B0F0"/>
                          </a:solidFill>
                          <a:effectLst/>
                        </a:rPr>
                        <a:t> </a:t>
                      </a:r>
                      <a:r>
                        <a:rPr lang="el-GR" sz="2000" dirty="0" err="1">
                          <a:solidFill>
                            <a:srgbClr val="00B0F0"/>
                          </a:solidFill>
                          <a:effectLst/>
                        </a:rPr>
                        <a:t>Footer</a:t>
                      </a:r>
                      <a:r>
                        <a:rPr lang="el-GR" sz="2000" dirty="0">
                          <a:effectLst/>
                        </a:rPr>
                        <a:t> -  Για την κεφαλίδα κάνω κλικ στο </a:t>
                      </a:r>
                      <a:r>
                        <a:rPr lang="el-GR" sz="2000" dirty="0" err="1">
                          <a:solidFill>
                            <a:srgbClr val="00B0F0"/>
                          </a:solidFill>
                          <a:effectLst/>
                        </a:rPr>
                        <a:t>Custom</a:t>
                      </a:r>
                      <a:r>
                        <a:rPr lang="el-GR" sz="2000" dirty="0">
                          <a:solidFill>
                            <a:srgbClr val="00B0F0"/>
                          </a:solidFill>
                          <a:effectLst/>
                        </a:rPr>
                        <a:t> </a:t>
                      </a:r>
                      <a:r>
                        <a:rPr lang="el-GR" sz="2000" dirty="0" err="1">
                          <a:solidFill>
                            <a:srgbClr val="00B0F0"/>
                          </a:solidFill>
                          <a:effectLst/>
                        </a:rPr>
                        <a:t>Header</a:t>
                      </a:r>
                      <a:r>
                        <a:rPr lang="el-GR" sz="2000" dirty="0">
                          <a:effectLst/>
                        </a:rPr>
                        <a:t> – και διαλέγω που θα γράψω αυτό που μου ζητάει  - </a:t>
                      </a:r>
                      <a:r>
                        <a:rPr lang="el-GR" sz="2000" dirty="0">
                          <a:solidFill>
                            <a:srgbClr val="00B0F0"/>
                          </a:solidFill>
                          <a:effectLst/>
                        </a:rPr>
                        <a:t>ΟΚ </a:t>
                      </a:r>
                      <a:endParaRPr lang="en-US" sz="2000" dirty="0">
                        <a:solidFill>
                          <a:srgbClr val="00B0F0"/>
                        </a:solidFill>
                        <a:effectLst/>
                      </a:endParaRPr>
                    </a:p>
                    <a:p>
                      <a:pPr algn="l">
                        <a:lnSpc>
                          <a:spcPct val="115000"/>
                        </a:lnSpc>
                        <a:spcAft>
                          <a:spcPts val="0"/>
                        </a:spcAft>
                      </a:pPr>
                      <a:r>
                        <a:rPr lang="el-GR" sz="1800" dirty="0">
                          <a:solidFill>
                            <a:srgbClr val="FFC000"/>
                          </a:solidFill>
                          <a:effectLst/>
                        </a:rPr>
                        <a:t>ΠΡΟΣΟΧΗ ΕΧΕΙ ΤΡΙΑ ΜΕΡΗ ΚΑΙ ΠΡΟΣΕΧΩ ΝΑ ΓΡΑΨΩ ΣΤΗ ΣΩΣΤΗ ΘΕΣΗ</a:t>
                      </a:r>
                      <a:r>
                        <a:rPr lang="el-GR" sz="1800" dirty="0">
                          <a:effectLst/>
                        </a:rPr>
                        <a:t> </a:t>
                      </a:r>
                      <a:endParaRPr lang="en-US" sz="1800" dirty="0">
                        <a:effectLst/>
                        <a:latin typeface="Times New Roman"/>
                        <a:ea typeface="Times New Roman"/>
                        <a:cs typeface="Times New Roman"/>
                      </a:endParaRPr>
                    </a:p>
                  </a:txBody>
                  <a:tcPr marL="68580" marR="68580" marT="0" marB="0" anchor="b"/>
                </a:tc>
              </a:tr>
              <a:tr h="2700300">
                <a:tc>
                  <a:txBody>
                    <a:bodyPr/>
                    <a:lstStyle/>
                    <a:p>
                      <a:pPr algn="l">
                        <a:lnSpc>
                          <a:spcPct val="115000"/>
                        </a:lnSpc>
                        <a:spcAft>
                          <a:spcPts val="0"/>
                        </a:spcAft>
                      </a:pPr>
                      <a:r>
                        <a:rPr lang="el-GR" sz="2200" dirty="0">
                          <a:effectLst/>
                        </a:rPr>
                        <a:t>Εισαγωγή υποσέλιδου σε φύλλο εργασίας</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Καρτέλα </a:t>
                      </a:r>
                      <a:r>
                        <a:rPr lang="el-GR" sz="2000" dirty="0" err="1">
                          <a:solidFill>
                            <a:srgbClr val="00B0F0"/>
                          </a:solidFill>
                          <a:effectLst/>
                        </a:rPr>
                        <a:t>Page</a:t>
                      </a:r>
                      <a:r>
                        <a:rPr lang="el-GR" sz="2000" dirty="0">
                          <a:solidFill>
                            <a:srgbClr val="00B0F0"/>
                          </a:solidFill>
                          <a:effectLst/>
                        </a:rPr>
                        <a:t> </a:t>
                      </a:r>
                      <a:r>
                        <a:rPr lang="el-GR" sz="2000" dirty="0" err="1">
                          <a:solidFill>
                            <a:srgbClr val="00B0F0"/>
                          </a:solidFill>
                          <a:effectLst/>
                        </a:rPr>
                        <a:t>Layout</a:t>
                      </a:r>
                      <a:r>
                        <a:rPr lang="el-GR" sz="2000" dirty="0">
                          <a:effectLst/>
                        </a:rPr>
                        <a:t>  - κλικ στο βελάκι του </a:t>
                      </a:r>
                      <a:r>
                        <a:rPr lang="el-GR" sz="2000" dirty="0" err="1">
                          <a:solidFill>
                            <a:srgbClr val="00B0F0"/>
                          </a:solidFill>
                          <a:effectLst/>
                        </a:rPr>
                        <a:t>Page</a:t>
                      </a:r>
                      <a:r>
                        <a:rPr lang="el-GR" sz="2000" dirty="0">
                          <a:solidFill>
                            <a:srgbClr val="00B0F0"/>
                          </a:solidFill>
                          <a:effectLst/>
                        </a:rPr>
                        <a:t> </a:t>
                      </a:r>
                      <a:r>
                        <a:rPr lang="el-GR" sz="2000" dirty="0" err="1">
                          <a:solidFill>
                            <a:srgbClr val="00B0F0"/>
                          </a:solidFill>
                          <a:effectLst/>
                        </a:rPr>
                        <a:t>Setup</a:t>
                      </a:r>
                      <a:r>
                        <a:rPr lang="el-GR" sz="2000" dirty="0">
                          <a:solidFill>
                            <a:srgbClr val="00B0F0"/>
                          </a:solidFill>
                          <a:effectLst/>
                        </a:rPr>
                        <a:t> </a:t>
                      </a:r>
                      <a:r>
                        <a:rPr lang="el-GR" sz="2000" dirty="0">
                          <a:effectLst/>
                        </a:rPr>
                        <a:t>– καρτέλα </a:t>
                      </a:r>
                      <a:r>
                        <a:rPr lang="el-GR" sz="2000" dirty="0" err="1">
                          <a:solidFill>
                            <a:srgbClr val="00B0F0"/>
                          </a:solidFill>
                          <a:effectLst/>
                        </a:rPr>
                        <a:t>Header</a:t>
                      </a:r>
                      <a:r>
                        <a:rPr lang="el-GR" sz="2000" dirty="0">
                          <a:solidFill>
                            <a:srgbClr val="00B0F0"/>
                          </a:solidFill>
                          <a:effectLst/>
                        </a:rPr>
                        <a:t> </a:t>
                      </a:r>
                      <a:r>
                        <a:rPr lang="el-GR" sz="2000" dirty="0" err="1">
                          <a:solidFill>
                            <a:srgbClr val="00B0F0"/>
                          </a:solidFill>
                          <a:effectLst/>
                        </a:rPr>
                        <a:t>and</a:t>
                      </a:r>
                      <a:r>
                        <a:rPr lang="el-GR" sz="2000" dirty="0">
                          <a:solidFill>
                            <a:srgbClr val="00B0F0"/>
                          </a:solidFill>
                          <a:effectLst/>
                        </a:rPr>
                        <a:t> </a:t>
                      </a:r>
                      <a:r>
                        <a:rPr lang="el-GR" sz="2000" dirty="0" err="1">
                          <a:solidFill>
                            <a:srgbClr val="00B0F0"/>
                          </a:solidFill>
                          <a:effectLst/>
                        </a:rPr>
                        <a:t>Footer</a:t>
                      </a:r>
                      <a:r>
                        <a:rPr lang="el-GR" sz="2000" dirty="0">
                          <a:solidFill>
                            <a:srgbClr val="00B0F0"/>
                          </a:solidFill>
                          <a:effectLst/>
                        </a:rPr>
                        <a:t> </a:t>
                      </a:r>
                      <a:r>
                        <a:rPr lang="el-GR" sz="2000" dirty="0">
                          <a:effectLst/>
                        </a:rPr>
                        <a:t>-  Για το υποσέλιδο κάνω κλικ στο </a:t>
                      </a:r>
                      <a:r>
                        <a:rPr lang="el-GR" sz="2000" dirty="0" err="1">
                          <a:solidFill>
                            <a:srgbClr val="00B0F0"/>
                          </a:solidFill>
                          <a:effectLst/>
                        </a:rPr>
                        <a:t>Custom</a:t>
                      </a:r>
                      <a:r>
                        <a:rPr lang="el-GR" sz="2000" dirty="0">
                          <a:solidFill>
                            <a:srgbClr val="00B0F0"/>
                          </a:solidFill>
                          <a:effectLst/>
                        </a:rPr>
                        <a:t> </a:t>
                      </a:r>
                      <a:r>
                        <a:rPr lang="el-GR" sz="2000" dirty="0" err="1">
                          <a:solidFill>
                            <a:srgbClr val="00B0F0"/>
                          </a:solidFill>
                          <a:effectLst/>
                        </a:rPr>
                        <a:t>Footer</a:t>
                      </a:r>
                      <a:r>
                        <a:rPr lang="el-GR" sz="2000" dirty="0">
                          <a:solidFill>
                            <a:srgbClr val="00B0F0"/>
                          </a:solidFill>
                          <a:effectLst/>
                        </a:rPr>
                        <a:t> </a:t>
                      </a:r>
                      <a:r>
                        <a:rPr lang="el-GR" sz="2000" dirty="0">
                          <a:effectLst/>
                        </a:rPr>
                        <a:t>– και διαλέγω που θα γράψω αυτό που μου ζητάει  - </a:t>
                      </a:r>
                      <a:r>
                        <a:rPr lang="el-GR" sz="2000" dirty="0">
                          <a:solidFill>
                            <a:srgbClr val="00B0F0"/>
                          </a:solidFill>
                          <a:effectLst/>
                        </a:rPr>
                        <a:t>ΟΚ </a:t>
                      </a:r>
                      <a:endParaRPr lang="en-US" sz="2000" dirty="0">
                        <a:solidFill>
                          <a:srgbClr val="00B0F0"/>
                        </a:solidFill>
                        <a:effectLst/>
                      </a:endParaRPr>
                    </a:p>
                    <a:p>
                      <a:pPr algn="l">
                        <a:lnSpc>
                          <a:spcPct val="115000"/>
                        </a:lnSpc>
                        <a:spcAft>
                          <a:spcPts val="0"/>
                        </a:spcAft>
                      </a:pPr>
                      <a:r>
                        <a:rPr lang="el-GR" sz="1800" dirty="0">
                          <a:solidFill>
                            <a:srgbClr val="FFC000"/>
                          </a:solidFill>
                          <a:effectLst/>
                        </a:rPr>
                        <a:t>ΠΡΟΣΟΧΗ ΕΧΕΙ ΤΡΙΑ ΜΕΡΗ ΚΑΙ ΠΡΟΣΕΧΩ ΝΑ ΓΡΑΨΩ ΣΤΗ ΣΩΣΤΗ ΘΕΣΗ</a:t>
                      </a:r>
                      <a:endParaRPr lang="en-US" sz="1800" dirty="0">
                        <a:solidFill>
                          <a:srgbClr val="FFC000"/>
                        </a:solidFill>
                        <a:effectLst/>
                        <a:latin typeface="Times New Roman"/>
                        <a:ea typeface="Times New Roman"/>
                        <a:cs typeface="Times New Roman"/>
                      </a:endParaRPr>
                    </a:p>
                  </a:txBody>
                  <a:tcPr marL="68580" marR="68580" marT="0" marB="0" anchor="b"/>
                </a:tc>
              </a:tr>
            </a:tbl>
          </a:graphicData>
        </a:graphic>
      </p:graphicFrame>
    </p:spTree>
    <p:extLst>
      <p:ext uri="{BB962C8B-B14F-4D97-AF65-F5344CB8AC3E}">
        <p14:creationId xmlns:p14="http://schemas.microsoft.com/office/powerpoint/2010/main" val="210288762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811237578"/>
              </p:ext>
            </p:extLst>
          </p:nvPr>
        </p:nvGraphicFramePr>
        <p:xfrm>
          <a:off x="611560" y="476672"/>
          <a:ext cx="8136904" cy="5472608"/>
        </p:xfrm>
        <a:graphic>
          <a:graphicData uri="http://schemas.openxmlformats.org/drawingml/2006/table">
            <a:tbl>
              <a:tblPr>
                <a:tableStyleId>{BC89EF96-8CEA-46FF-86C4-4CE0E7609802}</a:tableStyleId>
              </a:tblPr>
              <a:tblGrid>
                <a:gridCol w="3240360"/>
                <a:gridCol w="4896544"/>
              </a:tblGrid>
              <a:tr h="1744362">
                <a:tc>
                  <a:txBody>
                    <a:bodyPr/>
                    <a:lstStyle/>
                    <a:p>
                      <a:pPr algn="l">
                        <a:lnSpc>
                          <a:spcPct val="115000"/>
                        </a:lnSpc>
                        <a:spcAft>
                          <a:spcPts val="0"/>
                        </a:spcAft>
                      </a:pPr>
                      <a:r>
                        <a:rPr lang="el-GR" sz="2200" dirty="0">
                          <a:effectLst/>
                        </a:rPr>
                        <a:t>Εκτύπωση συγκεκριμένων γραμμών σε κάθε σελίδα </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Καρτέλα </a:t>
                      </a:r>
                      <a:r>
                        <a:rPr lang="el-GR" sz="2000" dirty="0" err="1">
                          <a:solidFill>
                            <a:srgbClr val="00B0F0"/>
                          </a:solidFill>
                          <a:effectLst/>
                        </a:rPr>
                        <a:t>Page</a:t>
                      </a:r>
                      <a:r>
                        <a:rPr lang="el-GR" sz="2000" dirty="0">
                          <a:solidFill>
                            <a:srgbClr val="00B0F0"/>
                          </a:solidFill>
                          <a:effectLst/>
                        </a:rPr>
                        <a:t> </a:t>
                      </a:r>
                      <a:r>
                        <a:rPr lang="el-GR" sz="2000" dirty="0" err="1">
                          <a:solidFill>
                            <a:srgbClr val="00B0F0"/>
                          </a:solidFill>
                          <a:effectLst/>
                        </a:rPr>
                        <a:t>Layout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r>
                        <a:rPr lang="el-GR" sz="2000" dirty="0" err="1">
                          <a:solidFill>
                            <a:srgbClr val="00B0F0"/>
                          </a:solidFill>
                          <a:effectLst/>
                        </a:rPr>
                        <a:t>Print</a:t>
                      </a:r>
                      <a:r>
                        <a:rPr lang="el-GR" sz="2000" dirty="0">
                          <a:solidFill>
                            <a:srgbClr val="00B0F0"/>
                          </a:solidFill>
                          <a:effectLst/>
                        </a:rPr>
                        <a:t> </a:t>
                      </a:r>
                      <a:r>
                        <a:rPr lang="el-GR" sz="2000" dirty="0" err="1" smtClean="0">
                          <a:solidFill>
                            <a:srgbClr val="00B0F0"/>
                          </a:solidFill>
                          <a:effectLst/>
                        </a:rPr>
                        <a:t>Titles</a:t>
                      </a:r>
                      <a:r>
                        <a:rPr lang="en-GB" sz="2000" dirty="0" smtClean="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κλικ στο </a:t>
                      </a:r>
                      <a:r>
                        <a:rPr lang="el-GR" sz="2000" dirty="0" err="1">
                          <a:solidFill>
                            <a:srgbClr val="00B0F0"/>
                          </a:solidFill>
                          <a:effectLst/>
                        </a:rPr>
                        <a:t>Rows</a:t>
                      </a:r>
                      <a:r>
                        <a:rPr lang="el-GR" sz="2000" dirty="0">
                          <a:solidFill>
                            <a:srgbClr val="00B0F0"/>
                          </a:solidFill>
                          <a:effectLst/>
                        </a:rPr>
                        <a:t> </a:t>
                      </a:r>
                      <a:r>
                        <a:rPr lang="el-GR" sz="2000" dirty="0" err="1">
                          <a:solidFill>
                            <a:srgbClr val="00B0F0"/>
                          </a:solidFill>
                          <a:effectLst/>
                        </a:rPr>
                        <a:t>to</a:t>
                      </a:r>
                      <a:r>
                        <a:rPr lang="el-GR" sz="2000" dirty="0">
                          <a:solidFill>
                            <a:srgbClr val="00B0F0"/>
                          </a:solidFill>
                          <a:effectLst/>
                        </a:rPr>
                        <a:t> </a:t>
                      </a:r>
                      <a:r>
                        <a:rPr lang="el-GR" sz="2000" dirty="0" err="1">
                          <a:solidFill>
                            <a:srgbClr val="00B0F0"/>
                          </a:solidFill>
                          <a:effectLst/>
                        </a:rPr>
                        <a:t>repeat</a:t>
                      </a:r>
                      <a:r>
                        <a:rPr lang="el-GR" sz="2000" dirty="0">
                          <a:solidFill>
                            <a:srgbClr val="00B0F0"/>
                          </a:solidFill>
                          <a:effectLst/>
                        </a:rPr>
                        <a:t> </a:t>
                      </a:r>
                      <a:r>
                        <a:rPr lang="el-GR" sz="2000" dirty="0" err="1">
                          <a:solidFill>
                            <a:srgbClr val="00B0F0"/>
                          </a:solidFill>
                          <a:effectLst/>
                        </a:rPr>
                        <a:t>at</a:t>
                      </a:r>
                      <a:r>
                        <a:rPr lang="el-GR" sz="2000" dirty="0">
                          <a:solidFill>
                            <a:srgbClr val="00B0F0"/>
                          </a:solidFill>
                          <a:effectLst/>
                        </a:rPr>
                        <a:t> </a:t>
                      </a:r>
                      <a:r>
                        <a:rPr lang="el-GR" sz="2000" dirty="0" err="1">
                          <a:solidFill>
                            <a:srgbClr val="00B0F0"/>
                          </a:solidFill>
                          <a:effectLst/>
                        </a:rPr>
                        <a:t>top</a:t>
                      </a:r>
                      <a:r>
                        <a:rPr lang="el-GR" sz="2000" dirty="0">
                          <a:solidFill>
                            <a:srgbClr val="00B0F0"/>
                          </a:solidFill>
                          <a:effectLst/>
                        </a:rPr>
                        <a:t> </a:t>
                      </a:r>
                      <a:r>
                        <a:rPr lang="el-GR" sz="2000" dirty="0" smtClean="0">
                          <a:effectLst/>
                          <a:sym typeface="Wingdings" panose="05000000000000000000" pitchFamily="2" charset="2"/>
                        </a:rPr>
                        <a:t></a:t>
                      </a:r>
                      <a:r>
                        <a:rPr lang="el-GR" sz="2000" dirty="0" smtClean="0">
                          <a:effectLst/>
                        </a:rPr>
                        <a:t> </a:t>
                      </a:r>
                      <a:r>
                        <a:rPr lang="el-GR" sz="2000" dirty="0">
                          <a:effectLst/>
                        </a:rPr>
                        <a:t>Επιλέγω τις γραμμές που μου λέει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 </a:t>
                      </a:r>
                      <a:endParaRPr lang="en-US" sz="2000" dirty="0">
                        <a:solidFill>
                          <a:srgbClr val="00B0F0"/>
                        </a:solidFill>
                        <a:effectLst/>
                        <a:latin typeface="Times New Roman"/>
                        <a:ea typeface="Times New Roman"/>
                        <a:cs typeface="Times New Roman"/>
                      </a:endParaRPr>
                    </a:p>
                  </a:txBody>
                  <a:tcPr marL="68580" marR="68580" marT="0" marB="0" anchor="ctr"/>
                </a:tc>
              </a:tr>
              <a:tr h="2054110">
                <a:tc>
                  <a:txBody>
                    <a:bodyPr/>
                    <a:lstStyle/>
                    <a:p>
                      <a:pPr algn="l">
                        <a:lnSpc>
                          <a:spcPct val="115000"/>
                        </a:lnSpc>
                        <a:spcAft>
                          <a:spcPts val="0"/>
                        </a:spcAft>
                      </a:pPr>
                      <a:r>
                        <a:rPr lang="el-GR" sz="2200">
                          <a:effectLst/>
                        </a:rPr>
                        <a:t>Εκτύπωση συγκεκριμένων στηλών σε κάθε σελίδα </a:t>
                      </a:r>
                      <a:endParaRPr lang="en-US" sz="220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Καρτέλα</a:t>
                      </a:r>
                      <a:r>
                        <a:rPr lang="en-US" sz="2000" dirty="0">
                          <a:effectLst/>
                        </a:rPr>
                        <a:t> </a:t>
                      </a:r>
                      <a:r>
                        <a:rPr lang="en-US" sz="2000" dirty="0">
                          <a:solidFill>
                            <a:srgbClr val="00B0F0"/>
                          </a:solidFill>
                          <a:effectLst/>
                        </a:rPr>
                        <a:t>Page Layout</a:t>
                      </a:r>
                      <a:r>
                        <a:rPr lang="en-US" sz="2000" dirty="0">
                          <a:effectLst/>
                        </a:rPr>
                        <a:t> </a:t>
                      </a:r>
                      <a:r>
                        <a:rPr lang="en-US" sz="2000" dirty="0" smtClean="0">
                          <a:effectLst/>
                          <a:sym typeface="Wingdings" panose="05000000000000000000" pitchFamily="2" charset="2"/>
                        </a:rPr>
                        <a:t></a:t>
                      </a:r>
                      <a:r>
                        <a:rPr lang="en-US" sz="2000" dirty="0" smtClean="0">
                          <a:effectLst/>
                        </a:rPr>
                        <a:t> </a:t>
                      </a:r>
                      <a:r>
                        <a:rPr lang="el-GR" sz="2000" dirty="0">
                          <a:effectLst/>
                        </a:rPr>
                        <a:t>κλικ στο</a:t>
                      </a:r>
                      <a:r>
                        <a:rPr lang="en-US" sz="2000" dirty="0">
                          <a:effectLst/>
                        </a:rPr>
                        <a:t>  </a:t>
                      </a:r>
                      <a:r>
                        <a:rPr lang="en-US" sz="2000" dirty="0">
                          <a:solidFill>
                            <a:srgbClr val="00B0F0"/>
                          </a:solidFill>
                          <a:effectLst/>
                        </a:rPr>
                        <a:t>Print </a:t>
                      </a:r>
                      <a:r>
                        <a:rPr lang="en-US" sz="2000" dirty="0" smtClean="0">
                          <a:solidFill>
                            <a:srgbClr val="00B0F0"/>
                          </a:solidFill>
                          <a:effectLst/>
                        </a:rPr>
                        <a:t>Titles </a:t>
                      </a:r>
                      <a:r>
                        <a:rPr lang="en-US" sz="2000" dirty="0" smtClean="0">
                          <a:effectLst/>
                          <a:sym typeface="Wingdings" panose="05000000000000000000" pitchFamily="2" charset="2"/>
                        </a:rPr>
                        <a:t></a:t>
                      </a:r>
                      <a:r>
                        <a:rPr lang="en-US" sz="2000" dirty="0" smtClean="0">
                          <a:effectLst/>
                        </a:rPr>
                        <a:t> </a:t>
                      </a:r>
                      <a:r>
                        <a:rPr lang="el-GR" sz="2000" dirty="0">
                          <a:effectLst/>
                        </a:rPr>
                        <a:t>κλικ στο</a:t>
                      </a:r>
                      <a:endParaRPr lang="en-US" sz="2000" dirty="0">
                        <a:effectLst/>
                      </a:endParaRPr>
                    </a:p>
                    <a:p>
                      <a:pPr algn="l">
                        <a:lnSpc>
                          <a:spcPct val="115000"/>
                        </a:lnSpc>
                        <a:spcAft>
                          <a:spcPts val="0"/>
                        </a:spcAft>
                      </a:pPr>
                      <a:r>
                        <a:rPr lang="el-GR" sz="2000" dirty="0" err="1">
                          <a:solidFill>
                            <a:srgbClr val="00B0F0"/>
                          </a:solidFill>
                          <a:effectLst/>
                        </a:rPr>
                        <a:t>Columns</a:t>
                      </a:r>
                      <a:r>
                        <a:rPr lang="el-GR" sz="2000" dirty="0">
                          <a:solidFill>
                            <a:srgbClr val="00B0F0"/>
                          </a:solidFill>
                          <a:effectLst/>
                        </a:rPr>
                        <a:t> </a:t>
                      </a:r>
                      <a:r>
                        <a:rPr lang="el-GR" sz="2000" dirty="0" err="1">
                          <a:solidFill>
                            <a:srgbClr val="00B0F0"/>
                          </a:solidFill>
                          <a:effectLst/>
                        </a:rPr>
                        <a:t>to</a:t>
                      </a:r>
                      <a:r>
                        <a:rPr lang="el-GR" sz="2000" dirty="0">
                          <a:solidFill>
                            <a:srgbClr val="00B0F0"/>
                          </a:solidFill>
                          <a:effectLst/>
                        </a:rPr>
                        <a:t> </a:t>
                      </a:r>
                      <a:r>
                        <a:rPr lang="el-GR" sz="2000" dirty="0" err="1">
                          <a:solidFill>
                            <a:srgbClr val="00B0F0"/>
                          </a:solidFill>
                          <a:effectLst/>
                        </a:rPr>
                        <a:t>repeat</a:t>
                      </a:r>
                      <a:r>
                        <a:rPr lang="el-GR" sz="2000" dirty="0">
                          <a:solidFill>
                            <a:srgbClr val="00B0F0"/>
                          </a:solidFill>
                          <a:effectLst/>
                        </a:rPr>
                        <a:t> </a:t>
                      </a:r>
                      <a:r>
                        <a:rPr lang="el-GR" sz="2000" dirty="0" err="1">
                          <a:solidFill>
                            <a:srgbClr val="00B0F0"/>
                          </a:solidFill>
                          <a:effectLst/>
                        </a:rPr>
                        <a:t>at</a:t>
                      </a:r>
                      <a:r>
                        <a:rPr lang="el-GR" sz="2000" dirty="0">
                          <a:solidFill>
                            <a:srgbClr val="00B0F0"/>
                          </a:solidFill>
                          <a:effectLst/>
                        </a:rPr>
                        <a:t> </a:t>
                      </a:r>
                      <a:r>
                        <a:rPr lang="el-GR" sz="2000" dirty="0" err="1">
                          <a:solidFill>
                            <a:srgbClr val="00B0F0"/>
                          </a:solidFill>
                          <a:effectLst/>
                        </a:rPr>
                        <a:t>left</a:t>
                      </a:r>
                      <a:r>
                        <a:rPr lang="el-GR" sz="2000" dirty="0">
                          <a:effectLst/>
                        </a:rPr>
                        <a:t> </a:t>
                      </a:r>
                      <a:r>
                        <a:rPr lang="el-GR" sz="2000" dirty="0" smtClean="0">
                          <a:effectLst/>
                          <a:sym typeface="Wingdings" panose="05000000000000000000" pitchFamily="2" charset="2"/>
                        </a:rPr>
                        <a:t></a:t>
                      </a:r>
                      <a:r>
                        <a:rPr lang="el-GR" sz="2000" dirty="0" smtClean="0">
                          <a:effectLst/>
                        </a:rPr>
                        <a:t> </a:t>
                      </a:r>
                      <a:r>
                        <a:rPr lang="el-GR" sz="2000" dirty="0">
                          <a:effectLst/>
                        </a:rPr>
                        <a:t>Επιλέγω τις στήλες  που μου λέει </a:t>
                      </a:r>
                      <a:r>
                        <a:rPr lang="el-GR" sz="2000" dirty="0" smtClean="0">
                          <a:effectLst/>
                          <a:sym typeface="Wingdings" panose="05000000000000000000" pitchFamily="2" charset="2"/>
                        </a:rPr>
                        <a:t></a:t>
                      </a:r>
                      <a:r>
                        <a:rPr lang="el-GR" sz="2000" dirty="0" smtClean="0">
                          <a:effectLst/>
                        </a:rPr>
                        <a:t> </a:t>
                      </a:r>
                      <a:r>
                        <a:rPr lang="el-GR" sz="2000" dirty="0">
                          <a:solidFill>
                            <a:srgbClr val="00B0F0"/>
                          </a:solidFill>
                          <a:effectLst/>
                        </a:rPr>
                        <a:t>ΟΚ</a:t>
                      </a:r>
                      <a:endParaRPr lang="en-US" sz="2000" dirty="0">
                        <a:solidFill>
                          <a:srgbClr val="00B0F0"/>
                        </a:solidFill>
                        <a:effectLst/>
                        <a:latin typeface="Times New Roman"/>
                        <a:ea typeface="Times New Roman"/>
                        <a:cs typeface="Times New Roman"/>
                      </a:endParaRPr>
                    </a:p>
                  </a:txBody>
                  <a:tcPr marL="68580" marR="68580" marT="0" marB="0" anchor="ctr"/>
                </a:tc>
              </a:tr>
              <a:tr h="1674136">
                <a:tc>
                  <a:txBody>
                    <a:bodyPr/>
                    <a:lstStyle/>
                    <a:p>
                      <a:pPr algn="l">
                        <a:lnSpc>
                          <a:spcPct val="115000"/>
                        </a:lnSpc>
                        <a:spcAft>
                          <a:spcPts val="0"/>
                        </a:spcAft>
                      </a:pPr>
                      <a:r>
                        <a:rPr lang="el-GR" sz="2200" dirty="0">
                          <a:effectLst/>
                        </a:rPr>
                        <a:t>Εμφάνιση, απόκρυψη των επικεφαλίδων στηλών και γραμμών</a:t>
                      </a:r>
                      <a:endParaRPr lang="en-US" sz="22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000" dirty="0">
                          <a:effectLst/>
                        </a:rPr>
                        <a:t>Καρτέλα </a:t>
                      </a:r>
                      <a:r>
                        <a:rPr lang="el-GR" sz="2000" dirty="0" err="1">
                          <a:solidFill>
                            <a:srgbClr val="00B0F0"/>
                          </a:solidFill>
                          <a:effectLst/>
                        </a:rPr>
                        <a:t>Page</a:t>
                      </a:r>
                      <a:r>
                        <a:rPr lang="el-GR" sz="2000" dirty="0">
                          <a:solidFill>
                            <a:srgbClr val="00B0F0"/>
                          </a:solidFill>
                          <a:effectLst/>
                        </a:rPr>
                        <a:t> </a:t>
                      </a:r>
                      <a:r>
                        <a:rPr lang="el-GR" sz="2000" dirty="0" err="1">
                          <a:solidFill>
                            <a:srgbClr val="00B0F0"/>
                          </a:solidFill>
                          <a:effectLst/>
                        </a:rPr>
                        <a:t>Layout</a:t>
                      </a:r>
                      <a:r>
                        <a:rPr lang="el-GR" sz="2000" dirty="0">
                          <a:effectLst/>
                        </a:rPr>
                        <a:t>  </a:t>
                      </a:r>
                      <a:endParaRPr lang="en-GB" sz="2000" dirty="0" smtClean="0">
                        <a:effectLst/>
                      </a:endParaRPr>
                    </a:p>
                    <a:p>
                      <a:pPr algn="l">
                        <a:lnSpc>
                          <a:spcPct val="115000"/>
                        </a:lnSpc>
                        <a:spcAft>
                          <a:spcPts val="0"/>
                        </a:spcAft>
                      </a:pPr>
                      <a:endParaRPr lang="en-GB" sz="2000" dirty="0" smtClean="0">
                        <a:effectLst/>
                      </a:endParaRPr>
                    </a:p>
                    <a:p>
                      <a:pPr algn="l">
                        <a:lnSpc>
                          <a:spcPct val="115000"/>
                        </a:lnSpc>
                        <a:spcAft>
                          <a:spcPts val="0"/>
                        </a:spcAft>
                      </a:pPr>
                      <a:r>
                        <a:rPr lang="el-GR" sz="2000" dirty="0" smtClean="0">
                          <a:effectLst/>
                          <a:sym typeface="Wingdings" panose="05000000000000000000" pitchFamily="2" charset="2"/>
                        </a:rPr>
                        <a:t></a:t>
                      </a:r>
                      <a:r>
                        <a:rPr lang="el-GR" sz="2000" dirty="0" smtClean="0">
                          <a:effectLst/>
                        </a:rPr>
                        <a:t> </a:t>
                      </a:r>
                      <a:r>
                        <a:rPr lang="el-GR" sz="2000" dirty="0">
                          <a:effectLst/>
                        </a:rPr>
                        <a:t>κάνω κλικ στο κουτάκι του </a:t>
                      </a:r>
                      <a:r>
                        <a:rPr lang="el-GR" sz="2000" dirty="0" err="1">
                          <a:solidFill>
                            <a:srgbClr val="00B0F0"/>
                          </a:solidFill>
                          <a:effectLst/>
                        </a:rPr>
                        <a:t>Print</a:t>
                      </a:r>
                      <a:endParaRPr lang="en-US" sz="2000" dirty="0">
                        <a:solidFill>
                          <a:srgbClr val="00B0F0"/>
                        </a:solidFill>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4503990"/>
              </p:ext>
            </p:extLst>
          </p:nvPr>
        </p:nvGraphicFramePr>
        <p:xfrm>
          <a:off x="6876256" y="4437111"/>
          <a:ext cx="864096" cy="886895"/>
        </p:xfrm>
        <a:graphic>
          <a:graphicData uri="http://schemas.openxmlformats.org/presentationml/2006/ole">
            <mc:AlternateContent xmlns:mc="http://schemas.openxmlformats.org/markup-compatibility/2006">
              <mc:Choice xmlns:v="urn:schemas-microsoft-com:vml" Requires="v">
                <p:oleObj spid="_x0000_s54296" name="Bitmap Image" r:id="rId3" imgW="600159" imgH="619211" progId="Paint.Picture">
                  <p:embed/>
                </p:oleObj>
              </mc:Choice>
              <mc:Fallback>
                <p:oleObj name="Bitmap Image" r:id="rId3" imgW="600159"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437111"/>
                        <a:ext cx="864096" cy="886895"/>
                      </a:xfrm>
                      <a:prstGeom prst="rect">
                        <a:avLst/>
                      </a:prstGeom>
                      <a:noFill/>
                    </p:spPr>
                  </p:pic>
                </p:oleObj>
              </mc:Fallback>
            </mc:AlternateContent>
          </a:graphicData>
        </a:graphic>
      </p:graphicFrame>
    </p:spTree>
    <p:extLst>
      <p:ext uri="{BB962C8B-B14F-4D97-AF65-F5344CB8AC3E}">
        <p14:creationId xmlns:p14="http://schemas.microsoft.com/office/powerpoint/2010/main" val="419663087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209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064509030"/>
              </p:ext>
            </p:extLst>
          </p:nvPr>
        </p:nvGraphicFramePr>
        <p:xfrm>
          <a:off x="683568" y="404664"/>
          <a:ext cx="7992888" cy="5544616"/>
        </p:xfrm>
        <a:graphic>
          <a:graphicData uri="http://schemas.openxmlformats.org/drawingml/2006/table">
            <a:tbl>
              <a:tblPr>
                <a:tableStyleId>{BC89EF96-8CEA-46FF-86C4-4CE0E7609802}</a:tableStyleId>
              </a:tblPr>
              <a:tblGrid>
                <a:gridCol w="2987473"/>
                <a:gridCol w="5005415"/>
              </a:tblGrid>
              <a:tr h="2889105">
                <a:tc>
                  <a:txBody>
                    <a:bodyPr/>
                    <a:lstStyle/>
                    <a:p>
                      <a:pPr algn="l">
                        <a:lnSpc>
                          <a:spcPct val="115000"/>
                        </a:lnSpc>
                        <a:spcAft>
                          <a:spcPts val="0"/>
                        </a:spcAft>
                      </a:pPr>
                      <a:r>
                        <a:rPr lang="el-GR" sz="2400" dirty="0">
                          <a:effectLst/>
                        </a:rPr>
                        <a:t>Εμφάνιση, απόκρυψη των γραμμών πλέγματος</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a:effectLst/>
                        </a:rPr>
                        <a:t>Καρτέλα </a:t>
                      </a:r>
                      <a:r>
                        <a:rPr lang="el-GR" sz="2400" dirty="0" err="1">
                          <a:solidFill>
                            <a:srgbClr val="00B0F0"/>
                          </a:solidFill>
                          <a:effectLst/>
                        </a:rPr>
                        <a:t>Page</a:t>
                      </a:r>
                      <a:r>
                        <a:rPr lang="el-GR" sz="2400" dirty="0">
                          <a:solidFill>
                            <a:srgbClr val="00B0F0"/>
                          </a:solidFill>
                          <a:effectLst/>
                        </a:rPr>
                        <a:t> </a:t>
                      </a:r>
                      <a:r>
                        <a:rPr lang="el-GR" sz="2400" dirty="0" err="1">
                          <a:solidFill>
                            <a:srgbClr val="00B0F0"/>
                          </a:solidFill>
                          <a:effectLst/>
                        </a:rPr>
                        <a:t>Layout</a:t>
                      </a:r>
                      <a:r>
                        <a:rPr lang="el-GR" sz="2400" dirty="0">
                          <a:effectLst/>
                        </a:rPr>
                        <a:t> </a:t>
                      </a:r>
                      <a:endParaRPr lang="en-GB" sz="2400" dirty="0" smtClean="0">
                        <a:effectLst/>
                      </a:endParaRPr>
                    </a:p>
                    <a:p>
                      <a:pPr algn="l">
                        <a:lnSpc>
                          <a:spcPct val="115000"/>
                        </a:lnSpc>
                        <a:spcAft>
                          <a:spcPts val="0"/>
                        </a:spcAft>
                      </a:pPr>
                      <a:endParaRPr lang="en-GB" sz="2400" dirty="0" smtClean="0">
                        <a:effectLst/>
                      </a:endParaRPr>
                    </a:p>
                    <a:p>
                      <a:pPr algn="l">
                        <a:lnSpc>
                          <a:spcPct val="115000"/>
                        </a:lnSpc>
                        <a:spcAft>
                          <a:spcPts val="0"/>
                        </a:spcAft>
                      </a:pPr>
                      <a:r>
                        <a:rPr lang="el-GR" sz="2400" dirty="0" smtClean="0">
                          <a:effectLst/>
                          <a:sym typeface="Wingdings" panose="05000000000000000000" pitchFamily="2" charset="2"/>
                        </a:rPr>
                        <a:t></a:t>
                      </a:r>
                      <a:r>
                        <a:rPr lang="el-GR" sz="2400" dirty="0" smtClean="0">
                          <a:effectLst/>
                        </a:rPr>
                        <a:t> </a:t>
                      </a:r>
                      <a:r>
                        <a:rPr lang="el-GR" sz="2400" dirty="0">
                          <a:effectLst/>
                        </a:rPr>
                        <a:t>κάνω κλικ στο κουτάκι του </a:t>
                      </a:r>
                      <a:r>
                        <a:rPr lang="el-GR" sz="2400" dirty="0" err="1">
                          <a:solidFill>
                            <a:srgbClr val="00B0F0"/>
                          </a:solidFill>
                          <a:effectLst/>
                        </a:rPr>
                        <a:t>Print</a:t>
                      </a:r>
                      <a:endParaRPr lang="en-US" sz="2400" dirty="0">
                        <a:solidFill>
                          <a:srgbClr val="00B0F0"/>
                        </a:solidFill>
                        <a:effectLst/>
                        <a:latin typeface="Times New Roman"/>
                        <a:ea typeface="Times New Roman"/>
                        <a:cs typeface="Times New Roman"/>
                      </a:endParaRPr>
                    </a:p>
                  </a:txBody>
                  <a:tcPr marL="68580" marR="68580" marT="0" marB="0" anchor="ctr"/>
                </a:tc>
              </a:tr>
              <a:tr h="2655511">
                <a:tc>
                  <a:txBody>
                    <a:bodyPr/>
                    <a:lstStyle/>
                    <a:p>
                      <a:pPr algn="l">
                        <a:lnSpc>
                          <a:spcPct val="115000"/>
                        </a:lnSpc>
                        <a:spcAft>
                          <a:spcPts val="0"/>
                        </a:spcAft>
                      </a:pPr>
                      <a:r>
                        <a:rPr lang="el-GR" sz="2400" dirty="0">
                          <a:effectLst/>
                        </a:rPr>
                        <a:t>Ορθογραφικός Έλεγχος </a:t>
                      </a:r>
                      <a:endParaRPr lang="en-US" sz="2400" dirty="0">
                        <a:effectLst/>
                        <a:latin typeface="Times New Roman"/>
                        <a:ea typeface="Times New Roman"/>
                        <a:cs typeface="Times New Roman"/>
                      </a:endParaRPr>
                    </a:p>
                  </a:txBody>
                  <a:tcPr marL="68580" marR="68580" marT="0" marB="0" anchor="ctr"/>
                </a:tc>
                <a:tc>
                  <a:txBody>
                    <a:bodyPr/>
                    <a:lstStyle/>
                    <a:p>
                      <a:pPr algn="l">
                        <a:lnSpc>
                          <a:spcPct val="115000"/>
                        </a:lnSpc>
                        <a:spcAft>
                          <a:spcPts val="0"/>
                        </a:spcAft>
                      </a:pPr>
                      <a:r>
                        <a:rPr lang="el-GR" sz="2400" dirty="0" err="1">
                          <a:solidFill>
                            <a:srgbClr val="00B0F0"/>
                          </a:solidFill>
                          <a:effectLst/>
                        </a:rPr>
                        <a:t>Review</a:t>
                      </a:r>
                      <a:r>
                        <a:rPr lang="el-GR" sz="2400" dirty="0">
                          <a:solidFill>
                            <a:srgbClr val="00B0F0"/>
                          </a:solidFill>
                          <a:effectLst/>
                        </a:rPr>
                        <a:t> </a:t>
                      </a:r>
                      <a:r>
                        <a:rPr lang="el-GR" sz="2400" dirty="0" smtClean="0">
                          <a:effectLst/>
                          <a:sym typeface="Wingdings" panose="05000000000000000000" pitchFamily="2" charset="2"/>
                        </a:rPr>
                        <a:t></a:t>
                      </a:r>
                      <a:r>
                        <a:rPr lang="el-GR" sz="2400" dirty="0" smtClean="0">
                          <a:effectLst/>
                        </a:rPr>
                        <a:t> </a:t>
                      </a:r>
                      <a:r>
                        <a:rPr lang="el-GR" sz="2400" dirty="0" err="1">
                          <a:solidFill>
                            <a:srgbClr val="00B0F0"/>
                          </a:solidFill>
                          <a:effectLst/>
                        </a:rPr>
                        <a:t>Spelling</a:t>
                      </a:r>
                      <a:r>
                        <a:rPr lang="el-GR" sz="2400" dirty="0">
                          <a:solidFill>
                            <a:srgbClr val="00B0F0"/>
                          </a:solidFill>
                          <a:effectLst/>
                        </a:rPr>
                        <a:t> </a:t>
                      </a:r>
                      <a:r>
                        <a:rPr lang="el-GR" sz="2400" dirty="0" err="1">
                          <a:solidFill>
                            <a:srgbClr val="00B0F0"/>
                          </a:solidFill>
                          <a:effectLst/>
                        </a:rPr>
                        <a:t>and</a:t>
                      </a:r>
                      <a:r>
                        <a:rPr lang="el-GR" sz="2400" dirty="0">
                          <a:solidFill>
                            <a:srgbClr val="00B0F0"/>
                          </a:solidFill>
                          <a:effectLst/>
                        </a:rPr>
                        <a:t> </a:t>
                      </a:r>
                      <a:r>
                        <a:rPr lang="el-GR" sz="2400" dirty="0" err="1">
                          <a:solidFill>
                            <a:srgbClr val="00B0F0"/>
                          </a:solidFill>
                          <a:effectLst/>
                        </a:rPr>
                        <a:t>Grammar</a:t>
                      </a:r>
                      <a:r>
                        <a:rPr lang="el-GR" sz="2400" dirty="0">
                          <a:effectLst/>
                        </a:rPr>
                        <a:t> </a:t>
                      </a:r>
                      <a:r>
                        <a:rPr lang="el-GR" sz="2400" dirty="0" smtClean="0">
                          <a:effectLst/>
                          <a:sym typeface="Wingdings" panose="05000000000000000000" pitchFamily="2" charset="2"/>
                        </a:rPr>
                        <a:t></a:t>
                      </a:r>
                      <a:r>
                        <a:rPr lang="el-GR" sz="2400" dirty="0" smtClean="0">
                          <a:effectLst/>
                        </a:rPr>
                        <a:t> </a:t>
                      </a:r>
                      <a:r>
                        <a:rPr lang="el-GR" sz="2400" dirty="0" err="1">
                          <a:solidFill>
                            <a:srgbClr val="00B0F0"/>
                          </a:solidFill>
                          <a:effectLst/>
                        </a:rPr>
                        <a:t>Change</a:t>
                      </a:r>
                      <a:r>
                        <a:rPr lang="el-GR" sz="2400" dirty="0">
                          <a:solidFill>
                            <a:srgbClr val="00B0F0"/>
                          </a:solidFill>
                          <a:effectLst/>
                        </a:rPr>
                        <a:t> </a:t>
                      </a:r>
                      <a:r>
                        <a:rPr lang="el-GR" sz="2400" dirty="0">
                          <a:effectLst/>
                        </a:rPr>
                        <a:t>για αλλαγή λάθους λέξης </a:t>
                      </a:r>
                      <a:r>
                        <a:rPr lang="el-GR" sz="2400" dirty="0" smtClean="0">
                          <a:effectLst/>
                          <a:sym typeface="Wingdings" panose="05000000000000000000" pitchFamily="2" charset="2"/>
                        </a:rPr>
                        <a:t></a:t>
                      </a:r>
                      <a:r>
                        <a:rPr lang="el-GR" sz="2400" dirty="0" smtClean="0">
                          <a:effectLst/>
                        </a:rPr>
                        <a:t> </a:t>
                      </a:r>
                      <a:r>
                        <a:rPr lang="el-GR" sz="2400" dirty="0" err="1">
                          <a:solidFill>
                            <a:srgbClr val="00B0F0"/>
                          </a:solidFill>
                          <a:effectLst/>
                        </a:rPr>
                        <a:t>Ignore</a:t>
                      </a:r>
                      <a:r>
                        <a:rPr lang="el-GR" sz="2400" dirty="0">
                          <a:solidFill>
                            <a:srgbClr val="00B0F0"/>
                          </a:solidFill>
                          <a:effectLst/>
                        </a:rPr>
                        <a:t> </a:t>
                      </a:r>
                      <a:r>
                        <a:rPr lang="el-GR" sz="2400" dirty="0">
                          <a:effectLst/>
                        </a:rPr>
                        <a:t>για αγνόηση μιας λέξης </a:t>
                      </a:r>
                      <a:endParaRPr lang="en-US" sz="2400" dirty="0">
                        <a:effectLst/>
                        <a:latin typeface="Times New Roman"/>
                        <a:ea typeface="Times New Roman"/>
                        <a:cs typeface="Times New Roman"/>
                      </a:endParaRPr>
                    </a:p>
                  </a:txBody>
                  <a:tcPr marL="68580" marR="68580" marT="0" marB="0" anchor="ct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258096966"/>
              </p:ext>
            </p:extLst>
          </p:nvPr>
        </p:nvGraphicFramePr>
        <p:xfrm>
          <a:off x="7164288" y="620687"/>
          <a:ext cx="1080120" cy="1118991"/>
        </p:xfrm>
        <a:graphic>
          <a:graphicData uri="http://schemas.openxmlformats.org/presentationml/2006/ole">
            <mc:AlternateContent xmlns:mc="http://schemas.openxmlformats.org/markup-compatibility/2006">
              <mc:Choice xmlns:v="urn:schemas-microsoft-com:vml" Requires="v">
                <p:oleObj spid="_x0000_s55319" name="Bitmap Image" r:id="rId3" imgW="619211" imgH="638264" progId="Paint.Picture">
                  <p:embed/>
                </p:oleObj>
              </mc:Choice>
              <mc:Fallback>
                <p:oleObj name="Bitmap Image" r:id="rId3" imgW="619211" imgH="63826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620687"/>
                        <a:ext cx="1080120" cy="1118991"/>
                      </a:xfrm>
                      <a:prstGeom prst="rect">
                        <a:avLst/>
                      </a:prstGeom>
                      <a:noFill/>
                    </p:spPr>
                  </p:pic>
                </p:oleObj>
              </mc:Fallback>
            </mc:AlternateContent>
          </a:graphicData>
        </a:graphic>
      </p:graphicFrame>
    </p:spTree>
    <p:extLst>
      <p:ext uri="{BB962C8B-B14F-4D97-AF65-F5344CB8AC3E}">
        <p14:creationId xmlns:p14="http://schemas.microsoft.com/office/powerpoint/2010/main" val="307189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21</a:t>
            </a:fld>
            <a:endParaRPr lang="en-US"/>
          </a:p>
        </p:txBody>
      </p:sp>
      <p:sp>
        <p:nvSpPr>
          <p:cNvPr id="4" name="Content Placeholder 3"/>
          <p:cNvSpPr>
            <a:spLocks noGrp="1"/>
          </p:cNvSpPr>
          <p:nvPr>
            <p:ph idx="1"/>
          </p:nvPr>
        </p:nvSpPr>
        <p:spPr>
          <a:xfrm>
            <a:off x="457200" y="404664"/>
            <a:ext cx="8229600" cy="5602627"/>
          </a:xfrm>
        </p:spPr>
        <p:txBody>
          <a:bodyPr>
            <a:normAutofit/>
          </a:bodyPr>
          <a:lstStyle/>
          <a:p>
            <a:pPr marL="109728" indent="0">
              <a:buNone/>
            </a:pPr>
            <a:r>
              <a:rPr lang="el-GR" sz="2000" b="1" dirty="0" smtClean="0"/>
              <a:t> </a:t>
            </a:r>
          </a:p>
          <a:p>
            <a:pPr marL="109728" indent="0">
              <a:buNone/>
            </a:pPr>
            <a:endParaRPr lang="el-GR" sz="2000" b="1" dirty="0"/>
          </a:p>
          <a:p>
            <a:pPr marL="109728" indent="0">
              <a:buNone/>
            </a:pPr>
            <a:endParaRPr lang="en-US" sz="2000" dirty="0"/>
          </a:p>
        </p:txBody>
      </p:sp>
      <p:sp>
        <p:nvSpPr>
          <p:cNvPr id="8" name="Rectangle 7"/>
          <p:cNvSpPr/>
          <p:nvPr/>
        </p:nvSpPr>
        <p:spPr>
          <a:xfrm>
            <a:off x="539552" y="404664"/>
            <a:ext cx="8280920" cy="5688632"/>
          </a:xfrm>
          <a:prstGeom prst="rect">
            <a:avLst/>
          </a:prstGeom>
        </p:spPr>
        <p:txBody>
          <a:bodyPr wrap="square">
            <a:noAutofit/>
          </a:bodyPr>
          <a:lstStyle/>
          <a:p>
            <a:r>
              <a:rPr lang="en-GB" sz="2000" b="1" dirty="0">
                <a:solidFill>
                  <a:srgbClr val="00B0F0"/>
                </a:solidFill>
                <a:latin typeface="Arial" panose="020B0604020202020204" pitchFamily="34" charset="0"/>
                <a:cs typeface="Arial" panose="020B0604020202020204" pitchFamily="34" charset="0"/>
              </a:rPr>
              <a:t>Details</a:t>
            </a:r>
            <a:r>
              <a:rPr lang="el-GR" sz="2000" dirty="0">
                <a:latin typeface="Arial" panose="020B0604020202020204" pitchFamily="34" charset="0"/>
                <a:cs typeface="Arial" panose="020B0604020202020204" pitchFamily="34" charset="0"/>
              </a:rPr>
              <a:t>: Προβολή λεπτομερειών. Μια από τις πιο χρήσιμες προβολές. Εμφανίζει διάφορες λεπτομέρειες για τα αρχεία, όπως το όνομα (</a:t>
            </a:r>
            <a:r>
              <a:rPr lang="en-GB" sz="2000" b="1" dirty="0">
                <a:solidFill>
                  <a:srgbClr val="00B0F0"/>
                </a:solidFill>
                <a:latin typeface="Arial" panose="020B0604020202020204" pitchFamily="34" charset="0"/>
                <a:cs typeface="Arial" panose="020B0604020202020204" pitchFamily="34" charset="0"/>
              </a:rPr>
              <a:t>Name</a:t>
            </a:r>
            <a:r>
              <a:rPr lang="el-GR" sz="2000" dirty="0">
                <a:latin typeface="Arial" panose="020B0604020202020204" pitchFamily="34" charset="0"/>
                <a:cs typeface="Arial" panose="020B0604020202020204" pitchFamily="34" charset="0"/>
              </a:rPr>
              <a:t>), η ημερομηνία τροποποίησης (</a:t>
            </a:r>
            <a:r>
              <a:rPr lang="en-GB" sz="2000" b="1" dirty="0">
                <a:solidFill>
                  <a:srgbClr val="00B0F0"/>
                </a:solidFill>
                <a:latin typeface="Arial" panose="020B0604020202020204" pitchFamily="34" charset="0"/>
                <a:cs typeface="Arial" panose="020B0604020202020204" pitchFamily="34" charset="0"/>
              </a:rPr>
              <a:t>Date Modified</a:t>
            </a:r>
            <a:r>
              <a:rPr lang="el-GR" sz="2000" dirty="0">
                <a:latin typeface="Arial" panose="020B0604020202020204" pitchFamily="34" charset="0"/>
                <a:cs typeface="Arial" panose="020B0604020202020204" pitchFamily="34" charset="0"/>
              </a:rPr>
              <a:t>), ο τύπος (</a:t>
            </a:r>
            <a:r>
              <a:rPr lang="en-GB" sz="2000" b="1" dirty="0">
                <a:solidFill>
                  <a:srgbClr val="00B0F0"/>
                </a:solidFill>
                <a:latin typeface="Arial" panose="020B0604020202020204" pitchFamily="34" charset="0"/>
                <a:cs typeface="Arial" panose="020B0604020202020204" pitchFamily="34" charset="0"/>
              </a:rPr>
              <a:t>Type</a:t>
            </a:r>
            <a:r>
              <a:rPr lang="el-GR" sz="2000" dirty="0">
                <a:latin typeface="Arial" panose="020B0604020202020204" pitchFamily="34" charset="0"/>
                <a:cs typeface="Arial" panose="020B0604020202020204" pitchFamily="34" charset="0"/>
              </a:rPr>
              <a:t>) και το μέγεθος (</a:t>
            </a:r>
            <a:r>
              <a:rPr lang="en-GB" sz="2000" b="1" dirty="0">
                <a:solidFill>
                  <a:srgbClr val="00B0F0"/>
                </a:solidFill>
                <a:latin typeface="Arial" panose="020B0604020202020204" pitchFamily="34" charset="0"/>
                <a:cs typeface="Arial" panose="020B0604020202020204" pitchFamily="34" charset="0"/>
              </a:rPr>
              <a:t>Size</a:t>
            </a:r>
            <a:r>
              <a:rPr lang="el-GR" sz="2000" dirty="0" smtClean="0">
                <a:latin typeface="Arial" panose="020B0604020202020204" pitchFamily="34" charset="0"/>
                <a:cs typeface="Arial" panose="020B0604020202020204" pitchFamily="34" charset="0"/>
              </a:rPr>
              <a:t>).</a:t>
            </a:r>
          </a:p>
          <a:p>
            <a:endParaRPr lang="el-GR" sz="2000" dirty="0">
              <a:latin typeface="Arial" panose="020B0604020202020204" pitchFamily="34" charset="0"/>
              <a:cs typeface="Arial" panose="020B0604020202020204" pitchFamily="34" charset="0"/>
            </a:endParaRPr>
          </a:p>
          <a:p>
            <a:pPr marL="342900" indent="-342900">
              <a:buClr>
                <a:srgbClr val="0070C0"/>
              </a:buClr>
              <a:buFont typeface="Arial" panose="020B0604020202020204" pitchFamily="34" charset="0"/>
              <a:buChar char="•"/>
            </a:pPr>
            <a:r>
              <a:rPr lang="el-GR" sz="2000" b="1" u="sng" dirty="0">
                <a:latin typeface="Arial" panose="020B0604020202020204" pitchFamily="34" charset="0"/>
                <a:cs typeface="Arial" panose="020B0604020202020204" pitchFamily="34" charset="0"/>
              </a:rPr>
              <a:t>Ταξινόμηση Αρχείων και Φακέλων : </a:t>
            </a:r>
            <a:endParaRPr lang="en-US" sz="2000" b="1" u="sng"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361950" indent="-361950"/>
            <a:r>
              <a:rPr lang="el-GR" sz="2000" dirty="0" smtClean="0">
                <a:latin typeface="Arial" panose="020B0604020202020204" pitchFamily="34" charset="0"/>
                <a:cs typeface="Arial" panose="020B0604020202020204" pitchFamily="34" charset="0"/>
              </a:rPr>
              <a:t>	Αλλάζω </a:t>
            </a:r>
            <a:r>
              <a:rPr lang="el-GR" sz="2000" dirty="0">
                <a:latin typeface="Arial" panose="020B0604020202020204" pitchFamily="34" charset="0"/>
                <a:cs typeface="Arial" panose="020B0604020202020204" pitchFamily="34" charset="0"/>
              </a:rPr>
              <a:t>την προβολή των εικονιδίων σε </a:t>
            </a:r>
            <a:r>
              <a:rPr lang="el-GR" sz="2000" dirty="0" err="1">
                <a:solidFill>
                  <a:srgbClr val="00B0F0"/>
                </a:solidFill>
                <a:latin typeface="Arial" panose="020B0604020202020204" pitchFamily="34" charset="0"/>
                <a:cs typeface="Arial" panose="020B0604020202020204" pitchFamily="34" charset="0"/>
              </a:rPr>
              <a:t>Details</a:t>
            </a:r>
            <a:r>
              <a:rPr lang="el-GR" sz="2000" dirty="0">
                <a:latin typeface="Arial" panose="020B0604020202020204" pitchFamily="34" charset="0"/>
                <a:cs typeface="Arial" panose="020B0604020202020204" pitchFamily="34" charset="0"/>
              </a:rPr>
              <a:t> και κάνω κλικ στην επικεφαλίδα της στήλης σύμφωνα με την οποία θέλω να γίνει η ταξινόμηση:</a:t>
            </a:r>
            <a:endParaRPr lang="en-US"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361950" lvl="0" indent="-361950"/>
            <a:r>
              <a:rPr lang="el-GR" sz="2000" b="1" dirty="0" smtClean="0">
                <a:latin typeface="Arial" panose="020B0604020202020204" pitchFamily="34" charset="0"/>
                <a:cs typeface="Arial" panose="020B0604020202020204" pitchFamily="34" charset="0"/>
              </a:rPr>
              <a:t>	</a:t>
            </a:r>
            <a:r>
              <a:rPr lang="el-GR" sz="2000" b="1" dirty="0" err="1" smtClean="0">
                <a:solidFill>
                  <a:srgbClr val="00B0F0"/>
                </a:solidFill>
                <a:latin typeface="Arial" panose="020B0604020202020204" pitchFamily="34" charset="0"/>
                <a:cs typeface="Arial" panose="020B0604020202020204" pitchFamily="34" charset="0"/>
              </a:rPr>
              <a:t>Name</a:t>
            </a:r>
            <a:r>
              <a:rPr lang="el-GR" sz="2000" dirty="0">
                <a:latin typeface="Arial" panose="020B0604020202020204" pitchFamily="34" charset="0"/>
                <a:cs typeface="Arial" panose="020B0604020202020204" pitchFamily="34" charset="0"/>
              </a:rPr>
              <a:t>: η ταξινόμηση γίνεται αλφαβητικά με βάση το όνομα των αρχείων.</a:t>
            </a:r>
            <a:endParaRPr lang="en-US" sz="2000" dirty="0">
              <a:latin typeface="Arial" panose="020B0604020202020204" pitchFamily="34" charset="0"/>
              <a:cs typeface="Arial" panose="020B0604020202020204" pitchFamily="34" charset="0"/>
            </a:endParaRPr>
          </a:p>
          <a:p>
            <a:pPr marL="361950" lvl="0" indent="-361950"/>
            <a:r>
              <a:rPr lang="el-GR" sz="2000" b="1" dirty="0" smtClean="0">
                <a:latin typeface="Arial" panose="020B0604020202020204" pitchFamily="34" charset="0"/>
                <a:cs typeface="Arial" panose="020B0604020202020204" pitchFamily="34" charset="0"/>
              </a:rPr>
              <a:t>	</a:t>
            </a:r>
            <a:r>
              <a:rPr lang="el-GR" sz="2000" b="1" dirty="0" err="1" smtClean="0">
                <a:solidFill>
                  <a:srgbClr val="00B0F0"/>
                </a:solidFill>
                <a:latin typeface="Arial" panose="020B0604020202020204" pitchFamily="34" charset="0"/>
                <a:cs typeface="Arial" panose="020B0604020202020204" pitchFamily="34" charset="0"/>
              </a:rPr>
              <a:t>Date</a:t>
            </a:r>
            <a:r>
              <a:rPr lang="el-GR" sz="2000" b="1" dirty="0" smtClean="0">
                <a:solidFill>
                  <a:srgbClr val="00B0F0"/>
                </a:solidFill>
                <a:latin typeface="Arial" panose="020B0604020202020204" pitchFamily="34" charset="0"/>
                <a:cs typeface="Arial" panose="020B0604020202020204" pitchFamily="34" charset="0"/>
              </a:rPr>
              <a:t> </a:t>
            </a:r>
            <a:r>
              <a:rPr lang="el-GR" sz="2000" b="1" dirty="0" err="1">
                <a:solidFill>
                  <a:srgbClr val="00B0F0"/>
                </a:solidFill>
                <a:latin typeface="Arial" panose="020B0604020202020204" pitchFamily="34" charset="0"/>
                <a:cs typeface="Arial" panose="020B0604020202020204" pitchFamily="34" charset="0"/>
              </a:rPr>
              <a:t>Modified</a:t>
            </a:r>
            <a:r>
              <a:rPr lang="el-GR" sz="2000" dirty="0">
                <a:latin typeface="Arial" panose="020B0604020202020204" pitchFamily="34" charset="0"/>
                <a:cs typeface="Arial" panose="020B0604020202020204" pitchFamily="34" charset="0"/>
              </a:rPr>
              <a:t>: η ταξινόμηση γίνεται με βάση την ημερομηνία τροποποίησης των αρχείων.</a:t>
            </a:r>
            <a:endParaRPr lang="en-US" sz="2000" dirty="0">
              <a:latin typeface="Arial" panose="020B0604020202020204" pitchFamily="34" charset="0"/>
              <a:cs typeface="Arial" panose="020B0604020202020204" pitchFamily="34" charset="0"/>
            </a:endParaRPr>
          </a:p>
          <a:p>
            <a:pPr marL="361950" lvl="0" indent="-361950"/>
            <a:r>
              <a:rPr lang="el-GR" sz="2000" b="1" dirty="0" smtClean="0">
                <a:latin typeface="Arial" panose="020B0604020202020204" pitchFamily="34" charset="0"/>
                <a:cs typeface="Arial" panose="020B0604020202020204" pitchFamily="34" charset="0"/>
              </a:rPr>
              <a:t>	</a:t>
            </a:r>
            <a:r>
              <a:rPr lang="el-GR" sz="2000" b="1" dirty="0" err="1" smtClean="0">
                <a:solidFill>
                  <a:srgbClr val="00B0F0"/>
                </a:solidFill>
                <a:latin typeface="Arial" panose="020B0604020202020204" pitchFamily="34" charset="0"/>
                <a:cs typeface="Arial" panose="020B0604020202020204" pitchFamily="34" charset="0"/>
              </a:rPr>
              <a:t>Type</a:t>
            </a:r>
            <a:r>
              <a:rPr lang="el-GR" sz="2000" dirty="0">
                <a:latin typeface="Arial" panose="020B0604020202020204" pitchFamily="34" charset="0"/>
                <a:cs typeface="Arial" panose="020B0604020202020204" pitchFamily="34" charset="0"/>
              </a:rPr>
              <a:t>: η ταξινόμηση γίνεται με βάση τον τύπο των αρχείων.</a:t>
            </a:r>
            <a:endParaRPr lang="en-US" sz="2000" dirty="0">
              <a:latin typeface="Arial" panose="020B0604020202020204" pitchFamily="34" charset="0"/>
              <a:cs typeface="Arial" panose="020B0604020202020204" pitchFamily="34" charset="0"/>
            </a:endParaRPr>
          </a:p>
          <a:p>
            <a:pPr marL="361950" lvl="0" indent="-361950"/>
            <a:r>
              <a:rPr lang="el-GR" sz="2000" b="1" dirty="0" smtClean="0">
                <a:latin typeface="Arial" panose="020B0604020202020204" pitchFamily="34" charset="0"/>
                <a:cs typeface="Arial" panose="020B0604020202020204" pitchFamily="34" charset="0"/>
              </a:rPr>
              <a:t>	</a:t>
            </a:r>
            <a:r>
              <a:rPr lang="el-GR" sz="2000" b="1" dirty="0" err="1" smtClean="0">
                <a:solidFill>
                  <a:srgbClr val="00B0F0"/>
                </a:solidFill>
                <a:latin typeface="Arial" panose="020B0604020202020204" pitchFamily="34" charset="0"/>
                <a:cs typeface="Arial" panose="020B0604020202020204" pitchFamily="34" charset="0"/>
              </a:rPr>
              <a:t>Size</a:t>
            </a:r>
            <a:r>
              <a:rPr lang="el-GR" sz="2000" dirty="0">
                <a:latin typeface="Arial" panose="020B0604020202020204" pitchFamily="34" charset="0"/>
                <a:cs typeface="Arial" panose="020B0604020202020204" pitchFamily="34" charset="0"/>
              </a:rPr>
              <a:t>: η ταξινόμηση γίνεται με βάση το μέγεθος των αρχείων.</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51145"/>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210</a:t>
            </a:fld>
            <a:endParaRPr lang="en-US"/>
          </a:p>
        </p:txBody>
      </p:sp>
      <p:sp>
        <p:nvSpPr>
          <p:cNvPr id="5" name="Rectangle 4"/>
          <p:cNvSpPr>
            <a:spLocks/>
          </p:cNvSpPr>
          <p:nvPr/>
        </p:nvSpPr>
        <p:spPr>
          <a:xfrm>
            <a:off x="611560" y="399738"/>
            <a:ext cx="8064896" cy="5477534"/>
          </a:xfrm>
          <a:prstGeom prst="rect">
            <a:avLst/>
          </a:prstGeom>
        </p:spPr>
        <p:txBody>
          <a:bodyPr wrap="square">
            <a:noAutofit/>
          </a:bodyPr>
          <a:lstStyle/>
          <a:p>
            <a:pPr marL="109728">
              <a:lnSpc>
                <a:spcPct val="80000"/>
              </a:lnSpc>
              <a:spcBef>
                <a:spcPts val="400"/>
              </a:spcBef>
              <a:buClr>
                <a:schemeClr val="accent1"/>
              </a:buClr>
              <a:buSzPct val="68000"/>
            </a:pPr>
            <a:r>
              <a:rPr lang="el-GR" sz="2800" b="1" dirty="0" smtClean="0">
                <a:solidFill>
                  <a:srgbClr val="FFC000"/>
                </a:solidFill>
                <a:latin typeface="Arial" panose="020B0604020202020204" pitchFamily="34" charset="0"/>
                <a:cs typeface="Arial" panose="020B0604020202020204" pitchFamily="34" charset="0"/>
              </a:rPr>
              <a:t>Ενότητα 6:    ΑΣΦΑΛΕΙΑ ΔΕΔΟΜΕΝΩΝ</a:t>
            </a:r>
            <a:endParaRPr lang="el-GR" sz="2800" b="1" dirty="0">
              <a:solidFill>
                <a:srgbClr val="FFC000"/>
              </a:solidFill>
              <a:latin typeface="Arial" panose="020B0604020202020204" pitchFamily="34" charset="0"/>
              <a:cs typeface="Arial" panose="020B0604020202020204" pitchFamily="34" charset="0"/>
            </a:endParaRPr>
          </a:p>
          <a:p>
            <a:pPr lvl="0">
              <a:spcBef>
                <a:spcPts val="400"/>
              </a:spcBef>
              <a:spcAft>
                <a:spcPts val="200"/>
              </a:spcAft>
            </a:pPr>
            <a:endParaRPr lang="en-US" sz="2400" b="1" kern="1600" dirty="0">
              <a:latin typeface="Verdana"/>
              <a:cs typeface="Arial"/>
            </a:endParaRPr>
          </a:p>
          <a:p>
            <a:pPr marL="180975" lvl="1">
              <a:spcBef>
                <a:spcPts val="200"/>
              </a:spcBef>
              <a:spcAft>
                <a:spcPts val="200"/>
              </a:spcAft>
              <a:buClr>
                <a:srgbClr val="00B0F0"/>
              </a:buClr>
              <a:buSzPct val="80000"/>
            </a:pPr>
            <a:r>
              <a:rPr lang="el-GR" sz="2200" dirty="0">
                <a:latin typeface="Arial" panose="020B0604020202020204" pitchFamily="34" charset="0"/>
                <a:ea typeface="Calibri"/>
                <a:cs typeface="Arial" panose="020B0604020202020204" pitchFamily="34" charset="0"/>
              </a:rPr>
              <a:t>Ασφαλής αποθήκευση δεδομένων και πρόσβαση στον </a:t>
            </a:r>
            <a:r>
              <a:rPr lang="el-GR" sz="2200" dirty="0" smtClean="0">
                <a:latin typeface="Arial" panose="020B0604020202020204" pitchFamily="34" charset="0"/>
                <a:ea typeface="Calibri"/>
                <a:cs typeface="Arial" panose="020B0604020202020204" pitchFamily="34" charset="0"/>
              </a:rPr>
              <a:t>Η/Υ</a:t>
            </a:r>
          </a:p>
          <a:p>
            <a:pPr marL="342900" lvl="0" indent="-342900">
              <a:spcBef>
                <a:spcPts val="200"/>
              </a:spcBef>
              <a:spcAft>
                <a:spcPts val="200"/>
              </a:spcAft>
              <a:buClr>
                <a:srgbClr val="00B0F0"/>
              </a:buClr>
              <a:buSzPct val="80000"/>
              <a:buFont typeface="Wingdings" panose="05000000000000000000" pitchFamily="2" charset="2"/>
              <a:buChar char="Ø"/>
            </a:pPr>
            <a:endParaRPr lang="en-US" sz="2400" dirty="0">
              <a:latin typeface="Arial" panose="020B0604020202020204" pitchFamily="34" charset="0"/>
              <a:ea typeface="Calibri"/>
              <a:cs typeface="Arial" panose="020B0604020202020204" pitchFamily="34" charset="0"/>
            </a:endParaRPr>
          </a:p>
          <a:p>
            <a:pPr marL="342900" lvl="0" indent="-342900">
              <a:spcBef>
                <a:spcPts val="200"/>
              </a:spcBef>
              <a:spcAft>
                <a:spcPts val="200"/>
              </a:spcAft>
              <a:buClr>
                <a:srgbClr val="00B0F0"/>
              </a:buClr>
              <a:buSzPct val="80000"/>
              <a:buFont typeface="Wingdings" panose="05000000000000000000" pitchFamily="2" charset="2"/>
              <a:buChar char="Ø"/>
            </a:pPr>
            <a:r>
              <a:rPr lang="el-GR" sz="2000" dirty="0" smtClean="0">
                <a:latin typeface="Arial" panose="020B0604020202020204" pitchFamily="34" charset="0"/>
                <a:ea typeface="Calibri"/>
                <a:cs typeface="Arial" panose="020B0604020202020204" pitchFamily="34" charset="0"/>
              </a:rPr>
              <a:t>Σημαντικό να γίνεται αποθήκευση των σημαντικών πληροφοριών κατά τακτά διαστήματα (ημερήσια, εβδομαδιαία, μηνιαία).</a:t>
            </a:r>
          </a:p>
          <a:p>
            <a:pPr marL="342900" lvl="0" indent="-342900">
              <a:spcBef>
                <a:spcPts val="200"/>
              </a:spcBef>
              <a:spcAft>
                <a:spcPts val="200"/>
              </a:spcAft>
              <a:buClr>
                <a:srgbClr val="00B0F0"/>
              </a:buClr>
              <a:buSzPct val="80000"/>
              <a:buFont typeface="Wingdings" panose="05000000000000000000" pitchFamily="2" charset="2"/>
              <a:buChar char="Ø"/>
            </a:pPr>
            <a:r>
              <a:rPr lang="el-GR" sz="2000" dirty="0" smtClean="0">
                <a:latin typeface="Arial" panose="020B0604020202020204" pitchFamily="34" charset="0"/>
                <a:ea typeface="Calibri"/>
                <a:cs typeface="Arial" panose="020B0604020202020204" pitchFamily="34" charset="0"/>
              </a:rPr>
              <a:t>Υπάρχουν διάφορα προγράμματα που κάνουν αυτόματα τη αποθήκευση (</a:t>
            </a:r>
            <a:r>
              <a:rPr lang="en-GB" sz="2000" dirty="0" smtClean="0">
                <a:latin typeface="Arial" panose="020B0604020202020204" pitchFamily="34" charset="0"/>
                <a:ea typeface="Calibri"/>
                <a:cs typeface="Arial" panose="020B0604020202020204" pitchFamily="34" charset="0"/>
              </a:rPr>
              <a:t>backup</a:t>
            </a:r>
            <a:r>
              <a:rPr lang="el-GR" sz="2000" dirty="0" smtClean="0">
                <a:latin typeface="Arial" panose="020B0604020202020204" pitchFamily="34" charset="0"/>
                <a:ea typeface="Calibri"/>
                <a:cs typeface="Arial" panose="020B0604020202020204" pitchFamily="34" charset="0"/>
              </a:rPr>
              <a:t>)</a:t>
            </a:r>
            <a:r>
              <a:rPr lang="en-GB" sz="2000" dirty="0" smtClean="0">
                <a:latin typeface="Arial" panose="020B0604020202020204" pitchFamily="34" charset="0"/>
                <a:ea typeface="Calibri"/>
                <a:cs typeface="Arial" panose="020B0604020202020204" pitchFamily="34" charset="0"/>
              </a:rPr>
              <a:t>. </a:t>
            </a:r>
            <a:r>
              <a:rPr lang="el-GR" sz="2000" dirty="0" smtClean="0">
                <a:latin typeface="Arial" panose="020B0604020202020204" pitchFamily="34" charset="0"/>
                <a:ea typeface="Calibri"/>
                <a:cs typeface="Arial" panose="020B0604020202020204" pitchFamily="34" charset="0"/>
              </a:rPr>
              <a:t>Σημαντικό να είναι εύχρηστο και γρήγορο, ειδικά στη επαναφορά των δεδομένων (</a:t>
            </a:r>
            <a:r>
              <a:rPr lang="en-GB" sz="2000" dirty="0" smtClean="0">
                <a:latin typeface="Arial" panose="020B0604020202020204" pitchFamily="34" charset="0"/>
                <a:ea typeface="Calibri"/>
                <a:cs typeface="Arial" panose="020B0604020202020204" pitchFamily="34" charset="0"/>
              </a:rPr>
              <a:t>Restore)</a:t>
            </a:r>
            <a:r>
              <a:rPr lang="el-GR" sz="2000" dirty="0" smtClean="0">
                <a:latin typeface="Arial" panose="020B0604020202020204" pitchFamily="34" charset="0"/>
                <a:ea typeface="Calibri"/>
                <a:cs typeface="Arial" panose="020B0604020202020204" pitchFamily="34" charset="0"/>
              </a:rPr>
              <a:t>.</a:t>
            </a:r>
          </a:p>
          <a:p>
            <a:pPr marL="342900" lvl="0" indent="-342900">
              <a:spcBef>
                <a:spcPts val="200"/>
              </a:spcBef>
              <a:spcAft>
                <a:spcPts val="200"/>
              </a:spcAft>
              <a:buClr>
                <a:srgbClr val="00B0F0"/>
              </a:buClr>
              <a:buSzPct val="80000"/>
              <a:buFont typeface="Wingdings" panose="05000000000000000000" pitchFamily="2" charset="2"/>
              <a:buChar char="Ø"/>
            </a:pPr>
            <a:r>
              <a:rPr lang="el-GR" sz="2000" dirty="0" smtClean="0">
                <a:latin typeface="Arial" panose="020B0604020202020204" pitchFamily="34" charset="0"/>
                <a:ea typeface="Calibri"/>
                <a:cs typeface="Arial" panose="020B0604020202020204" pitchFamily="34" charset="0"/>
              </a:rPr>
              <a:t>Η διαδικασία επαναφοράς πρέπει να δοκιμάζεται σε τακτά διαστήματα.</a:t>
            </a:r>
          </a:p>
          <a:p>
            <a:pPr marL="342900" lvl="0" indent="-342900">
              <a:spcBef>
                <a:spcPts val="200"/>
              </a:spcBef>
              <a:spcAft>
                <a:spcPts val="200"/>
              </a:spcAft>
              <a:buClr>
                <a:srgbClr val="00B0F0"/>
              </a:buClr>
              <a:buSzPct val="80000"/>
              <a:buFont typeface="Wingdings" panose="05000000000000000000" pitchFamily="2" charset="2"/>
              <a:buChar char="Ø"/>
            </a:pPr>
            <a:r>
              <a:rPr lang="el-GR" sz="2000" dirty="0" smtClean="0">
                <a:latin typeface="Arial" panose="020B0604020202020204" pitchFamily="34" charset="0"/>
                <a:ea typeface="Calibri"/>
                <a:cs typeface="Arial" panose="020B0604020202020204" pitchFamily="34" charset="0"/>
              </a:rPr>
              <a:t>Ένα </a:t>
            </a:r>
            <a:r>
              <a:rPr lang="en-GB" sz="2000" dirty="0" smtClean="0">
                <a:latin typeface="Arial" panose="020B0604020202020204" pitchFamily="34" charset="0"/>
                <a:ea typeface="Calibri"/>
                <a:cs typeface="Arial" panose="020B0604020202020204" pitchFamily="34" charset="0"/>
              </a:rPr>
              <a:t>copy </a:t>
            </a:r>
            <a:r>
              <a:rPr lang="el-GR" sz="2000" dirty="0" smtClean="0">
                <a:latin typeface="Arial" panose="020B0604020202020204" pitchFamily="34" charset="0"/>
                <a:ea typeface="Calibri"/>
                <a:cs typeface="Arial" panose="020B0604020202020204" pitchFamily="34" charset="0"/>
              </a:rPr>
              <a:t>αν είναι δυνατόν να φυλάγεται μακριά από τον υπολογιστή ή ακόμη καλύτερα μακριά από το κτίριο. </a:t>
            </a:r>
          </a:p>
          <a:p>
            <a:pPr marL="342900" lvl="0" indent="-342900">
              <a:spcBef>
                <a:spcPts val="200"/>
              </a:spcBef>
              <a:spcAft>
                <a:spcPts val="200"/>
              </a:spcAft>
              <a:buClr>
                <a:srgbClr val="00B0F0"/>
              </a:buClr>
              <a:buSzPct val="80000"/>
              <a:buFont typeface="Wingdings" panose="05000000000000000000" pitchFamily="2" charset="2"/>
              <a:buChar char="Ø"/>
            </a:pPr>
            <a:r>
              <a:rPr lang="el-GR" sz="2000" dirty="0" smtClean="0">
                <a:latin typeface="Arial" panose="020B0604020202020204" pitchFamily="34" charset="0"/>
                <a:ea typeface="Calibri"/>
                <a:cs typeface="Arial" panose="020B0604020202020204" pitchFamily="34" charset="0"/>
              </a:rPr>
              <a:t>Ασφαλής πρόσβαση στον Η/Υ μέσω χρήσης κωδικού χρήστη και κωδικού πρόσβασης (</a:t>
            </a:r>
            <a:r>
              <a:rPr lang="en-GB" sz="2000" dirty="0" smtClean="0">
                <a:latin typeface="Arial" panose="020B0604020202020204" pitchFamily="34" charset="0"/>
                <a:ea typeface="Calibri"/>
                <a:cs typeface="Arial" panose="020B0604020202020204" pitchFamily="34" charset="0"/>
              </a:rPr>
              <a:t>user-id </a:t>
            </a:r>
            <a:r>
              <a:rPr lang="el-GR" sz="2000" dirty="0" smtClean="0">
                <a:latin typeface="Arial" panose="020B0604020202020204" pitchFamily="34" charset="0"/>
                <a:ea typeface="Calibri"/>
                <a:cs typeface="Arial" panose="020B0604020202020204" pitchFamily="34" charset="0"/>
              </a:rPr>
              <a:t>και </a:t>
            </a:r>
            <a:r>
              <a:rPr lang="en-GB" sz="2000" dirty="0" smtClean="0">
                <a:latin typeface="Arial" panose="020B0604020202020204" pitchFamily="34" charset="0"/>
                <a:ea typeface="Calibri"/>
                <a:cs typeface="Arial" panose="020B0604020202020204" pitchFamily="34" charset="0"/>
              </a:rPr>
              <a:t>password)</a:t>
            </a:r>
            <a:endParaRPr lang="en-US" sz="2000" dirty="0">
              <a:latin typeface="Arial" panose="020B0604020202020204" pitchFamily="34" charset="0"/>
              <a:ea typeface="Calibri"/>
              <a:cs typeface="Arial" panose="020B0604020202020204" pitchFamily="34" charset="0"/>
            </a:endParaRPr>
          </a:p>
          <a:p>
            <a:pPr marL="342900" lvl="0" indent="-342900">
              <a:spcBef>
                <a:spcPts val="200"/>
              </a:spcBef>
              <a:spcAft>
                <a:spcPts val="200"/>
              </a:spcAft>
              <a:buClr>
                <a:srgbClr val="00B0F0"/>
              </a:buClr>
              <a:buSzPct val="80000"/>
              <a:buFont typeface="Wingdings" panose="05000000000000000000" pitchFamily="2" charset="2"/>
              <a:buChar char="Ø"/>
            </a:pPr>
            <a:endParaRPr lang="en-US" sz="20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95252111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211</a:t>
            </a:fld>
            <a:endParaRPr lang="en-US"/>
          </a:p>
        </p:txBody>
      </p:sp>
      <p:sp>
        <p:nvSpPr>
          <p:cNvPr id="5" name="Rectangle 4"/>
          <p:cNvSpPr/>
          <p:nvPr/>
        </p:nvSpPr>
        <p:spPr>
          <a:xfrm>
            <a:off x="107504" y="186780"/>
            <a:ext cx="4752528" cy="400110"/>
          </a:xfrm>
          <a:prstGeom prst="rect">
            <a:avLst/>
          </a:prstGeom>
        </p:spPr>
        <p:txBody>
          <a:bodyPr wrap="square">
            <a:spAutoFit/>
          </a:bodyPr>
          <a:lstStyle/>
          <a:p>
            <a:pPr lvl="1">
              <a:spcBef>
                <a:spcPts val="200"/>
              </a:spcBef>
              <a:spcAft>
                <a:spcPts val="200"/>
              </a:spcAft>
              <a:buClr>
                <a:srgbClr val="00B0F0"/>
              </a:buClr>
              <a:buSzPct val="80000"/>
            </a:pPr>
            <a:r>
              <a:rPr lang="el-GR" sz="2000" dirty="0">
                <a:solidFill>
                  <a:prstClr val="white"/>
                </a:solidFill>
                <a:latin typeface="Arial" panose="020B0604020202020204" pitchFamily="34" charset="0"/>
                <a:ea typeface="Calibri"/>
                <a:cs typeface="Arial" panose="020B0604020202020204" pitchFamily="34" charset="0"/>
              </a:rPr>
              <a:t>Εφεδρική αποθήκευση δεδομένων</a:t>
            </a:r>
          </a:p>
        </p:txBody>
      </p:sp>
      <p:sp>
        <p:nvSpPr>
          <p:cNvPr id="6" name="TextBox 5"/>
          <p:cNvSpPr txBox="1"/>
          <p:nvPr/>
        </p:nvSpPr>
        <p:spPr>
          <a:xfrm>
            <a:off x="611560" y="836712"/>
            <a:ext cx="7920880" cy="5293757"/>
          </a:xfrm>
          <a:prstGeom prst="rect">
            <a:avLst/>
          </a:prstGeom>
          <a:noFill/>
        </p:spPr>
        <p:txBody>
          <a:bodyPr wrap="square" rtlCol="0">
            <a:spAutoFit/>
          </a:bodyPr>
          <a:lstStyle/>
          <a:p>
            <a:pPr>
              <a:buClr>
                <a:srgbClr val="0070C0"/>
              </a:buClr>
              <a:buSzPct val="70000"/>
            </a:pPr>
            <a:r>
              <a:rPr lang="el-GR" sz="2000" dirty="0" smtClean="0"/>
              <a:t>Μπορούμε να χρησιμοποιήσουμε τα πιο κάτω μέσα για να αποθηκεύσουμε τις πληροφορίες μας:</a:t>
            </a:r>
          </a:p>
          <a:p>
            <a:pPr>
              <a:buClr>
                <a:srgbClr val="0070C0"/>
              </a:buClr>
              <a:buSzPct val="70000"/>
            </a:pPr>
            <a:endParaRPr lang="en-GB" sz="2000" dirty="0" smtClean="0"/>
          </a:p>
          <a:p>
            <a:pPr marL="285750" indent="-285750">
              <a:buClr>
                <a:srgbClr val="0070C0"/>
              </a:buClr>
              <a:buSzPct val="70000"/>
              <a:buFont typeface="Wingdings" panose="05000000000000000000" pitchFamily="2" charset="2"/>
              <a:buChar char="Ø"/>
            </a:pPr>
            <a:r>
              <a:rPr lang="en-GB" sz="2000" dirty="0" smtClean="0">
                <a:solidFill>
                  <a:srgbClr val="00B0F0"/>
                </a:solidFill>
              </a:rPr>
              <a:t>USB</a:t>
            </a:r>
            <a:r>
              <a:rPr lang="el-GR" sz="2000" dirty="0" smtClean="0"/>
              <a:t> – όταν οι πληροφορίες μας δεν είναι μεγάλων διαστάσεων και θέλουμε γρήγορη πρόσβαση</a:t>
            </a:r>
            <a:endParaRPr lang="en-GB" sz="2000" dirty="0" smtClean="0"/>
          </a:p>
          <a:p>
            <a:pPr marL="285750" indent="-285750">
              <a:buClr>
                <a:srgbClr val="0070C0"/>
              </a:buClr>
              <a:buSzPct val="70000"/>
              <a:buFont typeface="Wingdings" panose="05000000000000000000" pitchFamily="2" charset="2"/>
              <a:buChar char="Ø"/>
            </a:pPr>
            <a:r>
              <a:rPr lang="en-GB" sz="2000" dirty="0" smtClean="0">
                <a:solidFill>
                  <a:srgbClr val="00B0F0"/>
                </a:solidFill>
              </a:rPr>
              <a:t>CD/DVD</a:t>
            </a:r>
            <a:r>
              <a:rPr lang="el-GR" sz="2000" dirty="0" smtClean="0"/>
              <a:t> – Ένας φθηνός τρόπος αποθήκευσης όταν οι πληροφορίες μας δεν είναι μεγάλων διαστάσεων </a:t>
            </a:r>
            <a:endParaRPr lang="en-GB" sz="2000" dirty="0" smtClean="0"/>
          </a:p>
          <a:p>
            <a:pPr marL="285750" indent="-285750">
              <a:buClr>
                <a:srgbClr val="0070C0"/>
              </a:buClr>
              <a:buSzPct val="70000"/>
              <a:buFont typeface="Wingdings" panose="05000000000000000000" pitchFamily="2" charset="2"/>
              <a:buChar char="Ø"/>
            </a:pPr>
            <a:r>
              <a:rPr lang="el-GR" sz="2000" dirty="0" smtClean="0">
                <a:solidFill>
                  <a:srgbClr val="00B0F0"/>
                </a:solidFill>
              </a:rPr>
              <a:t>Εξωτερικός Δίσκος </a:t>
            </a:r>
            <a:r>
              <a:rPr lang="el-GR" sz="2000" dirty="0" smtClean="0"/>
              <a:t>– Ένας πολύ καλός τρόπος αποθήκευσης μεγάλων διαστάσεων πληροφορίες σε φορητό εξωτερικό δίσκο</a:t>
            </a:r>
          </a:p>
          <a:p>
            <a:pPr marL="285750" indent="-285750">
              <a:buClr>
                <a:srgbClr val="0070C0"/>
              </a:buClr>
              <a:buSzPct val="70000"/>
              <a:buFont typeface="Wingdings" panose="05000000000000000000" pitchFamily="2" charset="2"/>
              <a:buChar char="Ø"/>
            </a:pPr>
            <a:r>
              <a:rPr lang="en-GB" sz="2000" dirty="0" smtClean="0">
                <a:solidFill>
                  <a:srgbClr val="00B0F0"/>
                </a:solidFill>
              </a:rPr>
              <a:t>Cloud (</a:t>
            </a:r>
            <a:r>
              <a:rPr lang="el-GR" sz="2000" dirty="0" smtClean="0">
                <a:solidFill>
                  <a:srgbClr val="00B0F0"/>
                </a:solidFill>
              </a:rPr>
              <a:t>Σύννεφο) </a:t>
            </a:r>
            <a:r>
              <a:rPr lang="el-GR" sz="2000" dirty="0" smtClean="0"/>
              <a:t>– Ένας σύγχρονος τρόπος αποθήκευσης μεγάλων διαστάσεων πληροφορίες στο σύννεφο (διαδίκτυο) έναντι συνδρομής τον χρόνο</a:t>
            </a:r>
          </a:p>
          <a:p>
            <a:pPr marL="285750" indent="-285750">
              <a:buClr>
                <a:srgbClr val="0070C0"/>
              </a:buClr>
              <a:buSzPct val="70000"/>
              <a:buFont typeface="Wingdings" panose="05000000000000000000" pitchFamily="2" charset="2"/>
              <a:buChar char="Ø"/>
            </a:pPr>
            <a:r>
              <a:rPr lang="el-GR" sz="2000" dirty="0" smtClean="0">
                <a:solidFill>
                  <a:srgbClr val="00B0F0"/>
                </a:solidFill>
              </a:rPr>
              <a:t>Χρήση πολλαπλών δίσκων ή πολλαπλών </a:t>
            </a:r>
            <a:r>
              <a:rPr lang="en-GB" sz="2000" dirty="0" smtClean="0">
                <a:solidFill>
                  <a:srgbClr val="00B0F0"/>
                </a:solidFill>
              </a:rPr>
              <a:t>servers </a:t>
            </a:r>
            <a:r>
              <a:rPr lang="en-GB" sz="2000" dirty="0" smtClean="0"/>
              <a:t>– </a:t>
            </a:r>
            <a:r>
              <a:rPr lang="el-GR" sz="2000" dirty="0" smtClean="0"/>
              <a:t>Ένας σύγχρονος επαγγελματικός τρόπος αποθήκευσης και επαναφοράς δεδομένων (επιχειρήσεις) </a:t>
            </a:r>
          </a:p>
          <a:p>
            <a:pPr marL="285750" indent="-285750">
              <a:buClr>
                <a:srgbClr val="0070C0"/>
              </a:buClr>
              <a:buSzPct val="70000"/>
              <a:buFont typeface="Wingdings" panose="05000000000000000000" pitchFamily="2" charset="2"/>
              <a:buChar char="Ø"/>
            </a:pPr>
            <a:endParaRPr lang="en-US" dirty="0"/>
          </a:p>
        </p:txBody>
      </p:sp>
    </p:spTree>
    <p:extLst>
      <p:ext uri="{BB962C8B-B14F-4D97-AF65-F5344CB8AC3E}">
        <p14:creationId xmlns:p14="http://schemas.microsoft.com/office/powerpoint/2010/main" val="211883793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212</a:t>
            </a:fld>
            <a:endParaRPr lang="en-US"/>
          </a:p>
        </p:txBody>
      </p:sp>
      <p:sp>
        <p:nvSpPr>
          <p:cNvPr id="4" name="Rectangle 3"/>
          <p:cNvSpPr/>
          <p:nvPr/>
        </p:nvSpPr>
        <p:spPr>
          <a:xfrm>
            <a:off x="467544" y="404664"/>
            <a:ext cx="7416824" cy="461665"/>
          </a:xfrm>
          <a:prstGeom prst="rect">
            <a:avLst/>
          </a:prstGeom>
        </p:spPr>
        <p:txBody>
          <a:bodyPr wrap="square">
            <a:spAutoFit/>
          </a:bodyPr>
          <a:lstStyle/>
          <a:p>
            <a:pPr lvl="1">
              <a:spcBef>
                <a:spcPts val="200"/>
              </a:spcBef>
              <a:spcAft>
                <a:spcPts val="200"/>
              </a:spcAft>
              <a:buClr>
                <a:srgbClr val="00B0F0"/>
              </a:buClr>
              <a:buSzPct val="80000"/>
            </a:pPr>
            <a:r>
              <a:rPr lang="el-GR" sz="2400" dirty="0">
                <a:solidFill>
                  <a:prstClr val="white"/>
                </a:solidFill>
                <a:latin typeface="Arial" panose="020B0604020202020204" pitchFamily="34" charset="0"/>
                <a:ea typeface="Calibri"/>
                <a:cs typeface="Arial" panose="020B0604020202020204" pitchFamily="34" charset="0"/>
              </a:rPr>
              <a:t>Χρήση λογισμικού κατά των ιών</a:t>
            </a:r>
          </a:p>
        </p:txBody>
      </p:sp>
      <p:sp>
        <p:nvSpPr>
          <p:cNvPr id="8" name="TextBox 7"/>
          <p:cNvSpPr txBox="1"/>
          <p:nvPr/>
        </p:nvSpPr>
        <p:spPr>
          <a:xfrm>
            <a:off x="1075259" y="1412776"/>
            <a:ext cx="7776864" cy="4176464"/>
          </a:xfrm>
          <a:prstGeom prst="rect">
            <a:avLst/>
          </a:prstGeom>
          <a:noFill/>
        </p:spPr>
        <p:txBody>
          <a:bodyPr wrap="square" rtlCol="0">
            <a:noAutofit/>
          </a:bodyPr>
          <a:lstStyle/>
          <a:p>
            <a:pPr marL="285750" indent="-285750">
              <a:buClr>
                <a:srgbClr val="0070C0"/>
              </a:buClr>
              <a:buSzPct val="68000"/>
              <a:buFont typeface="Wingdings" panose="05000000000000000000" pitchFamily="2" charset="2"/>
              <a:buChar char="Ø"/>
            </a:pPr>
            <a:r>
              <a:rPr lang="el-GR" sz="2200" dirty="0" smtClean="0"/>
              <a:t>Δωρεάν </a:t>
            </a:r>
            <a:r>
              <a:rPr lang="en-GB" sz="2200" dirty="0" smtClean="0"/>
              <a:t>Antivirus </a:t>
            </a:r>
            <a:r>
              <a:rPr lang="el-GR" sz="2200" dirty="0" smtClean="0"/>
              <a:t>Προγράμματα</a:t>
            </a:r>
            <a:endParaRPr lang="en-GB" sz="2200" dirty="0" smtClean="0"/>
          </a:p>
          <a:p>
            <a:pPr marL="742950" lvl="1" indent="-285750">
              <a:buClr>
                <a:srgbClr val="0070C0"/>
              </a:buClr>
              <a:buSzPct val="68000"/>
              <a:buFont typeface="Wingdings" panose="05000000000000000000" pitchFamily="2" charset="2"/>
              <a:buChar char="Ø"/>
            </a:pPr>
            <a:r>
              <a:rPr lang="en-GB" sz="2200" dirty="0" smtClean="0"/>
              <a:t>Avira</a:t>
            </a:r>
          </a:p>
          <a:p>
            <a:pPr marL="742950" lvl="1" indent="-285750">
              <a:buClr>
                <a:srgbClr val="0070C0"/>
              </a:buClr>
              <a:buSzPct val="68000"/>
              <a:buFont typeface="Wingdings" panose="05000000000000000000" pitchFamily="2" charset="2"/>
              <a:buChar char="Ø"/>
            </a:pPr>
            <a:r>
              <a:rPr lang="en-GB" sz="2200" dirty="0" smtClean="0"/>
              <a:t>Panda</a:t>
            </a:r>
          </a:p>
          <a:p>
            <a:pPr marL="742950" lvl="1" indent="-285750">
              <a:buClr>
                <a:srgbClr val="0070C0"/>
              </a:buClr>
              <a:buSzPct val="68000"/>
              <a:buFont typeface="Wingdings" panose="05000000000000000000" pitchFamily="2" charset="2"/>
              <a:buChar char="Ø"/>
            </a:pPr>
            <a:r>
              <a:rPr lang="en-GB" sz="2200" dirty="0" smtClean="0"/>
              <a:t>AVG</a:t>
            </a:r>
            <a:endParaRPr lang="el-GR" sz="2200" dirty="0" smtClean="0"/>
          </a:p>
          <a:p>
            <a:pPr marL="742950" lvl="1" indent="-285750">
              <a:buClr>
                <a:srgbClr val="0070C0"/>
              </a:buClr>
              <a:buSzPct val="68000"/>
              <a:buFont typeface="Wingdings" panose="05000000000000000000" pitchFamily="2" charset="2"/>
              <a:buChar char="Ø"/>
            </a:pPr>
            <a:r>
              <a:rPr lang="en-GB" sz="2200" dirty="0" smtClean="0"/>
              <a:t>Bitdefender</a:t>
            </a:r>
          </a:p>
          <a:p>
            <a:pPr marL="742950" lvl="1" indent="-285750">
              <a:buClr>
                <a:srgbClr val="0070C0"/>
              </a:buClr>
              <a:buSzPct val="68000"/>
              <a:buFont typeface="Wingdings" panose="05000000000000000000" pitchFamily="2" charset="2"/>
              <a:buChar char="Ø"/>
            </a:pPr>
            <a:r>
              <a:rPr lang="en-GB" sz="2200" dirty="0" smtClean="0"/>
              <a:t>Avast</a:t>
            </a:r>
          </a:p>
          <a:p>
            <a:pPr marL="0" lvl="1" indent="266700">
              <a:buClr>
                <a:srgbClr val="0070C0"/>
              </a:buClr>
              <a:buSzPct val="68000"/>
              <a:buFont typeface="Wingdings" panose="05000000000000000000" pitchFamily="2" charset="2"/>
              <a:buChar char="Ø"/>
            </a:pPr>
            <a:endParaRPr lang="en-GB" sz="2200" dirty="0" smtClean="0"/>
          </a:p>
          <a:p>
            <a:pPr marL="0" lvl="1" indent="266700">
              <a:buClr>
                <a:srgbClr val="0070C0"/>
              </a:buClr>
              <a:buSzPct val="68000"/>
              <a:buFont typeface="Wingdings" panose="05000000000000000000" pitchFamily="2" charset="2"/>
              <a:buChar char="Ø"/>
            </a:pPr>
            <a:r>
              <a:rPr lang="el-GR" sz="2200" dirty="0" smtClean="0"/>
              <a:t>Με συνδρομή τον χρόνο</a:t>
            </a:r>
            <a:endParaRPr lang="en-GB" sz="2200" dirty="0" smtClean="0"/>
          </a:p>
          <a:p>
            <a:pPr marL="742950" lvl="1" indent="-285750">
              <a:buClr>
                <a:srgbClr val="0070C0"/>
              </a:buClr>
              <a:buSzPct val="68000"/>
              <a:buFont typeface="Wingdings" panose="05000000000000000000" pitchFamily="2" charset="2"/>
              <a:buChar char="Ø"/>
            </a:pPr>
            <a:r>
              <a:rPr lang="en-GB" sz="2200" dirty="0" smtClean="0"/>
              <a:t>Norton</a:t>
            </a:r>
          </a:p>
          <a:p>
            <a:pPr marL="742950" lvl="1" indent="-285750">
              <a:buClr>
                <a:srgbClr val="0070C0"/>
              </a:buClr>
              <a:buSzPct val="68000"/>
              <a:buFont typeface="Wingdings" panose="05000000000000000000" pitchFamily="2" charset="2"/>
              <a:buChar char="Ø"/>
            </a:pPr>
            <a:r>
              <a:rPr lang="en-GB" sz="2200" dirty="0" smtClean="0"/>
              <a:t>McAfee</a:t>
            </a:r>
          </a:p>
          <a:p>
            <a:pPr marL="742950" lvl="1" indent="-285750">
              <a:buClr>
                <a:srgbClr val="0070C0"/>
              </a:buClr>
              <a:buSzPct val="68000"/>
              <a:buFont typeface="Wingdings" panose="05000000000000000000" pitchFamily="2" charset="2"/>
              <a:buChar char="Ø"/>
            </a:pPr>
            <a:r>
              <a:rPr lang="en-GB" sz="2200" dirty="0" err="1" smtClean="0"/>
              <a:t>eseT</a:t>
            </a:r>
            <a:endParaRPr lang="en-US" sz="2200" dirty="0" smtClean="0"/>
          </a:p>
        </p:txBody>
      </p:sp>
    </p:spTree>
    <p:extLst>
      <p:ext uri="{BB962C8B-B14F-4D97-AF65-F5344CB8AC3E}">
        <p14:creationId xmlns:p14="http://schemas.microsoft.com/office/powerpoint/2010/main" val="39314485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213</a:t>
            </a:fld>
            <a:endParaRPr lang="en-US"/>
          </a:p>
        </p:txBody>
      </p:sp>
      <p:sp>
        <p:nvSpPr>
          <p:cNvPr id="4" name="Rectangle 3"/>
          <p:cNvSpPr/>
          <p:nvPr/>
        </p:nvSpPr>
        <p:spPr>
          <a:xfrm>
            <a:off x="323528" y="260648"/>
            <a:ext cx="8568952" cy="430887"/>
          </a:xfrm>
          <a:prstGeom prst="rect">
            <a:avLst/>
          </a:prstGeom>
        </p:spPr>
        <p:txBody>
          <a:bodyPr wrap="square">
            <a:spAutoFit/>
          </a:bodyPr>
          <a:lstStyle/>
          <a:p>
            <a:pPr marL="361950" lvl="1">
              <a:buClr>
                <a:srgbClr val="00B0F0"/>
              </a:buClr>
              <a:buSzPct val="80000"/>
            </a:pPr>
            <a:r>
              <a:rPr lang="el-GR" sz="2200" dirty="0">
                <a:solidFill>
                  <a:prstClr val="white"/>
                </a:solidFill>
                <a:latin typeface="Arial" panose="020B0604020202020204" pitchFamily="34" charset="0"/>
                <a:ea typeface="Times New Roman"/>
                <a:cs typeface="Arial" panose="020B0604020202020204" pitchFamily="34" charset="0"/>
              </a:rPr>
              <a:t>Ασφαλής</a:t>
            </a:r>
            <a:r>
              <a:rPr lang="en-GB" sz="2200" dirty="0">
                <a:solidFill>
                  <a:prstClr val="white"/>
                </a:solidFill>
                <a:latin typeface="Arial" panose="020B0604020202020204" pitchFamily="34" charset="0"/>
                <a:ea typeface="Times New Roman"/>
                <a:cs typeface="Arial" panose="020B0604020202020204" pitchFamily="34" charset="0"/>
              </a:rPr>
              <a:t> </a:t>
            </a:r>
            <a:r>
              <a:rPr lang="el-GR" sz="2200" dirty="0" smtClean="0">
                <a:solidFill>
                  <a:prstClr val="white"/>
                </a:solidFill>
                <a:latin typeface="Arial" panose="020B0604020202020204" pitchFamily="34" charset="0"/>
                <a:ea typeface="Times New Roman"/>
                <a:cs typeface="Arial" panose="020B0604020202020204" pitchFamily="34" charset="0"/>
              </a:rPr>
              <a:t>πρόσβαση</a:t>
            </a:r>
            <a:r>
              <a:rPr lang="en-GB" sz="2200" dirty="0" smtClean="0">
                <a:solidFill>
                  <a:prstClr val="white"/>
                </a:solidFill>
                <a:latin typeface="Arial" panose="020B0604020202020204" pitchFamily="34" charset="0"/>
                <a:ea typeface="Times New Roman"/>
                <a:cs typeface="Arial" panose="020B0604020202020204" pitchFamily="34" charset="0"/>
              </a:rPr>
              <a:t> </a:t>
            </a:r>
            <a:r>
              <a:rPr lang="en-GB" sz="2200" dirty="0">
                <a:solidFill>
                  <a:prstClr val="white"/>
                </a:solidFill>
                <a:latin typeface="Arial" panose="020B0604020202020204" pitchFamily="34" charset="0"/>
                <a:ea typeface="Times New Roman"/>
                <a:cs typeface="Arial" panose="020B0604020202020204" pitchFamily="34" charset="0"/>
              </a:rPr>
              <a:t>στο Ηλεκτρονικό Ταχυδρομείο και Διαδίκτυο</a:t>
            </a:r>
            <a:endParaRPr lang="en-US" sz="2200"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899592" y="1412776"/>
            <a:ext cx="7272808" cy="4154984"/>
          </a:xfrm>
          <a:prstGeom prst="rect">
            <a:avLst/>
          </a:prstGeom>
          <a:noFill/>
        </p:spPr>
        <p:txBody>
          <a:bodyPr wrap="square" rtlCol="0">
            <a:spAutoFit/>
          </a:bodyPr>
          <a:lstStyle/>
          <a:p>
            <a:pPr marL="342900" indent="-342900">
              <a:buClr>
                <a:srgbClr val="0070C0"/>
              </a:buClr>
              <a:buSzPct val="70000"/>
              <a:buFont typeface="Wingdings" panose="05000000000000000000" pitchFamily="2" charset="2"/>
              <a:buChar char="Ø"/>
            </a:pPr>
            <a:r>
              <a:rPr lang="el-GR" sz="2200" dirty="0" smtClean="0"/>
              <a:t>Χρήση </a:t>
            </a:r>
            <a:r>
              <a:rPr lang="en-GB" sz="2200" dirty="0" smtClean="0"/>
              <a:t>user-id / password</a:t>
            </a:r>
          </a:p>
          <a:p>
            <a:pPr marL="342900" indent="-342900">
              <a:buClr>
                <a:srgbClr val="0070C0"/>
              </a:buClr>
              <a:buSzPct val="70000"/>
              <a:buFont typeface="Wingdings" panose="05000000000000000000" pitchFamily="2" charset="2"/>
              <a:buChar char="Ø"/>
            </a:pPr>
            <a:endParaRPr lang="el-GR" sz="2200" dirty="0" smtClean="0"/>
          </a:p>
          <a:p>
            <a:pPr marL="342900" indent="-342900">
              <a:buClr>
                <a:srgbClr val="0070C0"/>
              </a:buClr>
              <a:buSzPct val="70000"/>
              <a:buFont typeface="Wingdings" panose="05000000000000000000" pitchFamily="2" charset="2"/>
              <a:buChar char="Ø"/>
            </a:pPr>
            <a:r>
              <a:rPr lang="el-GR" sz="2200" dirty="0" smtClean="0"/>
              <a:t>Δεν ανοίγουμε ύποπτα </a:t>
            </a:r>
            <a:r>
              <a:rPr lang="en-GB" sz="2200" dirty="0" smtClean="0"/>
              <a:t>e-mails</a:t>
            </a:r>
          </a:p>
          <a:p>
            <a:pPr marL="342900" indent="-342900">
              <a:buClr>
                <a:srgbClr val="0070C0"/>
              </a:buClr>
              <a:buSzPct val="70000"/>
              <a:buFont typeface="Wingdings" panose="05000000000000000000" pitchFamily="2" charset="2"/>
              <a:buChar char="Ø"/>
            </a:pPr>
            <a:endParaRPr lang="en-GB" sz="2200" dirty="0" smtClean="0"/>
          </a:p>
          <a:p>
            <a:pPr marL="342900" indent="-342900">
              <a:buClr>
                <a:srgbClr val="0070C0"/>
              </a:buClr>
              <a:buSzPct val="70000"/>
              <a:buFont typeface="Wingdings" panose="05000000000000000000" pitchFamily="2" charset="2"/>
              <a:buChar char="Ø"/>
            </a:pPr>
            <a:r>
              <a:rPr lang="el-GR" sz="2200" dirty="0" smtClean="0"/>
              <a:t>Δεν ανοίγουμε ύποπτα επισυναπτόμενα ειδικά αν είναι εκτελούμενα (</a:t>
            </a:r>
            <a:r>
              <a:rPr lang="en-GB" sz="2200" dirty="0" smtClean="0"/>
              <a:t>.exe)</a:t>
            </a:r>
          </a:p>
          <a:p>
            <a:pPr marL="342900" indent="-342900">
              <a:buClr>
                <a:srgbClr val="0070C0"/>
              </a:buClr>
              <a:buSzPct val="70000"/>
              <a:buFont typeface="Wingdings" panose="05000000000000000000" pitchFamily="2" charset="2"/>
              <a:buChar char="Ø"/>
            </a:pPr>
            <a:endParaRPr lang="en-GB" sz="2200" dirty="0" smtClean="0"/>
          </a:p>
          <a:p>
            <a:pPr marL="342900" indent="-342900">
              <a:buClr>
                <a:srgbClr val="0070C0"/>
              </a:buClr>
              <a:buSzPct val="70000"/>
              <a:buFont typeface="Wingdings" panose="05000000000000000000" pitchFamily="2" charset="2"/>
              <a:buChar char="Ø"/>
            </a:pPr>
            <a:r>
              <a:rPr lang="el-GR" sz="2200" dirty="0" smtClean="0"/>
              <a:t>Δεν προωθούμε μηνύματα τα οποία μπορούν να εμπίπτουν στη κατηγορία </a:t>
            </a:r>
            <a:r>
              <a:rPr lang="en-GB" sz="2200" dirty="0" smtClean="0"/>
              <a:t>spam</a:t>
            </a:r>
          </a:p>
          <a:p>
            <a:pPr marL="342900" indent="-342900">
              <a:buClr>
                <a:srgbClr val="0070C0"/>
              </a:buClr>
              <a:buSzPct val="70000"/>
              <a:buFont typeface="Wingdings" panose="05000000000000000000" pitchFamily="2" charset="2"/>
              <a:buChar char="Ø"/>
            </a:pPr>
            <a:endParaRPr lang="en-GB" sz="2200" dirty="0"/>
          </a:p>
          <a:p>
            <a:pPr marL="342900" indent="-342900">
              <a:buClr>
                <a:srgbClr val="0070C0"/>
              </a:buClr>
              <a:buSzPct val="70000"/>
              <a:buFont typeface="Wingdings" panose="05000000000000000000" pitchFamily="2" charset="2"/>
              <a:buChar char="Ø"/>
            </a:pPr>
            <a:r>
              <a:rPr lang="el-GR" sz="2200" dirty="0" smtClean="0"/>
              <a:t>Δεν δίνουμε προσωπικά στοιχεία / δεδομένα σε ύποπτους </a:t>
            </a:r>
            <a:r>
              <a:rPr lang="el-GR" sz="2200" dirty="0" err="1" smtClean="0"/>
              <a:t>ιστοτόπους</a:t>
            </a:r>
            <a:r>
              <a:rPr lang="el-GR" sz="2200" dirty="0" smtClean="0"/>
              <a:t> </a:t>
            </a:r>
            <a:endParaRPr lang="en-US" sz="2200" dirty="0"/>
          </a:p>
        </p:txBody>
      </p:sp>
    </p:spTree>
    <p:extLst>
      <p:ext uri="{BB962C8B-B14F-4D97-AF65-F5344CB8AC3E}">
        <p14:creationId xmlns:p14="http://schemas.microsoft.com/office/powerpoint/2010/main" val="2885428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22</a:t>
            </a:fld>
            <a:endParaRPr lang="en-US"/>
          </a:p>
        </p:txBody>
      </p:sp>
      <p:sp>
        <p:nvSpPr>
          <p:cNvPr id="11" name="Content Placeholder 10"/>
          <p:cNvSpPr>
            <a:spLocks noGrp="1"/>
          </p:cNvSpPr>
          <p:nvPr>
            <p:ph idx="1"/>
          </p:nvPr>
        </p:nvSpPr>
        <p:spPr>
          <a:xfrm>
            <a:off x="457200" y="260648"/>
            <a:ext cx="8229600" cy="5746643"/>
          </a:xfrm>
        </p:spPr>
        <p:txBody>
          <a:bodyPr/>
          <a:lstStyle/>
          <a:p>
            <a:pPr marL="109728" indent="0">
              <a:buNone/>
            </a:pPr>
            <a:r>
              <a:rPr lang="el-GR" sz="2400" u="sng" dirty="0" smtClean="0">
                <a:latin typeface="Arial" panose="020B0604020202020204" pitchFamily="34" charset="0"/>
                <a:cs typeface="Arial" panose="020B0604020202020204" pitchFamily="34" charset="0"/>
              </a:rPr>
              <a:t>Σημείωση</a:t>
            </a:r>
            <a:r>
              <a:rPr lang="el-GR" sz="2400" dirty="0">
                <a:latin typeface="Arial" panose="020B0604020202020204" pitchFamily="34" charset="0"/>
                <a:cs typeface="Arial" panose="020B0604020202020204" pitchFamily="34" charset="0"/>
              </a:rPr>
              <a:t>: </a:t>
            </a:r>
            <a:endParaRPr lang="el-GR" sz="2400" dirty="0" smtClean="0">
              <a:latin typeface="Arial" panose="020B0604020202020204" pitchFamily="34" charset="0"/>
              <a:cs typeface="Arial" panose="020B0604020202020204" pitchFamily="34" charset="0"/>
            </a:endParaRPr>
          </a:p>
          <a:p>
            <a:pPr marL="109728" indent="0">
              <a:buNone/>
            </a:pPr>
            <a:endParaRPr lang="el-GR" sz="2400" dirty="0">
              <a:latin typeface="Arial" panose="020B0604020202020204" pitchFamily="34" charset="0"/>
              <a:cs typeface="Arial" panose="020B0604020202020204" pitchFamily="34" charset="0"/>
            </a:endParaRPr>
          </a:p>
          <a:p>
            <a:pPr marL="109728" indent="0">
              <a:buNone/>
            </a:pPr>
            <a:r>
              <a:rPr lang="el-GR" sz="2400" dirty="0" smtClean="0">
                <a:latin typeface="Arial" panose="020B0604020202020204" pitchFamily="34" charset="0"/>
                <a:cs typeface="Arial" panose="020B0604020202020204" pitchFamily="34" charset="0"/>
              </a:rPr>
              <a:t>Όταν </a:t>
            </a:r>
            <a:r>
              <a:rPr lang="el-GR" sz="2400" dirty="0">
                <a:latin typeface="Arial" panose="020B0604020202020204" pitchFamily="34" charset="0"/>
                <a:cs typeface="Arial" panose="020B0604020202020204" pitchFamily="34" charset="0"/>
              </a:rPr>
              <a:t>το βελάκι σε μία στήλη δείχνει προς τα </a:t>
            </a:r>
            <a:r>
              <a:rPr lang="el-GR" sz="2400" dirty="0" smtClean="0">
                <a:latin typeface="Arial" panose="020B0604020202020204" pitchFamily="34" charset="0"/>
                <a:cs typeface="Arial" panose="020B0604020202020204" pitchFamily="34" charset="0"/>
              </a:rPr>
              <a:t>πάνω       ,  </a:t>
            </a:r>
            <a:r>
              <a:rPr lang="el-GR" sz="2400" dirty="0">
                <a:latin typeface="Arial" panose="020B0604020202020204" pitchFamily="34" charset="0"/>
                <a:cs typeface="Arial" panose="020B0604020202020204" pitchFamily="34" charset="0"/>
              </a:rPr>
              <a:t>η ταξινόμηση γίνεται σε αύξουσα σειρά (</a:t>
            </a:r>
            <a:r>
              <a:rPr lang="el-GR" sz="2400" dirty="0" err="1">
                <a:latin typeface="Arial" panose="020B0604020202020204" pitchFamily="34" charset="0"/>
                <a:cs typeface="Arial" panose="020B0604020202020204" pitchFamily="34" charset="0"/>
              </a:rPr>
              <a:t>ascending</a:t>
            </a:r>
            <a:r>
              <a:rPr lang="el-GR" sz="2400" dirty="0">
                <a:latin typeface="Arial" panose="020B0604020202020204" pitchFamily="34" charset="0"/>
                <a:cs typeface="Arial" panose="020B0604020202020204" pitchFamily="34" charset="0"/>
              </a:rPr>
              <a:t>), δηλαδή με αλφαβητική σειρά ή αλλιώς «από το μικρότερο στο μεγαλύτερο». </a:t>
            </a:r>
            <a:endParaRPr lang="el-GR" sz="2400" dirty="0" smtClean="0">
              <a:latin typeface="Arial" panose="020B0604020202020204" pitchFamily="34" charset="0"/>
              <a:cs typeface="Arial" panose="020B0604020202020204" pitchFamily="34" charset="0"/>
            </a:endParaRPr>
          </a:p>
          <a:p>
            <a:pPr marL="109728" indent="0">
              <a:buNone/>
            </a:pPr>
            <a:endParaRPr lang="el-GR" sz="2400" dirty="0" smtClean="0">
              <a:latin typeface="Arial" panose="020B0604020202020204" pitchFamily="34" charset="0"/>
              <a:cs typeface="Arial" panose="020B0604020202020204" pitchFamily="34" charset="0"/>
            </a:endParaRPr>
          </a:p>
          <a:p>
            <a:pPr marL="109728" indent="0">
              <a:buNone/>
            </a:pPr>
            <a:r>
              <a:rPr lang="el-GR" sz="2400" dirty="0" smtClean="0">
                <a:latin typeface="Arial" panose="020B0604020202020204" pitchFamily="34" charset="0"/>
                <a:cs typeface="Arial" panose="020B0604020202020204" pitchFamily="34" charset="0"/>
              </a:rPr>
              <a:t>Όταν </a:t>
            </a:r>
            <a:r>
              <a:rPr lang="el-GR" sz="2400" dirty="0">
                <a:latin typeface="Arial" panose="020B0604020202020204" pitchFamily="34" charset="0"/>
                <a:cs typeface="Arial" panose="020B0604020202020204" pitchFamily="34" charset="0"/>
              </a:rPr>
              <a:t>το βελάκι δείχνει προς τα </a:t>
            </a:r>
            <a:r>
              <a:rPr lang="el-GR" sz="2400" dirty="0" smtClean="0">
                <a:latin typeface="Arial" panose="020B0604020202020204" pitchFamily="34" charset="0"/>
                <a:cs typeface="Arial" panose="020B0604020202020204" pitchFamily="34" charset="0"/>
              </a:rPr>
              <a:t>κάτω        ,  </a:t>
            </a:r>
            <a:r>
              <a:rPr lang="el-GR" sz="2400" dirty="0">
                <a:latin typeface="Arial" panose="020B0604020202020204" pitchFamily="34" charset="0"/>
                <a:cs typeface="Arial" panose="020B0604020202020204" pitchFamily="34" charset="0"/>
              </a:rPr>
              <a:t>η ταξινόμηση γίνεται σε φθίνουσα σειρά (</a:t>
            </a:r>
            <a:r>
              <a:rPr lang="el-GR" sz="2400" dirty="0" err="1">
                <a:latin typeface="Arial" panose="020B0604020202020204" pitchFamily="34" charset="0"/>
                <a:cs typeface="Arial" panose="020B0604020202020204" pitchFamily="34" charset="0"/>
              </a:rPr>
              <a:t>descending</a:t>
            </a:r>
            <a:r>
              <a:rPr lang="el-GR" sz="2400" dirty="0">
                <a:latin typeface="Arial" panose="020B0604020202020204" pitchFamily="34" charset="0"/>
                <a:cs typeface="Arial" panose="020B0604020202020204" pitchFamily="34" charset="0"/>
              </a:rPr>
              <a:t>), δηλαδή με αντίστροφη αλφαβητική σειρά ή αλλιώς «από το μεγαλύτερο στο μικρότερο». </a:t>
            </a:r>
            <a:endParaRPr lang="el-GR" sz="2400" dirty="0" smtClean="0">
              <a:latin typeface="Arial" panose="020B0604020202020204" pitchFamily="34" charset="0"/>
              <a:cs typeface="Arial" panose="020B0604020202020204" pitchFamily="34" charset="0"/>
            </a:endParaRPr>
          </a:p>
          <a:p>
            <a:pPr marL="109728" indent="0">
              <a:buNone/>
            </a:pPr>
            <a:endParaRPr lang="el-GR" sz="2400" dirty="0">
              <a:latin typeface="Arial" panose="020B0604020202020204" pitchFamily="34" charset="0"/>
              <a:cs typeface="Arial" panose="020B0604020202020204" pitchFamily="34" charset="0"/>
            </a:endParaRPr>
          </a:p>
          <a:p>
            <a:pPr marL="109728" indent="0">
              <a:buNone/>
            </a:pPr>
            <a:r>
              <a:rPr lang="el-GR" sz="2400" dirty="0" smtClean="0">
                <a:latin typeface="Arial" panose="020B0604020202020204" pitchFamily="34" charset="0"/>
                <a:cs typeface="Arial" panose="020B0604020202020204" pitchFamily="34" charset="0"/>
              </a:rPr>
              <a:t>Για </a:t>
            </a:r>
            <a:r>
              <a:rPr lang="el-GR" sz="2400" dirty="0">
                <a:latin typeface="Arial" panose="020B0604020202020204" pitchFamily="34" charset="0"/>
                <a:cs typeface="Arial" panose="020B0604020202020204" pitchFamily="34" charset="0"/>
              </a:rPr>
              <a:t>να αλλάξω την ταξινόμηση σε μια στήλη από αύξουσα σε φθίνουσα, κάνω ξανά κλικ πάνω στην επικεφαλίδα της</a:t>
            </a:r>
            <a:r>
              <a:rPr lang="el-GR"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109728" indent="0">
              <a:buNone/>
            </a:pPr>
            <a:endParaRPr lang="en-US" sz="2400" dirty="0">
              <a:solidFill>
                <a:srgbClr val="FFC000"/>
              </a:solidFill>
              <a:latin typeface="Arial" panose="020B0604020202020204" pitchFamily="34" charset="0"/>
              <a:cs typeface="Arial" panose="020B0604020202020204" pitchFamily="34" charset="0"/>
            </a:endParaRPr>
          </a:p>
          <a:p>
            <a:pPr marL="109728" indent="0">
              <a:buNone/>
            </a:pPr>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7524328" y="1124744"/>
            <a:ext cx="360040" cy="360040"/>
          </a:xfrm>
          <a:prstGeom prst="rect">
            <a:avLst/>
          </a:prstGeom>
          <a:noFill/>
          <a:ln w="6350" cmpd="sng">
            <a:solidFill>
              <a:srgbClr val="000000"/>
            </a:solidFill>
            <a:miter lim="800000"/>
            <a:headEnd/>
            <a:tailEnd/>
          </a:ln>
          <a:effectLst/>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996952"/>
            <a:ext cx="504056" cy="432048"/>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12510478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23</a:t>
            </a:fld>
            <a:endParaRPr lang="en-US"/>
          </a:p>
        </p:txBody>
      </p:sp>
      <p:sp>
        <p:nvSpPr>
          <p:cNvPr id="2" name="Content Placeholder 1"/>
          <p:cNvSpPr>
            <a:spLocks noGrp="1"/>
          </p:cNvSpPr>
          <p:nvPr>
            <p:ph idx="1"/>
          </p:nvPr>
        </p:nvSpPr>
        <p:spPr>
          <a:xfrm>
            <a:off x="457200" y="260649"/>
            <a:ext cx="8229600" cy="5544616"/>
          </a:xfrm>
        </p:spPr>
        <p:txBody>
          <a:bodyPr>
            <a:normAutofit lnSpcReduction="10000"/>
          </a:bodyPr>
          <a:lstStyle/>
          <a:p>
            <a:pPr>
              <a:buFont typeface="Arial" panose="020B0604020202020204" pitchFamily="34" charset="0"/>
              <a:buChar char="•"/>
            </a:pPr>
            <a:r>
              <a:rPr lang="el-GR" b="1" u="sng" dirty="0"/>
              <a:t>Δημιουργία Νέου Φακέλου : </a:t>
            </a:r>
            <a:endParaRPr lang="en-US" b="1" u="sng" dirty="0"/>
          </a:p>
          <a:p>
            <a:pPr marL="361950" indent="-252413">
              <a:buNone/>
            </a:pPr>
            <a:r>
              <a:rPr lang="el-GR" dirty="0" smtClean="0"/>
              <a:t>	Κάνουμε Δεξί κλικ στο </a:t>
            </a:r>
            <a:r>
              <a:rPr lang="en-GB" dirty="0" smtClean="0"/>
              <a:t>mouse </a:t>
            </a:r>
            <a:r>
              <a:rPr lang="el-GR" dirty="0" smtClean="0"/>
              <a:t>μετά </a:t>
            </a:r>
            <a:r>
              <a:rPr lang="el-GR" dirty="0" err="1" smtClean="0">
                <a:sym typeface="Wingdings"/>
              </a:rPr>
              <a:t></a:t>
            </a:r>
            <a:r>
              <a:rPr lang="el-GR" dirty="0" err="1">
                <a:solidFill>
                  <a:srgbClr val="00B0F0"/>
                </a:solidFill>
              </a:rPr>
              <a:t>New</a:t>
            </a:r>
            <a:r>
              <a:rPr lang="el-GR" dirty="0" err="1">
                <a:sym typeface="Wingdings"/>
              </a:rPr>
              <a:t></a:t>
            </a:r>
            <a:r>
              <a:rPr lang="el-GR" dirty="0" err="1">
                <a:solidFill>
                  <a:srgbClr val="00B0F0"/>
                </a:solidFill>
              </a:rPr>
              <a:t>Folder</a:t>
            </a:r>
            <a:r>
              <a:rPr lang="el-GR" dirty="0"/>
              <a:t>. </a:t>
            </a:r>
            <a:r>
              <a:rPr lang="el-GR" dirty="0" smtClean="0"/>
              <a:t>Πληκτρολογούμε </a:t>
            </a:r>
            <a:r>
              <a:rPr lang="el-GR" dirty="0"/>
              <a:t>το όνομα και </a:t>
            </a:r>
            <a:r>
              <a:rPr lang="el-GR" dirty="0" smtClean="0"/>
              <a:t>πατούμε </a:t>
            </a:r>
            <a:r>
              <a:rPr lang="el-GR" dirty="0"/>
              <a:t>το πλήκτρο </a:t>
            </a:r>
            <a:r>
              <a:rPr lang="el-GR" dirty="0" err="1">
                <a:solidFill>
                  <a:srgbClr val="00B0F0"/>
                </a:solidFill>
              </a:rPr>
              <a:t>Enter</a:t>
            </a:r>
            <a:r>
              <a:rPr lang="el-GR" dirty="0"/>
              <a:t>.</a:t>
            </a:r>
            <a:endParaRPr lang="en-US" dirty="0"/>
          </a:p>
          <a:p>
            <a:pPr marL="109728" indent="0">
              <a:buNone/>
            </a:pPr>
            <a:r>
              <a:rPr lang="el-GR" dirty="0"/>
              <a:t> </a:t>
            </a:r>
            <a:endParaRPr lang="en-US" dirty="0"/>
          </a:p>
          <a:p>
            <a:pPr>
              <a:buFont typeface="Arial" panose="020B0604020202020204" pitchFamily="34" charset="0"/>
              <a:buChar char="•"/>
            </a:pPr>
            <a:r>
              <a:rPr lang="el-GR" b="1" u="sng" dirty="0"/>
              <a:t>Επιλογή Ονομασίας Αρχείων και Φακέλων: </a:t>
            </a:r>
            <a:endParaRPr lang="en-US" b="1" u="sng" dirty="0"/>
          </a:p>
          <a:p>
            <a:pPr marL="361950" indent="-252413">
              <a:buNone/>
            </a:pPr>
            <a:r>
              <a:rPr lang="el-GR" dirty="0" smtClean="0"/>
              <a:t>	Το </a:t>
            </a:r>
            <a:r>
              <a:rPr lang="el-GR" dirty="0"/>
              <a:t>όνομα ενός αρχείου ή ενός φακέλου πρέπει να είναι χαρακτηριστικό του περιεχομένου του, για την εύκολη αναγνώριση και εντοπισμό του. Για παράδειγμα, ένας φάκελος που περιέχει εργασίες για το σχολικό έτος 2012-2013, θα μπορούσε να ονομαστεί “</a:t>
            </a:r>
            <a:r>
              <a:rPr lang="el-GR" dirty="0" err="1"/>
              <a:t>School</a:t>
            </a:r>
            <a:r>
              <a:rPr lang="el-GR" dirty="0"/>
              <a:t> </a:t>
            </a:r>
            <a:r>
              <a:rPr lang="el-GR" dirty="0" err="1"/>
              <a:t>Projects</a:t>
            </a:r>
            <a:r>
              <a:rPr lang="el-GR" dirty="0"/>
              <a:t> 2012-2013”.</a:t>
            </a:r>
            <a:endParaRPr lang="en-US" dirty="0"/>
          </a:p>
          <a:p>
            <a:pPr marL="109728" indent="0">
              <a:buNone/>
            </a:pPr>
            <a:endParaRPr lang="en-US" dirty="0"/>
          </a:p>
        </p:txBody>
      </p:sp>
    </p:spTree>
    <p:extLst>
      <p:ext uri="{BB962C8B-B14F-4D97-AF65-F5344CB8AC3E}">
        <p14:creationId xmlns:p14="http://schemas.microsoft.com/office/powerpoint/2010/main" val="1598255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24</a:t>
            </a:fld>
            <a:endParaRPr lang="en-US"/>
          </a:p>
        </p:txBody>
      </p:sp>
      <p:sp>
        <p:nvSpPr>
          <p:cNvPr id="2" name="Content Placeholder 1"/>
          <p:cNvSpPr>
            <a:spLocks noGrp="1"/>
          </p:cNvSpPr>
          <p:nvPr>
            <p:ph idx="1"/>
          </p:nvPr>
        </p:nvSpPr>
        <p:spPr>
          <a:xfrm>
            <a:off x="457200" y="260648"/>
            <a:ext cx="8229600" cy="5746643"/>
          </a:xfrm>
        </p:spPr>
        <p:txBody>
          <a:bodyPr>
            <a:normAutofit fontScale="77500" lnSpcReduction="2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Μετονομασία Αρχείων και Φακέλων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Κάνουμε Δεξί κλικ στο </a:t>
            </a:r>
            <a:r>
              <a:rPr lang="en-GB" dirty="0" smtClean="0">
                <a:latin typeface="Arial" panose="020B0604020202020204" pitchFamily="34" charset="0"/>
                <a:cs typeface="Arial" panose="020B0604020202020204" pitchFamily="34" charset="0"/>
              </a:rPr>
              <a:t>mouse </a:t>
            </a:r>
            <a:r>
              <a:rPr lang="el-GR" dirty="0" smtClean="0">
                <a:latin typeface="Arial" panose="020B0604020202020204" pitchFamily="34" charset="0"/>
                <a:cs typeface="Arial" panose="020B0604020202020204" pitchFamily="34" charset="0"/>
              </a:rPr>
              <a:t>και μετά </a:t>
            </a:r>
            <a:r>
              <a:rPr lang="el-GR" dirty="0" err="1" smtClean="0">
                <a:latin typeface="Arial" panose="020B0604020202020204" pitchFamily="34" charset="0"/>
                <a:cs typeface="Arial" panose="020B0604020202020204" pitchFamily="34" charset="0"/>
                <a:sym typeface="Wingdings"/>
              </a:rPr>
              <a:t></a:t>
            </a:r>
            <a:r>
              <a:rPr lang="el-GR" dirty="0" err="1">
                <a:solidFill>
                  <a:srgbClr val="00B0F0"/>
                </a:solidFill>
                <a:latin typeface="Arial" panose="020B0604020202020204" pitchFamily="34" charset="0"/>
                <a:cs typeface="Arial" panose="020B0604020202020204" pitchFamily="34" charset="0"/>
              </a:rPr>
              <a:t>Rename</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Πληκτρολογούμε </a:t>
            </a:r>
            <a:r>
              <a:rPr lang="el-GR" dirty="0">
                <a:latin typeface="Arial" panose="020B0604020202020204" pitchFamily="34" charset="0"/>
                <a:cs typeface="Arial" panose="020B0604020202020204" pitchFamily="34" charset="0"/>
              </a:rPr>
              <a:t>το νέο όνομα και </a:t>
            </a:r>
            <a:r>
              <a:rPr lang="el-GR" dirty="0" smtClean="0">
                <a:latin typeface="Arial" panose="020B0604020202020204" pitchFamily="34" charset="0"/>
                <a:cs typeface="Arial" panose="020B0604020202020204" pitchFamily="34" charset="0"/>
              </a:rPr>
              <a:t>πατούμε </a:t>
            </a:r>
            <a:r>
              <a:rPr lang="el-GR" dirty="0">
                <a:latin typeface="Arial" panose="020B0604020202020204" pitchFamily="34" charset="0"/>
                <a:cs typeface="Arial" panose="020B0604020202020204" pitchFamily="34" charset="0"/>
              </a:rPr>
              <a:t>το πλήκτρο </a:t>
            </a:r>
            <a:r>
              <a:rPr lang="el-GR" dirty="0" err="1">
                <a:solidFill>
                  <a:srgbClr val="00B0F0"/>
                </a:solidFill>
                <a:latin typeface="Arial" panose="020B0604020202020204" pitchFamily="34" charset="0"/>
                <a:cs typeface="Arial" panose="020B0604020202020204" pitchFamily="34" charset="0"/>
              </a:rPr>
              <a:t>Enter</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a:t>
            </a:r>
            <a:r>
              <a:rPr lang="el-GR" u="sng" dirty="0" smtClean="0">
                <a:latin typeface="Arial" panose="020B0604020202020204" pitchFamily="34" charset="0"/>
                <a:cs typeface="Arial" panose="020B0604020202020204" pitchFamily="34" charset="0"/>
              </a:rPr>
              <a:t>Σημείωση</a:t>
            </a:r>
            <a:r>
              <a:rPr lang="el-GR" dirty="0">
                <a:latin typeface="Arial" panose="020B0604020202020204" pitchFamily="34" charset="0"/>
                <a:cs typeface="Arial" panose="020B0604020202020204" pitchFamily="34" charset="0"/>
              </a:rPr>
              <a:t>: Όταν μετονομάζω ένα αρχείο, δεν πρέπει να διαγράφω ή να αλλάζω την προέκτασή του (</a:t>
            </a:r>
            <a:r>
              <a:rPr lang="el-GR" dirty="0" err="1">
                <a:latin typeface="Arial" panose="020B0604020202020204" pitchFamily="34" charset="0"/>
                <a:cs typeface="Arial" panose="020B0604020202020204" pitchFamily="34" charset="0"/>
              </a:rPr>
              <a:t>extension</a:t>
            </a:r>
            <a:r>
              <a:rPr lang="el-GR" dirty="0">
                <a:latin typeface="Arial" panose="020B0604020202020204" pitchFamily="34" charset="0"/>
                <a:cs typeface="Arial" panose="020B0604020202020204" pitchFamily="34" charset="0"/>
              </a:rPr>
              <a:t>), γιατί σε τέτοια περίπτωση το αρχείο δεν θα είναι αντιστοιχισμένο με τη σωστή εφαρμογή που το δημιούργησε, άρα θα «αχρηστευθεί</a:t>
            </a:r>
            <a:r>
              <a:rPr lang="el-G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Επιλογή Συνεχόμενων (Γειτονικών) Αρχείων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Επιλέγω </a:t>
            </a:r>
            <a:r>
              <a:rPr lang="el-GR" dirty="0">
                <a:latin typeface="Arial" panose="020B0604020202020204" pitchFamily="34" charset="0"/>
                <a:cs typeface="Arial" panose="020B0604020202020204" pitchFamily="34" charset="0"/>
              </a:rPr>
              <a:t>τα εικονίδια κρατώντας ταυτόχρονα πατημένο το πλήκτρο </a:t>
            </a:r>
            <a:r>
              <a:rPr lang="el-GR" dirty="0" err="1">
                <a:solidFill>
                  <a:srgbClr val="00B0F0"/>
                </a:solidFill>
                <a:latin typeface="Arial" panose="020B0604020202020204" pitchFamily="34" charset="0"/>
                <a:cs typeface="Arial" panose="020B0604020202020204" pitchFamily="34" charset="0"/>
              </a:rPr>
              <a:t>Shift</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Επιλογή Μη-Συνεχόμενων (Μη-</a:t>
            </a:r>
            <a:r>
              <a:rPr lang="el-GR" b="1" u="sng" dirty="0" err="1">
                <a:latin typeface="Arial" panose="020B0604020202020204" pitchFamily="34" charset="0"/>
                <a:cs typeface="Arial" panose="020B0604020202020204" pitchFamily="34" charset="0"/>
              </a:rPr>
              <a:t>Γειτονικώ</a:t>
            </a:r>
            <a:r>
              <a:rPr lang="el-GR" b="1" u="sng" dirty="0">
                <a:latin typeface="Arial" panose="020B0604020202020204" pitchFamily="34" charset="0"/>
                <a:cs typeface="Arial" panose="020B0604020202020204" pitchFamily="34" charset="0"/>
              </a:rPr>
              <a:t>ν) Αρχείων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Επιλέγω </a:t>
            </a:r>
            <a:r>
              <a:rPr lang="el-GR" dirty="0">
                <a:latin typeface="Arial" panose="020B0604020202020204" pitchFamily="34" charset="0"/>
                <a:cs typeface="Arial" panose="020B0604020202020204" pitchFamily="34" charset="0"/>
              </a:rPr>
              <a:t>τα εικονίδια κρατώντας ταυτόχρονα πατημένο το πλήκτρο </a:t>
            </a:r>
            <a:r>
              <a:rPr lang="el-GR" dirty="0" err="1">
                <a:solidFill>
                  <a:srgbClr val="00B0F0"/>
                </a:solidFill>
                <a:latin typeface="Arial" panose="020B0604020202020204" pitchFamily="34" charset="0"/>
                <a:cs typeface="Arial" panose="020B0604020202020204" pitchFamily="34" charset="0"/>
              </a:rPr>
              <a:t>Ctrl</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Επιλογή Όλων των Αρχείων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Πλήκτρα </a:t>
            </a:r>
            <a:r>
              <a:rPr lang="el-GR" dirty="0" err="1">
                <a:solidFill>
                  <a:srgbClr val="00B0F0"/>
                </a:solidFill>
                <a:latin typeface="Arial" panose="020B0604020202020204" pitchFamily="34" charset="0"/>
                <a:cs typeface="Arial" panose="020B0604020202020204" pitchFamily="34" charset="0"/>
              </a:rPr>
              <a:t>Ctrl</a:t>
            </a:r>
            <a:r>
              <a:rPr lang="el-GR" dirty="0">
                <a:solidFill>
                  <a:srgbClr val="00B0F0"/>
                </a:solidFill>
                <a:latin typeface="Arial" panose="020B0604020202020204" pitchFamily="34" charset="0"/>
                <a:cs typeface="Arial" panose="020B0604020202020204" pitchFamily="34" charset="0"/>
              </a:rPr>
              <a:t> + A</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endParaRPr lang="en-US" dirty="0"/>
          </a:p>
        </p:txBody>
      </p:sp>
    </p:spTree>
    <p:extLst>
      <p:ext uri="{BB962C8B-B14F-4D97-AF65-F5344CB8AC3E}">
        <p14:creationId xmlns:p14="http://schemas.microsoft.com/office/powerpoint/2010/main" val="3760433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25</a:t>
            </a:fld>
            <a:endParaRPr lang="en-US"/>
          </a:p>
        </p:txBody>
      </p:sp>
      <p:sp>
        <p:nvSpPr>
          <p:cNvPr id="2" name="Content Placeholder 1"/>
          <p:cNvSpPr>
            <a:spLocks noGrp="1"/>
          </p:cNvSpPr>
          <p:nvPr>
            <p:ph idx="1"/>
          </p:nvPr>
        </p:nvSpPr>
        <p:spPr>
          <a:xfrm>
            <a:off x="467544" y="260648"/>
            <a:ext cx="8229600" cy="5616624"/>
          </a:xfrm>
        </p:spPr>
        <p:txBody>
          <a:bodyPr>
            <a:normAutofit lnSpcReduction="10000"/>
          </a:bodyPr>
          <a:lstStyle/>
          <a:p>
            <a:pPr>
              <a:buFont typeface="Arial" panose="020B0604020202020204" pitchFamily="34" charset="0"/>
              <a:buChar char="•"/>
            </a:pPr>
            <a:r>
              <a:rPr lang="el-GR" sz="2400" b="1" u="sng" dirty="0">
                <a:latin typeface="Arial" panose="020B0604020202020204" pitchFamily="34" charset="0"/>
                <a:cs typeface="Arial" panose="020B0604020202020204" pitchFamily="34" charset="0"/>
              </a:rPr>
              <a:t>Αντιγραφή Αρχείων και Φακέλων (</a:t>
            </a:r>
            <a:r>
              <a:rPr lang="el-GR" sz="2400" b="1" u="sng" dirty="0" err="1">
                <a:latin typeface="Arial" panose="020B0604020202020204" pitchFamily="34" charset="0"/>
                <a:cs typeface="Arial" panose="020B0604020202020204" pitchFamily="34" charset="0"/>
              </a:rPr>
              <a:t>Copy</a:t>
            </a:r>
            <a:r>
              <a:rPr lang="el-GR" sz="2400" b="1" u="sng" dirty="0">
                <a:latin typeface="Arial" panose="020B0604020202020204" pitchFamily="34" charset="0"/>
                <a:cs typeface="Arial" panose="020B0604020202020204" pitchFamily="34" charset="0"/>
              </a:rPr>
              <a:t> / </a:t>
            </a:r>
            <a:r>
              <a:rPr lang="el-GR" sz="2400" b="1" u="sng" dirty="0" err="1">
                <a:latin typeface="Arial" panose="020B0604020202020204" pitchFamily="34" charset="0"/>
                <a:cs typeface="Arial" panose="020B0604020202020204" pitchFamily="34" charset="0"/>
              </a:rPr>
              <a:t>Paste</a:t>
            </a:r>
            <a:r>
              <a:rPr lang="el-GR" sz="2400" b="1" u="sng" dirty="0">
                <a:latin typeface="Arial" panose="020B0604020202020204" pitchFamily="34" charset="0"/>
                <a:cs typeface="Arial" panose="020B0604020202020204" pitchFamily="34" charset="0"/>
              </a:rPr>
              <a:t>) :</a:t>
            </a:r>
            <a:endParaRPr lang="en-US" sz="2400" b="1" u="sng" dirty="0">
              <a:latin typeface="Arial" panose="020B0604020202020204" pitchFamily="34" charset="0"/>
              <a:cs typeface="Arial" panose="020B0604020202020204" pitchFamily="34" charset="0"/>
            </a:endParaRPr>
          </a:p>
          <a:p>
            <a:pPr marL="109728" indent="0">
              <a:buNone/>
            </a:pPr>
            <a:endParaRPr lang="en-US" sz="2400" dirty="0">
              <a:latin typeface="Arial" panose="020B0604020202020204" pitchFamily="34" charset="0"/>
              <a:cs typeface="Arial" panose="020B0604020202020204" pitchFamily="34" charset="0"/>
            </a:endParaRPr>
          </a:p>
          <a:p>
            <a:pPr marL="361950" indent="-252413">
              <a:buNone/>
            </a:pPr>
            <a:r>
              <a:rPr lang="el-GR" sz="2400" dirty="0" smtClean="0">
                <a:latin typeface="Arial" panose="020B0604020202020204" pitchFamily="34" charset="0"/>
                <a:cs typeface="Arial" panose="020B0604020202020204" pitchFamily="34" charset="0"/>
                <a:sym typeface="Wingdings"/>
              </a:rPr>
              <a:t>	</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Επιλέγουμε </a:t>
            </a:r>
            <a:r>
              <a:rPr lang="el-GR" sz="2400" dirty="0">
                <a:latin typeface="Arial" panose="020B0604020202020204" pitchFamily="34" charset="0"/>
                <a:cs typeface="Arial" panose="020B0604020202020204" pitchFamily="34" charset="0"/>
              </a:rPr>
              <a:t>τα αρχεία ή / και τους </a:t>
            </a:r>
            <a:r>
              <a:rPr lang="el-GR" sz="2400" dirty="0" smtClean="0">
                <a:latin typeface="Arial" panose="020B0604020202020204" pitchFamily="34" charset="0"/>
                <a:cs typeface="Arial" panose="020B0604020202020204" pitchFamily="34" charset="0"/>
              </a:rPr>
              <a:t>φακέλους </a:t>
            </a:r>
            <a:r>
              <a:rPr lang="el-GR" sz="2400" dirty="0">
                <a:latin typeface="Arial" panose="020B0604020202020204" pitchFamily="34" charset="0"/>
                <a:cs typeface="Arial" panose="020B0604020202020204" pitchFamily="34" charset="0"/>
              </a:rPr>
              <a:t>που </a:t>
            </a:r>
            <a:r>
              <a:rPr lang="el-GR" sz="2400" dirty="0" smtClean="0">
                <a:latin typeface="Arial" panose="020B0604020202020204" pitchFamily="34" charset="0"/>
                <a:cs typeface="Arial" panose="020B0604020202020204" pitchFamily="34" charset="0"/>
              </a:rPr>
              <a:t>	θέλουμε να αντιγράψουμε </a:t>
            </a:r>
            <a:r>
              <a:rPr lang="el-GR" sz="2400" dirty="0">
                <a:latin typeface="Arial" panose="020B0604020202020204" pitchFamily="34" charset="0"/>
                <a:cs typeface="Arial" panose="020B0604020202020204" pitchFamily="34" charset="0"/>
              </a:rPr>
              <a:t>σε άλλη θέση</a:t>
            </a:r>
            <a:r>
              <a:rPr lang="el-GR" sz="2400" dirty="0" smtClean="0">
                <a:latin typeface="Arial" panose="020B0604020202020204" pitchFamily="34" charset="0"/>
                <a:cs typeface="Arial" panose="020B0604020202020204" pitchFamily="34" charset="0"/>
              </a:rPr>
              <a:t>.</a:t>
            </a:r>
          </a:p>
          <a:p>
            <a:pPr marL="361950" indent="-252413">
              <a:buNone/>
            </a:pPr>
            <a:endParaRPr lang="el-GR" sz="2000" dirty="0" smtClean="0">
              <a:latin typeface="Arial" panose="020B0604020202020204" pitchFamily="34" charset="0"/>
              <a:cs typeface="Arial" panose="020B0604020202020204" pitchFamily="34" charset="0"/>
            </a:endParaRPr>
          </a:p>
          <a:p>
            <a:pPr marL="361950" indent="-252413">
              <a:buNone/>
            </a:pPr>
            <a:r>
              <a:rPr lang="el-GR"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Κάνουμε Δεξί </a:t>
            </a:r>
            <a:r>
              <a:rPr lang="el-GR" sz="2400" dirty="0" err="1">
                <a:latin typeface="Arial" panose="020B0604020202020204" pitchFamily="34" charset="0"/>
                <a:cs typeface="Arial" panose="020B0604020202020204" pitchFamily="34" charset="0"/>
              </a:rPr>
              <a:t>κλικ</a:t>
            </a:r>
            <a:r>
              <a:rPr lang="el-GR" sz="2400" dirty="0" err="1">
                <a:latin typeface="Arial" panose="020B0604020202020204" pitchFamily="34" charset="0"/>
                <a:cs typeface="Arial" panose="020B0604020202020204" pitchFamily="34" charset="0"/>
                <a:sym typeface="Wingdings"/>
              </a:rPr>
              <a:t></a:t>
            </a:r>
            <a:r>
              <a:rPr lang="el-GR" sz="2400" dirty="0" err="1">
                <a:solidFill>
                  <a:srgbClr val="00B0F0"/>
                </a:solidFill>
                <a:latin typeface="Arial" panose="020B0604020202020204" pitchFamily="34" charset="0"/>
                <a:cs typeface="Arial" panose="020B0604020202020204" pitchFamily="34" charset="0"/>
              </a:rPr>
              <a:t>Copy</a:t>
            </a:r>
            <a:r>
              <a:rPr lang="el-GR" sz="2400" dirty="0">
                <a:latin typeface="Arial" panose="020B0604020202020204" pitchFamily="34" charset="0"/>
                <a:cs typeface="Arial" panose="020B0604020202020204" pitchFamily="34" charset="0"/>
              </a:rPr>
              <a:t> ή συνδυασμός πλήκτρων </a:t>
            </a:r>
            <a:r>
              <a:rPr lang="el-GR" sz="2400" dirty="0" smtClean="0">
                <a:latin typeface="Arial" panose="020B0604020202020204" pitchFamily="34" charset="0"/>
                <a:cs typeface="Arial" panose="020B0604020202020204" pitchFamily="34" charset="0"/>
              </a:rPr>
              <a:t>	</a:t>
            </a:r>
            <a:r>
              <a:rPr lang="el-GR" sz="2400" dirty="0" err="1" smtClean="0">
                <a:solidFill>
                  <a:srgbClr val="00B0F0"/>
                </a:solidFill>
                <a:latin typeface="Arial" panose="020B0604020202020204" pitchFamily="34" charset="0"/>
                <a:cs typeface="Arial" panose="020B0604020202020204" pitchFamily="34" charset="0"/>
              </a:rPr>
              <a:t>Ctrl</a:t>
            </a:r>
            <a:r>
              <a:rPr lang="el-GR" sz="2400" dirty="0" smtClean="0">
                <a:solidFill>
                  <a:srgbClr val="00B0F0"/>
                </a:solidFill>
                <a:latin typeface="Arial" panose="020B0604020202020204" pitchFamily="34" charset="0"/>
                <a:cs typeface="Arial" panose="020B0604020202020204" pitchFamily="34" charset="0"/>
              </a:rPr>
              <a:t> </a:t>
            </a:r>
            <a:r>
              <a:rPr lang="el-GR" sz="2400" dirty="0">
                <a:solidFill>
                  <a:srgbClr val="00B0F0"/>
                </a:solidFill>
                <a:latin typeface="Arial" panose="020B0604020202020204" pitchFamily="34" charset="0"/>
                <a:cs typeface="Arial" panose="020B0604020202020204" pitchFamily="34" charset="0"/>
              </a:rPr>
              <a:t>+ C</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Τα </a:t>
            </a:r>
            <a:r>
              <a:rPr lang="el-GR" sz="2400" dirty="0">
                <a:latin typeface="Arial" panose="020B0604020202020204" pitchFamily="34" charset="0"/>
                <a:cs typeface="Arial" panose="020B0604020202020204" pitchFamily="34" charset="0"/>
              </a:rPr>
              <a:t>επιλεγμένα αρχεία αντιγράφονται στο </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πρόχειρο» </a:t>
            </a:r>
            <a:r>
              <a:rPr lang="el-GR" sz="2400" dirty="0" smtClean="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clipboard</a:t>
            </a:r>
            <a:r>
              <a:rPr lang="el-GR" sz="2400" dirty="0" smtClean="0">
                <a:latin typeface="Arial" panose="020B0604020202020204" pitchFamily="34" charset="0"/>
                <a:cs typeface="Arial" panose="020B0604020202020204" pitchFamily="34" charset="0"/>
              </a:rPr>
              <a:t>).</a:t>
            </a:r>
          </a:p>
          <a:p>
            <a:pPr marL="361950" indent="-252413">
              <a:buNone/>
            </a:pPr>
            <a:endParaRPr lang="el-GR" sz="2000" dirty="0" smtClean="0">
              <a:latin typeface="Arial" panose="020B0604020202020204" pitchFamily="34" charset="0"/>
              <a:cs typeface="Arial" panose="020B0604020202020204" pitchFamily="34" charset="0"/>
            </a:endParaRPr>
          </a:p>
          <a:p>
            <a:pPr marL="361950" indent="-252413">
              <a:buNone/>
            </a:pPr>
            <a:r>
              <a:rPr lang="el-GR"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Πάμε </a:t>
            </a:r>
            <a:r>
              <a:rPr lang="el-GR" sz="2400" dirty="0">
                <a:latin typeface="Arial" panose="020B0604020202020204" pitchFamily="34" charset="0"/>
                <a:cs typeface="Arial" panose="020B0604020202020204" pitchFamily="34" charset="0"/>
              </a:rPr>
              <a:t>στο σημείο στο οποίο </a:t>
            </a:r>
            <a:r>
              <a:rPr lang="el-GR" sz="2400" dirty="0" smtClean="0">
                <a:latin typeface="Arial" panose="020B0604020202020204" pitchFamily="34" charset="0"/>
                <a:cs typeface="Arial" panose="020B0604020202020204" pitchFamily="34" charset="0"/>
              </a:rPr>
              <a:t>θέλουμε </a:t>
            </a:r>
            <a:r>
              <a:rPr lang="el-GR" sz="2400" dirty="0">
                <a:latin typeface="Arial" panose="020B0604020202020204" pitchFamily="34" charset="0"/>
                <a:cs typeface="Arial" panose="020B0604020202020204" pitchFamily="34" charset="0"/>
              </a:rPr>
              <a:t>να γίνει η </a:t>
            </a:r>
            <a:r>
              <a:rPr lang="el-GR" sz="2400" dirty="0" smtClean="0">
                <a:latin typeface="Arial" panose="020B0604020202020204" pitchFamily="34" charset="0"/>
                <a:cs typeface="Arial" panose="020B0604020202020204" pitchFamily="34" charset="0"/>
              </a:rPr>
              <a:t>	επικόλληση.</a:t>
            </a:r>
          </a:p>
          <a:p>
            <a:pPr marL="361950" indent="-252413">
              <a:buNone/>
            </a:pPr>
            <a:endParaRPr lang="el-GR" sz="2000" dirty="0" smtClean="0">
              <a:latin typeface="Arial" panose="020B0604020202020204" pitchFamily="34" charset="0"/>
              <a:cs typeface="Arial" panose="020B0604020202020204" pitchFamily="34" charset="0"/>
            </a:endParaRPr>
          </a:p>
          <a:p>
            <a:pPr marL="361950" indent="-252413">
              <a:buNone/>
            </a:pPr>
            <a:r>
              <a:rPr lang="el-GR"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Κάνουμε Δεξί </a:t>
            </a:r>
            <a:r>
              <a:rPr lang="el-GR" sz="2400" dirty="0" err="1">
                <a:latin typeface="Arial" panose="020B0604020202020204" pitchFamily="34" charset="0"/>
                <a:cs typeface="Arial" panose="020B0604020202020204" pitchFamily="34" charset="0"/>
              </a:rPr>
              <a:t>κλικ</a:t>
            </a:r>
            <a:r>
              <a:rPr lang="el-GR" sz="2400" dirty="0" err="1">
                <a:latin typeface="Arial" panose="020B0604020202020204" pitchFamily="34" charset="0"/>
                <a:cs typeface="Arial" panose="020B0604020202020204" pitchFamily="34" charset="0"/>
                <a:sym typeface="Wingdings"/>
              </a:rPr>
              <a:t></a:t>
            </a:r>
            <a:r>
              <a:rPr lang="el-GR" sz="2400" dirty="0" err="1">
                <a:solidFill>
                  <a:srgbClr val="00B0F0"/>
                </a:solidFill>
                <a:latin typeface="Arial" panose="020B0604020202020204" pitchFamily="34" charset="0"/>
                <a:cs typeface="Arial" panose="020B0604020202020204" pitchFamily="34" charset="0"/>
              </a:rPr>
              <a:t>Paste</a:t>
            </a:r>
            <a:r>
              <a:rPr lang="el-GR" sz="2400" dirty="0">
                <a:latin typeface="Arial" panose="020B0604020202020204" pitchFamily="34" charset="0"/>
                <a:cs typeface="Arial" panose="020B0604020202020204" pitchFamily="34" charset="0"/>
              </a:rPr>
              <a:t> ή συνδυασμός πλήκτρων </a:t>
            </a:r>
            <a:r>
              <a:rPr lang="el-GR" sz="2400" dirty="0" smtClean="0">
                <a:latin typeface="Arial" panose="020B0604020202020204" pitchFamily="34" charset="0"/>
                <a:cs typeface="Arial" panose="020B0604020202020204" pitchFamily="34" charset="0"/>
              </a:rPr>
              <a:t>	</a:t>
            </a:r>
            <a:r>
              <a:rPr lang="el-GR" sz="2400" dirty="0" err="1" smtClean="0">
                <a:solidFill>
                  <a:srgbClr val="00B0F0"/>
                </a:solidFill>
                <a:latin typeface="Arial" panose="020B0604020202020204" pitchFamily="34" charset="0"/>
                <a:cs typeface="Arial" panose="020B0604020202020204" pitchFamily="34" charset="0"/>
              </a:rPr>
              <a:t>Ctrl</a:t>
            </a:r>
            <a:r>
              <a:rPr lang="el-GR" sz="2400" dirty="0" smtClean="0">
                <a:solidFill>
                  <a:srgbClr val="00B0F0"/>
                </a:solidFill>
                <a:latin typeface="Arial" panose="020B0604020202020204" pitchFamily="34" charset="0"/>
                <a:cs typeface="Arial" panose="020B0604020202020204" pitchFamily="34" charset="0"/>
              </a:rPr>
              <a:t> </a:t>
            </a:r>
            <a:r>
              <a:rPr lang="el-GR" sz="2400" dirty="0">
                <a:solidFill>
                  <a:srgbClr val="00B0F0"/>
                </a:solidFill>
                <a:latin typeface="Arial" panose="020B0604020202020204" pitchFamily="34" charset="0"/>
                <a:cs typeface="Arial" panose="020B0604020202020204" pitchFamily="34" charset="0"/>
              </a:rPr>
              <a:t>+ V</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Γίνεται </a:t>
            </a:r>
            <a:r>
              <a:rPr lang="el-GR" sz="2400" dirty="0">
                <a:latin typeface="Arial" panose="020B0604020202020204" pitchFamily="34" charset="0"/>
                <a:cs typeface="Arial" panose="020B0604020202020204" pitchFamily="34" charset="0"/>
              </a:rPr>
              <a:t>επικόλληση των αρχείων από το </a:t>
            </a:r>
            <a:r>
              <a:rPr lang="el-GR" sz="2400" dirty="0" smtClean="0">
                <a:latin typeface="Arial" panose="020B0604020202020204" pitchFamily="34" charset="0"/>
                <a:cs typeface="Arial" panose="020B0604020202020204" pitchFamily="34" charset="0"/>
              </a:rPr>
              <a:t>	πρόχειρο</a:t>
            </a:r>
            <a:r>
              <a:rPr lang="el-G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109728" indent="0">
              <a:buNone/>
            </a:pPr>
            <a:endParaRPr lang="en-US" dirty="0"/>
          </a:p>
        </p:txBody>
      </p:sp>
    </p:spTree>
    <p:extLst>
      <p:ext uri="{BB962C8B-B14F-4D97-AF65-F5344CB8AC3E}">
        <p14:creationId xmlns:p14="http://schemas.microsoft.com/office/powerpoint/2010/main" val="286597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26</a:t>
            </a:fld>
            <a:endParaRPr lang="en-US"/>
          </a:p>
        </p:txBody>
      </p:sp>
      <p:sp>
        <p:nvSpPr>
          <p:cNvPr id="2" name="Content Placeholder 1"/>
          <p:cNvSpPr>
            <a:spLocks noGrp="1"/>
          </p:cNvSpPr>
          <p:nvPr>
            <p:ph idx="1"/>
          </p:nvPr>
        </p:nvSpPr>
        <p:spPr>
          <a:xfrm>
            <a:off x="457200" y="260649"/>
            <a:ext cx="8229600" cy="5616624"/>
          </a:xfrm>
        </p:spPr>
        <p:txBody>
          <a:bodyPr>
            <a:normAutofit lnSpcReduction="10000"/>
          </a:bodyPr>
          <a:lstStyle/>
          <a:p>
            <a:pPr>
              <a:buFont typeface="Arial" panose="020B0604020202020204" pitchFamily="34" charset="0"/>
              <a:buChar char="•"/>
            </a:pPr>
            <a:r>
              <a:rPr lang="el-GR" sz="2400" b="1" u="sng" dirty="0">
                <a:latin typeface="Arial" panose="020B0604020202020204" pitchFamily="34" charset="0"/>
                <a:cs typeface="Arial" panose="020B0604020202020204" pitchFamily="34" charset="0"/>
              </a:rPr>
              <a:t>Μετακίνηση Αρχείων και Φακέλων (</a:t>
            </a:r>
            <a:r>
              <a:rPr lang="el-GR" sz="2400" b="1" u="sng" dirty="0" err="1">
                <a:latin typeface="Arial" panose="020B0604020202020204" pitchFamily="34" charset="0"/>
                <a:cs typeface="Arial" panose="020B0604020202020204" pitchFamily="34" charset="0"/>
              </a:rPr>
              <a:t>Cut</a:t>
            </a:r>
            <a:r>
              <a:rPr lang="el-GR" sz="2400" b="1" u="sng" dirty="0">
                <a:latin typeface="Arial" panose="020B0604020202020204" pitchFamily="34" charset="0"/>
                <a:cs typeface="Arial" panose="020B0604020202020204" pitchFamily="34" charset="0"/>
              </a:rPr>
              <a:t> / </a:t>
            </a:r>
            <a:r>
              <a:rPr lang="el-GR" sz="2400" b="1" u="sng" dirty="0" err="1">
                <a:latin typeface="Arial" panose="020B0604020202020204" pitchFamily="34" charset="0"/>
                <a:cs typeface="Arial" panose="020B0604020202020204" pitchFamily="34" charset="0"/>
              </a:rPr>
              <a:t>Paste</a:t>
            </a:r>
            <a:r>
              <a:rPr lang="el-GR" sz="2400" b="1" u="sng" dirty="0">
                <a:latin typeface="Arial" panose="020B0604020202020204" pitchFamily="34" charset="0"/>
                <a:cs typeface="Arial" panose="020B0604020202020204" pitchFamily="34" charset="0"/>
              </a:rPr>
              <a:t>) :</a:t>
            </a:r>
            <a:endParaRPr lang="en-US" sz="2400" b="1" u="sng" dirty="0">
              <a:latin typeface="Arial" panose="020B0604020202020204" pitchFamily="34" charset="0"/>
              <a:cs typeface="Arial" panose="020B0604020202020204" pitchFamily="34" charset="0"/>
            </a:endParaRPr>
          </a:p>
          <a:p>
            <a:pPr marL="109728" indent="0">
              <a:buNone/>
            </a:pPr>
            <a:endParaRPr lang="en-US" sz="2400" dirty="0">
              <a:latin typeface="Arial" panose="020B0604020202020204" pitchFamily="34" charset="0"/>
              <a:cs typeface="Arial" panose="020B0604020202020204" pitchFamily="34" charset="0"/>
            </a:endParaRPr>
          </a:p>
          <a:p>
            <a:pPr marL="361950" indent="-252413">
              <a:buNone/>
            </a:pPr>
            <a:r>
              <a:rPr lang="el-GR" sz="2400" dirty="0" smtClean="0">
                <a:latin typeface="Arial" panose="020B0604020202020204" pitchFamily="34" charset="0"/>
                <a:cs typeface="Arial" panose="020B0604020202020204" pitchFamily="34" charset="0"/>
                <a:sym typeface="Wingdings"/>
              </a:rPr>
              <a:t>	</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Επιλέγουμε </a:t>
            </a:r>
            <a:r>
              <a:rPr lang="el-GR" sz="2400" dirty="0">
                <a:latin typeface="Arial" panose="020B0604020202020204" pitchFamily="34" charset="0"/>
                <a:cs typeface="Arial" panose="020B0604020202020204" pitchFamily="34" charset="0"/>
              </a:rPr>
              <a:t>τα αρχεία ή / και τους φάκελους που </a:t>
            </a:r>
            <a:r>
              <a:rPr lang="el-GR" sz="2400" dirty="0" smtClean="0">
                <a:latin typeface="Arial" panose="020B0604020202020204" pitchFamily="34" charset="0"/>
                <a:cs typeface="Arial" panose="020B0604020202020204" pitchFamily="34" charset="0"/>
              </a:rPr>
              <a:t>	θέλουμε να μετακινήσουμε </a:t>
            </a:r>
            <a:r>
              <a:rPr lang="el-GR" sz="2400" dirty="0">
                <a:latin typeface="Arial" panose="020B0604020202020204" pitchFamily="34" charset="0"/>
                <a:cs typeface="Arial" panose="020B0604020202020204" pitchFamily="34" charset="0"/>
              </a:rPr>
              <a:t>σε άλλη θέση</a:t>
            </a:r>
            <a:r>
              <a:rPr lang="el-GR" sz="2400" dirty="0" smtClean="0">
                <a:latin typeface="Arial" panose="020B0604020202020204" pitchFamily="34" charset="0"/>
                <a:cs typeface="Arial" panose="020B0604020202020204" pitchFamily="34" charset="0"/>
              </a:rPr>
              <a:t>.</a:t>
            </a:r>
          </a:p>
          <a:p>
            <a:pPr marL="361950" indent="-252413">
              <a:buNone/>
            </a:pPr>
            <a:endParaRPr lang="el-GR" sz="2000" dirty="0" smtClean="0">
              <a:latin typeface="Arial" panose="020B0604020202020204" pitchFamily="34" charset="0"/>
              <a:cs typeface="Arial" panose="020B0604020202020204" pitchFamily="34" charset="0"/>
            </a:endParaRPr>
          </a:p>
          <a:p>
            <a:pPr marL="361950" indent="-252413">
              <a:buNone/>
            </a:pPr>
            <a:r>
              <a:rPr lang="el-GR"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Κάνουμε Δεξί </a:t>
            </a:r>
            <a:r>
              <a:rPr lang="el-GR" sz="2400" dirty="0" err="1">
                <a:latin typeface="Arial" panose="020B0604020202020204" pitchFamily="34" charset="0"/>
                <a:cs typeface="Arial" panose="020B0604020202020204" pitchFamily="34" charset="0"/>
              </a:rPr>
              <a:t>κλικ</a:t>
            </a:r>
            <a:r>
              <a:rPr lang="el-GR" sz="2400" dirty="0" err="1" smtClean="0">
                <a:latin typeface="Arial" panose="020B0604020202020204" pitchFamily="34" charset="0"/>
                <a:cs typeface="Arial" panose="020B0604020202020204" pitchFamily="34" charset="0"/>
                <a:sym typeface="Wingdings"/>
              </a:rPr>
              <a:t></a:t>
            </a:r>
            <a:r>
              <a:rPr lang="el-GR" sz="2400" dirty="0" smtClean="0">
                <a:latin typeface="Arial" panose="020B0604020202020204" pitchFamily="34" charset="0"/>
                <a:cs typeface="Arial" panose="020B0604020202020204" pitchFamily="34" charset="0"/>
                <a:sym typeface="Wingdings"/>
              </a:rPr>
              <a:t> </a:t>
            </a:r>
            <a:r>
              <a:rPr lang="el-GR" sz="2400" dirty="0" err="1" smtClean="0">
                <a:solidFill>
                  <a:srgbClr val="00B0F0"/>
                </a:solidFill>
                <a:latin typeface="Arial" panose="020B0604020202020204" pitchFamily="34" charset="0"/>
                <a:cs typeface="Arial" panose="020B0604020202020204" pitchFamily="34" charset="0"/>
              </a:rPr>
              <a:t>Cut</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ή συνδυασμός πλήκτρων </a:t>
            </a:r>
            <a:r>
              <a:rPr lang="el-GR" sz="2400" dirty="0" smtClean="0">
                <a:latin typeface="Arial" panose="020B0604020202020204" pitchFamily="34" charset="0"/>
                <a:cs typeface="Arial" panose="020B0604020202020204" pitchFamily="34" charset="0"/>
              </a:rPr>
              <a:t>	</a:t>
            </a:r>
            <a:r>
              <a:rPr lang="el-GR" sz="2400" dirty="0" smtClean="0">
                <a:solidFill>
                  <a:srgbClr val="00B0F0"/>
                </a:solidFill>
                <a:latin typeface="Arial" panose="020B0604020202020204" pitchFamily="34" charset="0"/>
                <a:cs typeface="Arial" panose="020B0604020202020204" pitchFamily="34" charset="0"/>
              </a:rPr>
              <a:t>CTRL+Χ</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Τα </a:t>
            </a:r>
            <a:r>
              <a:rPr lang="el-GR" sz="2400" dirty="0">
                <a:latin typeface="Arial" panose="020B0604020202020204" pitchFamily="34" charset="0"/>
                <a:cs typeface="Arial" panose="020B0604020202020204" pitchFamily="34" charset="0"/>
              </a:rPr>
              <a:t>επιλεγμένα αρχεία μεταφέρονται στο </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πρόχειρο» </a:t>
            </a:r>
            <a:r>
              <a:rPr lang="el-GR" sz="2400" dirty="0" smtClean="0">
                <a:latin typeface="Arial" panose="020B0604020202020204" pitchFamily="34" charset="0"/>
                <a:cs typeface="Arial" panose="020B0604020202020204" pitchFamily="34" charset="0"/>
              </a:rPr>
              <a:t>	(</a:t>
            </a:r>
            <a:r>
              <a:rPr lang="el-GR" sz="2400" dirty="0" err="1">
                <a:latin typeface="Arial" panose="020B0604020202020204" pitchFamily="34" charset="0"/>
                <a:cs typeface="Arial" panose="020B0604020202020204" pitchFamily="34" charset="0"/>
              </a:rPr>
              <a:t>clipboard</a:t>
            </a:r>
            <a:r>
              <a:rPr lang="el-GR" sz="2400" dirty="0" smtClean="0">
                <a:latin typeface="Arial" panose="020B0604020202020204" pitchFamily="34" charset="0"/>
                <a:cs typeface="Arial" panose="020B0604020202020204" pitchFamily="34" charset="0"/>
              </a:rPr>
              <a:t>).</a:t>
            </a:r>
          </a:p>
          <a:p>
            <a:pPr marL="361950" indent="-252413">
              <a:buNone/>
            </a:pPr>
            <a:endParaRPr lang="el-GR" sz="2000" dirty="0" smtClean="0">
              <a:latin typeface="Arial" panose="020B0604020202020204" pitchFamily="34" charset="0"/>
              <a:cs typeface="Arial" panose="020B0604020202020204" pitchFamily="34" charset="0"/>
            </a:endParaRPr>
          </a:p>
          <a:p>
            <a:pPr marL="361950" indent="-252413">
              <a:buNone/>
            </a:pPr>
            <a:r>
              <a:rPr lang="el-GR"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Πάμε </a:t>
            </a:r>
            <a:r>
              <a:rPr lang="el-GR" sz="2400" dirty="0">
                <a:latin typeface="Arial" panose="020B0604020202020204" pitchFamily="34" charset="0"/>
                <a:cs typeface="Arial" panose="020B0604020202020204" pitchFamily="34" charset="0"/>
              </a:rPr>
              <a:t>στο σημείο στο οποίο </a:t>
            </a:r>
            <a:r>
              <a:rPr lang="el-GR" sz="2400" dirty="0" smtClean="0">
                <a:latin typeface="Arial" panose="020B0604020202020204" pitchFamily="34" charset="0"/>
                <a:cs typeface="Arial" panose="020B0604020202020204" pitchFamily="34" charset="0"/>
              </a:rPr>
              <a:t>θέλουμε </a:t>
            </a:r>
            <a:r>
              <a:rPr lang="el-GR" sz="2400" dirty="0">
                <a:latin typeface="Arial" panose="020B0604020202020204" pitchFamily="34" charset="0"/>
                <a:cs typeface="Arial" panose="020B0604020202020204" pitchFamily="34" charset="0"/>
              </a:rPr>
              <a:t>να γίνει η </a:t>
            </a:r>
            <a:r>
              <a:rPr lang="el-GR" sz="2400" dirty="0" smtClean="0">
                <a:latin typeface="Arial" panose="020B0604020202020204" pitchFamily="34" charset="0"/>
                <a:cs typeface="Arial" panose="020B0604020202020204" pitchFamily="34" charset="0"/>
              </a:rPr>
              <a:t>	επικόλληση.</a:t>
            </a:r>
          </a:p>
          <a:p>
            <a:pPr marL="361950" indent="-252413">
              <a:buNone/>
            </a:pPr>
            <a:endParaRPr lang="el-GR" sz="2000" dirty="0" smtClean="0">
              <a:latin typeface="Arial" panose="020B0604020202020204" pitchFamily="34" charset="0"/>
              <a:cs typeface="Arial" panose="020B0604020202020204" pitchFamily="34" charset="0"/>
            </a:endParaRPr>
          </a:p>
          <a:p>
            <a:pPr marL="361950" indent="-252413">
              <a:buNone/>
            </a:pPr>
            <a:r>
              <a:rPr lang="el-GR"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Κάνουμε Δεξί </a:t>
            </a:r>
            <a:r>
              <a:rPr lang="el-GR" sz="2400" dirty="0" err="1">
                <a:latin typeface="Arial" panose="020B0604020202020204" pitchFamily="34" charset="0"/>
                <a:cs typeface="Arial" panose="020B0604020202020204" pitchFamily="34" charset="0"/>
              </a:rPr>
              <a:t>κλικ</a:t>
            </a:r>
            <a:r>
              <a:rPr lang="el-GR" sz="2400" dirty="0" err="1" smtClean="0">
                <a:latin typeface="Arial" panose="020B0604020202020204" pitchFamily="34" charset="0"/>
                <a:cs typeface="Arial" panose="020B0604020202020204" pitchFamily="34" charset="0"/>
                <a:sym typeface="Wingdings"/>
              </a:rPr>
              <a:t></a:t>
            </a:r>
            <a:r>
              <a:rPr lang="el-GR" sz="2400" dirty="0" smtClean="0">
                <a:latin typeface="Arial" panose="020B0604020202020204" pitchFamily="34" charset="0"/>
                <a:cs typeface="Arial" panose="020B0604020202020204" pitchFamily="34" charset="0"/>
                <a:sym typeface="Wingdings"/>
              </a:rPr>
              <a:t> </a:t>
            </a:r>
            <a:r>
              <a:rPr lang="el-GR" sz="2400" dirty="0" err="1" smtClean="0">
                <a:solidFill>
                  <a:srgbClr val="00B0F0"/>
                </a:solidFill>
                <a:latin typeface="Arial" panose="020B0604020202020204" pitchFamily="34" charset="0"/>
                <a:cs typeface="Arial" panose="020B0604020202020204" pitchFamily="34" charset="0"/>
              </a:rPr>
              <a:t>Paste</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ή συνδυασμός πλήκτρων </a:t>
            </a:r>
            <a:r>
              <a:rPr lang="el-GR" sz="2400" dirty="0" smtClean="0">
                <a:latin typeface="Arial" panose="020B0604020202020204" pitchFamily="34" charset="0"/>
                <a:cs typeface="Arial" panose="020B0604020202020204" pitchFamily="34" charset="0"/>
              </a:rPr>
              <a:t>	</a:t>
            </a:r>
            <a:r>
              <a:rPr lang="el-GR" sz="2400" dirty="0" smtClean="0">
                <a:solidFill>
                  <a:srgbClr val="00B0F0"/>
                </a:solidFill>
                <a:latin typeface="Arial" panose="020B0604020202020204" pitchFamily="34" charset="0"/>
                <a:cs typeface="Arial" panose="020B0604020202020204" pitchFamily="34" charset="0"/>
              </a:rPr>
              <a:t>CTRL+V</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Γίνεται </a:t>
            </a:r>
            <a:r>
              <a:rPr lang="el-GR" sz="2400" dirty="0">
                <a:latin typeface="Arial" panose="020B0604020202020204" pitchFamily="34" charset="0"/>
                <a:cs typeface="Arial" panose="020B0604020202020204" pitchFamily="34" charset="0"/>
              </a:rPr>
              <a:t>επικόλληση των αρχείων από το </a:t>
            </a:r>
            <a:r>
              <a:rPr lang="el-GR" sz="2400" dirty="0" smtClean="0">
                <a:latin typeface="Arial" panose="020B0604020202020204" pitchFamily="34" charset="0"/>
                <a:cs typeface="Arial" panose="020B0604020202020204" pitchFamily="34" charset="0"/>
              </a:rPr>
              <a:t>	πρόχειρο</a:t>
            </a:r>
            <a:r>
              <a:rPr lang="el-G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109728" indent="0">
              <a:buNone/>
            </a:pPr>
            <a:endParaRPr lang="en-US" dirty="0"/>
          </a:p>
        </p:txBody>
      </p:sp>
    </p:spTree>
    <p:extLst>
      <p:ext uri="{BB962C8B-B14F-4D97-AF65-F5344CB8AC3E}">
        <p14:creationId xmlns:p14="http://schemas.microsoft.com/office/powerpoint/2010/main" val="2121474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27</a:t>
            </a:fld>
            <a:endParaRPr lang="en-US"/>
          </a:p>
        </p:txBody>
      </p:sp>
      <p:sp>
        <p:nvSpPr>
          <p:cNvPr id="2" name="Content Placeholder 1"/>
          <p:cNvSpPr>
            <a:spLocks noGrp="1"/>
          </p:cNvSpPr>
          <p:nvPr>
            <p:ph idx="1"/>
          </p:nvPr>
        </p:nvSpPr>
        <p:spPr>
          <a:xfrm>
            <a:off x="457200" y="404664"/>
            <a:ext cx="8229600" cy="5760639"/>
          </a:xfrm>
        </p:spPr>
        <p:txBody>
          <a:bodyPr>
            <a:normAutofit/>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Διαγραφή Αρχείων και Φακέλων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a:t>
            </a:r>
            <a:r>
              <a:rPr lang="el-GR" sz="2100" dirty="0" smtClean="0">
                <a:latin typeface="Arial" panose="020B0604020202020204" pitchFamily="34" charset="0"/>
                <a:cs typeface="Arial" panose="020B0604020202020204" pitchFamily="34" charset="0"/>
              </a:rPr>
              <a:t>Κάνουμε</a:t>
            </a:r>
            <a:r>
              <a:rPr lang="el-GR" dirty="0" smtClean="0">
                <a:latin typeface="Arial" panose="020B0604020202020204" pitchFamily="34" charset="0"/>
                <a:cs typeface="Arial" panose="020B0604020202020204" pitchFamily="34" charset="0"/>
              </a:rPr>
              <a:t> </a:t>
            </a:r>
            <a:r>
              <a:rPr lang="el-GR" sz="2100" dirty="0" smtClean="0">
                <a:latin typeface="Arial" panose="020B0604020202020204" pitchFamily="34" charset="0"/>
                <a:cs typeface="Arial" panose="020B0604020202020204" pitchFamily="34" charset="0"/>
              </a:rPr>
              <a:t>Δεξί </a:t>
            </a:r>
            <a:r>
              <a:rPr lang="el-GR" sz="2100" dirty="0" err="1">
                <a:latin typeface="Arial" panose="020B0604020202020204" pitchFamily="34" charset="0"/>
                <a:cs typeface="Arial" panose="020B0604020202020204" pitchFamily="34" charset="0"/>
              </a:rPr>
              <a:t>κλικ</a:t>
            </a:r>
            <a:r>
              <a:rPr lang="el-GR" sz="2100" dirty="0" err="1" smtClean="0">
                <a:latin typeface="Arial" panose="020B0604020202020204" pitchFamily="34" charset="0"/>
                <a:cs typeface="Arial" panose="020B0604020202020204" pitchFamily="34" charset="0"/>
                <a:sym typeface="Wingdings"/>
              </a:rPr>
              <a:t></a:t>
            </a:r>
            <a:r>
              <a:rPr lang="el-GR" sz="2100" dirty="0" smtClean="0">
                <a:latin typeface="Arial" panose="020B0604020202020204" pitchFamily="34" charset="0"/>
                <a:cs typeface="Arial" panose="020B0604020202020204" pitchFamily="34" charset="0"/>
                <a:sym typeface="Wingdings"/>
              </a:rPr>
              <a:t> </a:t>
            </a:r>
            <a:r>
              <a:rPr lang="el-GR" sz="2100" dirty="0" err="1" smtClean="0">
                <a:solidFill>
                  <a:srgbClr val="00B0F0"/>
                </a:solidFill>
                <a:latin typeface="Arial" panose="020B0604020202020204" pitchFamily="34" charset="0"/>
                <a:cs typeface="Arial" panose="020B0604020202020204" pitchFamily="34" charset="0"/>
              </a:rPr>
              <a:t>Delete</a:t>
            </a:r>
            <a:r>
              <a:rPr lang="el-GR" sz="2100" dirty="0">
                <a:latin typeface="Arial" panose="020B0604020202020204" pitchFamily="34" charset="0"/>
                <a:cs typeface="Arial" panose="020B0604020202020204" pitchFamily="34" charset="0"/>
              </a:rPr>
              <a:t>. Τα επιλεγμένα αρχεία μεταφέρονται στον κάδο ανακύκλωσης (</a:t>
            </a:r>
            <a:r>
              <a:rPr lang="el-GR" sz="2100" dirty="0" err="1">
                <a:solidFill>
                  <a:srgbClr val="00B0F0"/>
                </a:solidFill>
                <a:latin typeface="Arial" panose="020B0604020202020204" pitchFamily="34" charset="0"/>
                <a:cs typeface="Arial" panose="020B0604020202020204" pitchFamily="34" charset="0"/>
              </a:rPr>
              <a:t>Recycle</a:t>
            </a:r>
            <a:r>
              <a:rPr lang="el-GR" sz="2100" dirty="0">
                <a:solidFill>
                  <a:srgbClr val="00B0F0"/>
                </a:solidFill>
                <a:latin typeface="Arial" panose="020B0604020202020204" pitchFamily="34" charset="0"/>
                <a:cs typeface="Arial" panose="020B0604020202020204" pitchFamily="34" charset="0"/>
              </a:rPr>
              <a:t> </a:t>
            </a:r>
            <a:r>
              <a:rPr lang="el-GR" sz="2100" dirty="0" err="1">
                <a:solidFill>
                  <a:srgbClr val="00B0F0"/>
                </a:solidFill>
                <a:latin typeface="Arial" panose="020B0604020202020204" pitchFamily="34" charset="0"/>
                <a:cs typeface="Arial" panose="020B0604020202020204" pitchFamily="34" charset="0"/>
              </a:rPr>
              <a:t>Bin</a:t>
            </a:r>
            <a:r>
              <a:rPr lang="el-GR" sz="2100" dirty="0">
                <a:latin typeface="Arial" panose="020B0604020202020204" pitchFamily="34" charset="0"/>
                <a:cs typeface="Arial" panose="020B0604020202020204" pitchFamily="34" charset="0"/>
              </a:rPr>
              <a:t>). Το εικονίδιο του κάδου ανακύκλωσης αλλάζει μορφή ως εξής:</a:t>
            </a:r>
            <a:endParaRPr lang="en-US" sz="2100"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a:t>
            </a:r>
            <a:r>
              <a:rPr lang="el-GR" sz="2100" dirty="0" smtClean="0">
                <a:latin typeface="Arial" panose="020B0604020202020204" pitchFamily="34" charset="0"/>
                <a:cs typeface="Arial" panose="020B0604020202020204" pitchFamily="34" charset="0"/>
              </a:rPr>
              <a:t>Ο </a:t>
            </a:r>
            <a:r>
              <a:rPr lang="el-GR" sz="2100" dirty="0">
                <a:latin typeface="Arial" panose="020B0604020202020204" pitchFamily="34" charset="0"/>
                <a:cs typeface="Arial" panose="020B0604020202020204" pitchFamily="34" charset="0"/>
              </a:rPr>
              <a:t>κάδος ανακύκλωσης είναι άδειος (δεν περιέχει κανένα αρχείο ή φάκελο).</a:t>
            </a:r>
            <a:endParaRPr lang="en-US" sz="2100" dirty="0">
              <a:latin typeface="Arial" panose="020B0604020202020204" pitchFamily="34" charset="0"/>
              <a:cs typeface="Arial" panose="020B0604020202020204" pitchFamily="34" charset="0"/>
            </a:endParaRPr>
          </a:p>
          <a:p>
            <a:pPr marL="361950" indent="-252413">
              <a:buNone/>
            </a:pPr>
            <a:r>
              <a:rPr lang="el-GR" sz="2100" dirty="0" smtClean="0">
                <a:latin typeface="Arial" panose="020B0604020202020204" pitchFamily="34" charset="0"/>
                <a:cs typeface="Arial" panose="020B0604020202020204" pitchFamily="34" charset="0"/>
              </a:rPr>
              <a:t>	</a:t>
            </a:r>
          </a:p>
          <a:p>
            <a:pPr marL="361950" indent="-252413">
              <a:buNone/>
            </a:pPr>
            <a:r>
              <a:rPr lang="el-GR" sz="2100" dirty="0" smtClean="0">
                <a:latin typeface="Arial" panose="020B0604020202020204" pitchFamily="34" charset="0"/>
                <a:cs typeface="Arial" panose="020B0604020202020204" pitchFamily="34" charset="0"/>
              </a:rPr>
              <a:t>	Ο </a:t>
            </a:r>
            <a:r>
              <a:rPr lang="el-GR" sz="2100" dirty="0">
                <a:latin typeface="Arial" panose="020B0604020202020204" pitchFamily="34" charset="0"/>
                <a:cs typeface="Arial" panose="020B0604020202020204" pitchFamily="34" charset="0"/>
              </a:rPr>
              <a:t>κάδος ανακύκλωσης είναι γεμάτος (περιέχει έστω και ένα αρχείο ή φάκελο).</a:t>
            </a:r>
            <a:endParaRPr lang="en-US" sz="2100"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indent="-252413">
              <a:buNone/>
            </a:pPr>
            <a:endParaRPr lang="el-GR" sz="2100" dirty="0" smtClean="0">
              <a:latin typeface="Arial" panose="020B0604020202020204" pitchFamily="34" charset="0"/>
              <a:cs typeface="Arial" panose="020B0604020202020204" pitchFamily="34" charset="0"/>
            </a:endParaRPr>
          </a:p>
          <a:p>
            <a:pPr marL="361950" indent="-252413">
              <a:buNone/>
            </a:pPr>
            <a:r>
              <a:rPr lang="el-GR" sz="2100" dirty="0" smtClean="0">
                <a:latin typeface="Arial" panose="020B0604020202020204" pitchFamily="34" charset="0"/>
                <a:cs typeface="Arial" panose="020B0604020202020204" pitchFamily="34" charset="0"/>
              </a:rPr>
              <a:t>	</a:t>
            </a:r>
            <a:r>
              <a:rPr lang="el-GR" sz="2100" u="sng" dirty="0" smtClean="0">
                <a:latin typeface="Arial" panose="020B0604020202020204" pitchFamily="34" charset="0"/>
                <a:cs typeface="Arial" panose="020B0604020202020204" pitchFamily="34" charset="0"/>
              </a:rPr>
              <a:t>Σημείωση</a:t>
            </a:r>
            <a:r>
              <a:rPr lang="el-GR" sz="2100" dirty="0">
                <a:latin typeface="Arial" panose="020B0604020202020204" pitchFamily="34" charset="0"/>
                <a:cs typeface="Arial" panose="020B0604020202020204" pitchFamily="34" charset="0"/>
              </a:rPr>
              <a:t>: Δεν μεταφέρονται όλα τα αρχεία στον κάδο ανακύκλωσης, αλλά μόνο αυτά που διαγράφουμε από τον τοπικό σκληρό δίσκο (ή δίσκους) του Η/Υ μας, και όχι από τις αφαιρούμενες συσκευές αποθήκευσης όπως π.χ. η μνήμη USB.]</a:t>
            </a:r>
            <a:endParaRPr lang="en-US" sz="2100" dirty="0">
              <a:latin typeface="Arial" panose="020B0604020202020204" pitchFamily="34" charset="0"/>
              <a:cs typeface="Arial" panose="020B0604020202020204" pitchFamily="34" charset="0"/>
            </a:endParaRPr>
          </a:p>
          <a:p>
            <a:pPr marL="109728" indent="0">
              <a:buNone/>
            </a:pPr>
            <a:endParaRPr lang="en-US"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492896"/>
            <a:ext cx="576064" cy="648072"/>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717032"/>
            <a:ext cx="576064" cy="648072"/>
          </a:xfrm>
          <a:prstGeom prst="rect">
            <a:avLst/>
          </a:prstGeom>
          <a:noFill/>
          <a:ln>
            <a:noFill/>
          </a:ln>
        </p:spPr>
      </p:pic>
    </p:spTree>
    <p:extLst>
      <p:ext uri="{BB962C8B-B14F-4D97-AF65-F5344CB8AC3E}">
        <p14:creationId xmlns:p14="http://schemas.microsoft.com/office/powerpoint/2010/main" val="2611331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pPr/>
              <a:t>28</a:t>
            </a:fld>
            <a:endParaRPr lang="en-US"/>
          </a:p>
        </p:txBody>
      </p:sp>
      <p:sp>
        <p:nvSpPr>
          <p:cNvPr id="4" name="Content Placeholder 3"/>
          <p:cNvSpPr>
            <a:spLocks noGrp="1"/>
          </p:cNvSpPr>
          <p:nvPr>
            <p:ph idx="1"/>
          </p:nvPr>
        </p:nvSpPr>
        <p:spPr>
          <a:xfrm>
            <a:off x="457200" y="332656"/>
            <a:ext cx="8229600" cy="5674635"/>
          </a:xfrm>
        </p:spPr>
        <p:txBody>
          <a:bodyPr>
            <a:normAutofit/>
          </a:bodyPr>
          <a:lstStyle/>
          <a:p>
            <a:pPr marL="109728" indent="0">
              <a:buNone/>
            </a:pPr>
            <a:r>
              <a:rPr lang="el-GR" sz="2000" b="1" dirty="0" smtClean="0"/>
              <a:t> </a:t>
            </a:r>
          </a:p>
          <a:p>
            <a:pPr>
              <a:buFont typeface="Arial" panose="020B0604020202020204" pitchFamily="34" charset="0"/>
              <a:buChar char="•"/>
            </a:pPr>
            <a:r>
              <a:rPr lang="el-GR" sz="2200" b="1" u="sng" dirty="0">
                <a:latin typeface="Arial" panose="020B0604020202020204" pitchFamily="34" charset="0"/>
                <a:cs typeface="Arial" panose="020B0604020202020204" pitchFamily="34" charset="0"/>
              </a:rPr>
              <a:t>Επαναφορά Διαγραμμένων Αρχείων και Φακέλων : </a:t>
            </a:r>
            <a:endParaRPr lang="en-US" sz="2200" b="1" u="sng" dirty="0">
              <a:latin typeface="Arial" panose="020B0604020202020204" pitchFamily="34" charset="0"/>
              <a:cs typeface="Arial" panose="020B0604020202020204" pitchFamily="34" charset="0"/>
            </a:endParaRPr>
          </a:p>
          <a:p>
            <a:pPr marL="361950" indent="-252413">
              <a:buNone/>
            </a:pPr>
            <a:r>
              <a:rPr lang="el-GR" sz="2200" dirty="0" smtClean="0">
                <a:latin typeface="Arial" panose="020B0604020202020204" pitchFamily="34" charset="0"/>
                <a:cs typeface="Arial" panose="020B0604020202020204" pitchFamily="34" charset="0"/>
              </a:rPr>
              <a:t>	Ανοίγουμε </a:t>
            </a:r>
            <a:r>
              <a:rPr lang="el-GR" sz="2200" dirty="0">
                <a:latin typeface="Arial" panose="020B0604020202020204" pitchFamily="34" charset="0"/>
                <a:cs typeface="Arial" panose="020B0604020202020204" pitchFamily="34" charset="0"/>
              </a:rPr>
              <a:t>τον κάδο ανακύκλωσης, </a:t>
            </a:r>
            <a:r>
              <a:rPr lang="el-GR" sz="2200" dirty="0" smtClean="0">
                <a:latin typeface="Arial" panose="020B0604020202020204" pitchFamily="34" charset="0"/>
                <a:cs typeface="Arial" panose="020B0604020202020204" pitchFamily="34" charset="0"/>
              </a:rPr>
              <a:t>επιλέγουμε τα </a:t>
            </a:r>
            <a:r>
              <a:rPr lang="el-GR" sz="2200" dirty="0">
                <a:latin typeface="Arial" panose="020B0604020202020204" pitchFamily="34" charset="0"/>
                <a:cs typeface="Arial" panose="020B0604020202020204" pitchFamily="34" charset="0"/>
              </a:rPr>
              <a:t>αρχεία και τους φάκελους που </a:t>
            </a:r>
            <a:r>
              <a:rPr lang="el-GR" sz="2200" dirty="0" smtClean="0">
                <a:latin typeface="Arial" panose="020B0604020202020204" pitchFamily="34" charset="0"/>
                <a:cs typeface="Arial" panose="020B0604020202020204" pitchFamily="34" charset="0"/>
              </a:rPr>
              <a:t>θέλουμε </a:t>
            </a:r>
            <a:r>
              <a:rPr lang="el-GR" sz="2200" dirty="0">
                <a:latin typeface="Arial" panose="020B0604020202020204" pitchFamily="34" charset="0"/>
                <a:cs typeface="Arial" panose="020B0604020202020204" pitchFamily="34" charset="0"/>
              </a:rPr>
              <a:t>να </a:t>
            </a:r>
            <a:r>
              <a:rPr lang="el-GR" sz="2200" dirty="0" smtClean="0">
                <a:latin typeface="Arial" panose="020B0604020202020204" pitchFamily="34" charset="0"/>
                <a:cs typeface="Arial" panose="020B0604020202020204" pitchFamily="34" charset="0"/>
              </a:rPr>
              <a:t>επαναφέρουμε </a:t>
            </a:r>
            <a:r>
              <a:rPr lang="el-GR" sz="2200" dirty="0">
                <a:latin typeface="Arial" panose="020B0604020202020204" pitchFamily="34" charset="0"/>
                <a:cs typeface="Arial" panose="020B0604020202020204" pitchFamily="34" charset="0"/>
              </a:rPr>
              <a:t>και δεξί </a:t>
            </a:r>
            <a:r>
              <a:rPr lang="el-GR" sz="2200" dirty="0" err="1">
                <a:latin typeface="Arial" panose="020B0604020202020204" pitchFamily="34" charset="0"/>
                <a:cs typeface="Arial" panose="020B0604020202020204" pitchFamily="34" charset="0"/>
              </a:rPr>
              <a:t>κλικ</a:t>
            </a:r>
            <a:r>
              <a:rPr lang="el-GR" sz="2200" dirty="0" err="1" smtClean="0">
                <a:latin typeface="Arial" panose="020B0604020202020204" pitchFamily="34" charset="0"/>
                <a:cs typeface="Arial" panose="020B0604020202020204" pitchFamily="34" charset="0"/>
                <a:sym typeface="Wingdings"/>
              </a:rPr>
              <a:t></a:t>
            </a:r>
            <a:r>
              <a:rPr lang="el-GR" sz="2200" dirty="0" smtClean="0">
                <a:latin typeface="Arial" panose="020B0604020202020204" pitchFamily="34" charset="0"/>
                <a:cs typeface="Arial" panose="020B0604020202020204" pitchFamily="34" charset="0"/>
                <a:sym typeface="Wingdings"/>
              </a:rPr>
              <a:t> </a:t>
            </a:r>
            <a:r>
              <a:rPr lang="el-GR" sz="2200" dirty="0" err="1" smtClean="0">
                <a:solidFill>
                  <a:srgbClr val="00B0F0"/>
                </a:solidFill>
                <a:latin typeface="Arial" panose="020B0604020202020204" pitchFamily="34" charset="0"/>
                <a:cs typeface="Arial" panose="020B0604020202020204" pitchFamily="34" charset="0"/>
              </a:rPr>
              <a:t>Restore</a:t>
            </a:r>
            <a:r>
              <a:rPr lang="el-GR" sz="2200" dirty="0">
                <a:latin typeface="Arial" panose="020B0604020202020204" pitchFamily="34" charset="0"/>
                <a:cs typeface="Arial" panose="020B0604020202020204" pitchFamily="34" charset="0"/>
              </a:rPr>
              <a:t>. Τα αρχεία επαναφέρονται στην αρχική τους θέση, δηλαδή στη θέση που βρίσκονταν πριν τα </a:t>
            </a:r>
            <a:r>
              <a:rPr lang="el-GR" sz="2200" dirty="0" smtClean="0">
                <a:latin typeface="Arial" panose="020B0604020202020204" pitchFamily="34" charset="0"/>
                <a:cs typeface="Arial" panose="020B0604020202020204" pitchFamily="34" charset="0"/>
              </a:rPr>
              <a:t>διαγράψουμε.</a:t>
            </a:r>
            <a:endParaRPr lang="en-US" sz="2200" dirty="0">
              <a:latin typeface="Arial" panose="020B0604020202020204" pitchFamily="34" charset="0"/>
              <a:cs typeface="Arial" panose="020B0604020202020204" pitchFamily="34" charset="0"/>
            </a:endParaRPr>
          </a:p>
          <a:p>
            <a:pPr marL="109728" indent="0">
              <a:buNone/>
            </a:pPr>
            <a:endParaRPr lang="en-US" sz="2200" dirty="0">
              <a:latin typeface="Arial" panose="020B0604020202020204" pitchFamily="34" charset="0"/>
              <a:cs typeface="Arial" panose="020B0604020202020204" pitchFamily="34" charset="0"/>
            </a:endParaRPr>
          </a:p>
          <a:p>
            <a:pPr>
              <a:buFont typeface="Arial" panose="020B0604020202020204" pitchFamily="34" charset="0"/>
              <a:buChar char="•"/>
            </a:pPr>
            <a:r>
              <a:rPr lang="el-GR" sz="2200" b="1" u="sng" dirty="0">
                <a:latin typeface="Arial" panose="020B0604020202020204" pitchFamily="34" charset="0"/>
                <a:cs typeface="Arial" panose="020B0604020202020204" pitchFamily="34" charset="0"/>
              </a:rPr>
              <a:t>Οριστική Διαγραφή Αρχείων και Φακέλων : </a:t>
            </a:r>
            <a:endParaRPr lang="en-US" sz="2200" b="1" u="sng" dirty="0">
              <a:latin typeface="Arial" panose="020B0604020202020204" pitchFamily="34" charset="0"/>
              <a:cs typeface="Arial" panose="020B0604020202020204" pitchFamily="34" charset="0"/>
            </a:endParaRPr>
          </a:p>
          <a:p>
            <a:pPr marL="361950" indent="-252413">
              <a:buNone/>
            </a:pPr>
            <a:r>
              <a:rPr lang="el-GR" sz="2200" dirty="0" smtClean="0">
                <a:latin typeface="Arial" panose="020B0604020202020204" pitchFamily="34" charset="0"/>
                <a:cs typeface="Arial" panose="020B0604020202020204" pitchFamily="34" charset="0"/>
              </a:rPr>
              <a:t>	Ανοίγουμε </a:t>
            </a:r>
            <a:r>
              <a:rPr lang="el-GR" sz="2200" dirty="0">
                <a:latin typeface="Arial" panose="020B0604020202020204" pitchFamily="34" charset="0"/>
                <a:cs typeface="Arial" panose="020B0604020202020204" pitchFamily="34" charset="0"/>
              </a:rPr>
              <a:t>τον κάδο ανακύκλωσης, </a:t>
            </a:r>
            <a:r>
              <a:rPr lang="el-GR" sz="2200" dirty="0" smtClean="0">
                <a:latin typeface="Arial" panose="020B0604020202020204" pitchFamily="34" charset="0"/>
                <a:cs typeface="Arial" panose="020B0604020202020204" pitchFamily="34" charset="0"/>
              </a:rPr>
              <a:t>επιλέγουμε </a:t>
            </a:r>
            <a:r>
              <a:rPr lang="el-GR" sz="2200" dirty="0">
                <a:latin typeface="Arial" panose="020B0604020202020204" pitchFamily="34" charset="0"/>
                <a:cs typeface="Arial" panose="020B0604020202020204" pitchFamily="34" charset="0"/>
              </a:rPr>
              <a:t>τα αρχεία και τους φάκελους που </a:t>
            </a:r>
            <a:r>
              <a:rPr lang="el-GR" sz="2200" dirty="0" smtClean="0">
                <a:latin typeface="Arial" panose="020B0604020202020204" pitchFamily="34" charset="0"/>
                <a:cs typeface="Arial" panose="020B0604020202020204" pitchFamily="34" charset="0"/>
              </a:rPr>
              <a:t>θέλουμε </a:t>
            </a:r>
            <a:r>
              <a:rPr lang="el-GR" sz="2200" dirty="0">
                <a:latin typeface="Arial" panose="020B0604020202020204" pitchFamily="34" charset="0"/>
                <a:cs typeface="Arial" panose="020B0604020202020204" pitchFamily="34" charset="0"/>
              </a:rPr>
              <a:t>να </a:t>
            </a:r>
            <a:r>
              <a:rPr lang="el-GR" sz="2200" dirty="0" smtClean="0">
                <a:latin typeface="Arial" panose="020B0604020202020204" pitchFamily="34" charset="0"/>
                <a:cs typeface="Arial" panose="020B0604020202020204" pitchFamily="34" charset="0"/>
              </a:rPr>
              <a:t>διαγράψουμε </a:t>
            </a:r>
            <a:r>
              <a:rPr lang="el-GR" sz="2200" dirty="0">
                <a:latin typeface="Arial" panose="020B0604020202020204" pitchFamily="34" charset="0"/>
                <a:cs typeface="Arial" panose="020B0604020202020204" pitchFamily="34" charset="0"/>
              </a:rPr>
              <a:t>οριστικά και δεξί </a:t>
            </a:r>
            <a:r>
              <a:rPr lang="el-GR" sz="2200" dirty="0" err="1">
                <a:latin typeface="Arial" panose="020B0604020202020204" pitchFamily="34" charset="0"/>
                <a:cs typeface="Arial" panose="020B0604020202020204" pitchFamily="34" charset="0"/>
              </a:rPr>
              <a:t>κλικ</a:t>
            </a:r>
            <a:r>
              <a:rPr lang="el-GR" sz="2200" dirty="0" err="1" smtClean="0">
                <a:latin typeface="Arial" panose="020B0604020202020204" pitchFamily="34" charset="0"/>
                <a:cs typeface="Arial" panose="020B0604020202020204" pitchFamily="34" charset="0"/>
                <a:sym typeface="Wingdings"/>
              </a:rPr>
              <a:t></a:t>
            </a:r>
            <a:r>
              <a:rPr lang="el-GR" sz="2200" dirty="0" smtClean="0">
                <a:latin typeface="Arial" panose="020B0604020202020204" pitchFamily="34" charset="0"/>
                <a:cs typeface="Arial" panose="020B0604020202020204" pitchFamily="34" charset="0"/>
                <a:sym typeface="Wingdings"/>
              </a:rPr>
              <a:t> </a:t>
            </a:r>
            <a:r>
              <a:rPr lang="el-GR" sz="2200" dirty="0" err="1" smtClean="0">
                <a:solidFill>
                  <a:srgbClr val="00B0F0"/>
                </a:solidFill>
                <a:latin typeface="Arial" panose="020B0604020202020204" pitchFamily="34" charset="0"/>
                <a:cs typeface="Arial" panose="020B0604020202020204" pitchFamily="34" charset="0"/>
              </a:rPr>
              <a:t>Delete</a:t>
            </a:r>
            <a:r>
              <a:rPr lang="el-GR"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109728" indent="0">
              <a:buNone/>
            </a:pPr>
            <a:r>
              <a:rPr lang="el-GR" sz="2200" dirty="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pPr>
              <a:buFont typeface="Arial" panose="020B0604020202020204" pitchFamily="34" charset="0"/>
              <a:buChar char="•"/>
            </a:pPr>
            <a:r>
              <a:rPr lang="el-GR" sz="2200" b="1" u="sng" dirty="0">
                <a:latin typeface="Arial" panose="020B0604020202020204" pitchFamily="34" charset="0"/>
                <a:cs typeface="Arial" panose="020B0604020202020204" pitchFamily="34" charset="0"/>
              </a:rPr>
              <a:t>Άδειασμα Κάδου Ανακύκλωσης:</a:t>
            </a:r>
            <a:endParaRPr lang="en-US" sz="2200" b="1" u="sng" dirty="0">
              <a:latin typeface="Arial" panose="020B0604020202020204" pitchFamily="34" charset="0"/>
              <a:cs typeface="Arial" panose="020B0604020202020204" pitchFamily="34" charset="0"/>
            </a:endParaRPr>
          </a:p>
          <a:p>
            <a:pPr marL="361950" indent="-252413">
              <a:buNone/>
            </a:pPr>
            <a:r>
              <a:rPr lang="el-GR" sz="2200" dirty="0" smtClean="0">
                <a:latin typeface="Arial" panose="020B0604020202020204" pitchFamily="34" charset="0"/>
                <a:cs typeface="Arial" panose="020B0604020202020204" pitchFamily="34" charset="0"/>
              </a:rPr>
              <a:t>	Κάνουμε Δεξί </a:t>
            </a:r>
            <a:r>
              <a:rPr lang="el-GR" sz="2200" dirty="0" err="1">
                <a:latin typeface="Arial" panose="020B0604020202020204" pitchFamily="34" charset="0"/>
                <a:cs typeface="Arial" panose="020B0604020202020204" pitchFamily="34" charset="0"/>
              </a:rPr>
              <a:t>κλικ</a:t>
            </a:r>
            <a:r>
              <a:rPr lang="el-GR" sz="2200" dirty="0" err="1" smtClean="0">
                <a:latin typeface="Arial" panose="020B0604020202020204" pitchFamily="34" charset="0"/>
                <a:cs typeface="Arial" panose="020B0604020202020204" pitchFamily="34" charset="0"/>
                <a:sym typeface="Wingdings"/>
              </a:rPr>
              <a:t></a:t>
            </a:r>
            <a:r>
              <a:rPr lang="el-GR" sz="2200" dirty="0" smtClean="0">
                <a:latin typeface="Arial" panose="020B0604020202020204" pitchFamily="34" charset="0"/>
                <a:cs typeface="Arial" panose="020B0604020202020204" pitchFamily="34" charset="0"/>
                <a:sym typeface="Wingdings"/>
              </a:rPr>
              <a:t> </a:t>
            </a:r>
            <a:r>
              <a:rPr lang="el-GR" sz="2200" dirty="0" err="1" smtClean="0">
                <a:solidFill>
                  <a:srgbClr val="00B0F0"/>
                </a:solidFill>
                <a:latin typeface="Arial" panose="020B0604020202020204" pitchFamily="34" charset="0"/>
                <a:cs typeface="Arial" panose="020B0604020202020204" pitchFamily="34" charset="0"/>
              </a:rPr>
              <a:t>Empty</a:t>
            </a:r>
            <a:r>
              <a:rPr lang="el-GR" sz="2200" dirty="0" smtClean="0">
                <a:solidFill>
                  <a:srgbClr val="00B0F0"/>
                </a:solidFill>
                <a:latin typeface="Arial" panose="020B0604020202020204" pitchFamily="34" charset="0"/>
                <a:cs typeface="Arial" panose="020B0604020202020204" pitchFamily="34" charset="0"/>
              </a:rPr>
              <a:t> </a:t>
            </a:r>
            <a:r>
              <a:rPr lang="el-GR" sz="2200" dirty="0" err="1">
                <a:solidFill>
                  <a:srgbClr val="00B0F0"/>
                </a:solidFill>
                <a:latin typeface="Arial" panose="020B0604020202020204" pitchFamily="34" charset="0"/>
                <a:cs typeface="Arial" panose="020B0604020202020204" pitchFamily="34" charset="0"/>
              </a:rPr>
              <a:t>Recycle</a:t>
            </a:r>
            <a:r>
              <a:rPr lang="el-GR" sz="2200" dirty="0">
                <a:solidFill>
                  <a:srgbClr val="00B0F0"/>
                </a:solidFill>
                <a:latin typeface="Arial" panose="020B0604020202020204" pitchFamily="34" charset="0"/>
                <a:cs typeface="Arial" panose="020B0604020202020204" pitchFamily="34" charset="0"/>
              </a:rPr>
              <a:t> </a:t>
            </a:r>
            <a:r>
              <a:rPr lang="el-GR" sz="2200" dirty="0" err="1">
                <a:solidFill>
                  <a:srgbClr val="00B0F0"/>
                </a:solidFill>
                <a:latin typeface="Arial" panose="020B0604020202020204" pitchFamily="34" charset="0"/>
                <a:cs typeface="Arial" panose="020B0604020202020204" pitchFamily="34" charset="0"/>
              </a:rPr>
              <a:t>Bin</a:t>
            </a:r>
            <a:r>
              <a:rPr lang="el-GR" sz="2200" dirty="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109728" indent="0">
              <a:buNone/>
            </a:pPr>
            <a:endParaRPr lang="el-GR" sz="2000" b="1" dirty="0"/>
          </a:p>
          <a:p>
            <a:pPr marL="109728" indent="0">
              <a:buNone/>
            </a:pPr>
            <a:endParaRPr lang="en-US" sz="2000" dirty="0"/>
          </a:p>
        </p:txBody>
      </p:sp>
    </p:spTree>
    <p:extLst>
      <p:ext uri="{BB962C8B-B14F-4D97-AF65-F5344CB8AC3E}">
        <p14:creationId xmlns:p14="http://schemas.microsoft.com/office/powerpoint/2010/main" val="37924551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60640"/>
          </a:xfrm>
        </p:spPr>
        <p:txBody>
          <a:bodyPr>
            <a:normAutofit/>
          </a:bodyPr>
          <a:lstStyle/>
          <a:p>
            <a:pPr>
              <a:buFont typeface="Arial" panose="020B0604020202020204" pitchFamily="34" charset="0"/>
              <a:buChar char="•"/>
            </a:pPr>
            <a:endParaRPr lang="el-GR" sz="2400"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sz="2400" b="1" u="sng" dirty="0" smtClean="0">
                <a:latin typeface="Arial" panose="020B0604020202020204" pitchFamily="34" charset="0"/>
                <a:cs typeface="Arial" panose="020B0604020202020204" pitchFamily="34" charset="0"/>
              </a:rPr>
              <a:t>Αναζήτηση </a:t>
            </a:r>
            <a:r>
              <a:rPr lang="el-GR" sz="2400" b="1" u="sng" dirty="0">
                <a:latin typeface="Arial" panose="020B0604020202020204" pitchFamily="34" charset="0"/>
                <a:cs typeface="Arial" panose="020B0604020202020204" pitchFamily="34" charset="0"/>
              </a:rPr>
              <a:t>Αρχείων και Φακέλων </a:t>
            </a:r>
            <a:r>
              <a:rPr lang="el-GR" sz="2400" b="1" u="sng" dirty="0" smtClean="0">
                <a:latin typeface="Arial" panose="020B0604020202020204" pitchFamily="34" charset="0"/>
                <a:cs typeface="Arial" panose="020B0604020202020204" pitchFamily="34" charset="0"/>
              </a:rPr>
              <a:t>:</a:t>
            </a:r>
          </a:p>
          <a:p>
            <a:pPr>
              <a:buFont typeface="Arial" panose="020B0604020202020204" pitchFamily="34" charset="0"/>
              <a:buChar char="•"/>
            </a:pPr>
            <a:endParaRPr lang="en-US" sz="2400" b="1" u="sng" dirty="0">
              <a:latin typeface="Arial" panose="020B0604020202020204" pitchFamily="34" charset="0"/>
              <a:cs typeface="Arial" panose="020B0604020202020204" pitchFamily="34" charset="0"/>
            </a:endParaRPr>
          </a:p>
          <a:p>
            <a:pPr marL="361950" indent="-252413">
              <a:buNone/>
            </a:pPr>
            <a:r>
              <a:rPr lang="el-GR" sz="2400" b="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Επιλέγουμε</a:t>
            </a:r>
            <a:r>
              <a:rPr lang="el-GR" sz="2400" b="1" i="1"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το</a:t>
            </a:r>
            <a:r>
              <a:rPr lang="el-GR" sz="2400" b="1" i="1" dirty="0" smtClean="0">
                <a:latin typeface="Arial" panose="020B0604020202020204" pitchFamily="34" charset="0"/>
                <a:cs typeface="Arial" panose="020B0604020202020204" pitchFamily="34" charset="0"/>
              </a:rPr>
              <a:t> </a:t>
            </a:r>
            <a:r>
              <a:rPr lang="el-GR" sz="2400" dirty="0" err="1" smtClean="0">
                <a:solidFill>
                  <a:srgbClr val="00B0F0"/>
                </a:solidFill>
                <a:latin typeface="Arial" panose="020B0604020202020204" pitchFamily="34" charset="0"/>
                <a:cs typeface="Arial" panose="020B0604020202020204" pitchFamily="34" charset="0"/>
              </a:rPr>
              <a:t>Start</a:t>
            </a:r>
            <a:r>
              <a:rPr lang="en-US"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sym typeface="Wingdings"/>
              </a:rPr>
              <a:t></a:t>
            </a:r>
            <a:r>
              <a:rPr lang="en-GB" sz="2400" dirty="0" smtClean="0">
                <a:latin typeface="Arial" panose="020B0604020202020204" pitchFamily="34" charset="0"/>
                <a:cs typeface="Arial" panose="020B0604020202020204" pitchFamily="34" charset="0"/>
                <a:sym typeface="Wingdings"/>
              </a:rPr>
              <a:t> </a:t>
            </a:r>
            <a:r>
              <a:rPr lang="en-GB" sz="2400" dirty="0" smtClean="0">
                <a:solidFill>
                  <a:srgbClr val="00B0F0"/>
                </a:solidFill>
                <a:latin typeface="Arial" panose="020B0604020202020204" pitchFamily="34" charset="0"/>
                <a:cs typeface="Arial" panose="020B0604020202020204" pitchFamily="34" charset="0"/>
                <a:sym typeface="Wingdings"/>
              </a:rPr>
              <a:t>Search</a:t>
            </a:r>
            <a:r>
              <a:rPr lang="en-GB" sz="2400" dirty="0" smtClean="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και παρουσιάζεται το </a:t>
            </a:r>
            <a:r>
              <a:rPr lang="el-GR" sz="2400" dirty="0" smtClean="0">
                <a:latin typeface="Arial" panose="020B0604020202020204" pitchFamily="34" charset="0"/>
                <a:cs typeface="Arial" panose="020B0604020202020204" pitchFamily="34" charset="0"/>
              </a:rPr>
              <a:t>πλαίσιο </a:t>
            </a:r>
            <a:r>
              <a:rPr lang="el-GR" sz="2400" dirty="0">
                <a:latin typeface="Arial" panose="020B0604020202020204" pitchFamily="34" charset="0"/>
                <a:cs typeface="Arial" panose="020B0604020202020204" pitchFamily="34" charset="0"/>
              </a:rPr>
              <a:t>αναζήτησης</a:t>
            </a:r>
            <a:r>
              <a:rPr lang="el-GR" sz="2400" dirty="0" smtClean="0">
                <a:latin typeface="Arial" panose="020B0604020202020204" pitchFamily="34" charset="0"/>
                <a:cs typeface="Arial" panose="020B0604020202020204" pitchFamily="34" charset="0"/>
              </a:rPr>
              <a:t>.</a:t>
            </a:r>
          </a:p>
          <a:p>
            <a:pPr marL="361950" indent="-252413">
              <a:buNone/>
            </a:pPr>
            <a:r>
              <a:rPr lang="el-GR" sz="2400" dirty="0" smtClean="0">
                <a:latin typeface="Arial" panose="020B0604020202020204" pitchFamily="34" charset="0"/>
                <a:cs typeface="Arial" panose="020B0604020202020204" pitchFamily="34" charset="0"/>
              </a:rPr>
              <a:t> </a:t>
            </a:r>
          </a:p>
          <a:p>
            <a:pPr marL="361950" indent="-252413">
              <a:buNone/>
            </a:pP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Πληκτρολογούμε </a:t>
            </a:r>
            <a:r>
              <a:rPr lang="el-GR" sz="2400" dirty="0">
                <a:latin typeface="Arial" panose="020B0604020202020204" pitchFamily="34" charset="0"/>
                <a:cs typeface="Arial" panose="020B0604020202020204" pitchFamily="34" charset="0"/>
              </a:rPr>
              <a:t>το όνομα (ή μέρος του ονόματος) του αρχείου ή του φακέλου που </a:t>
            </a:r>
            <a:r>
              <a:rPr lang="el-GR" sz="2400" dirty="0" smtClean="0">
                <a:latin typeface="Arial" panose="020B0604020202020204" pitchFamily="34" charset="0"/>
                <a:cs typeface="Arial" panose="020B0604020202020204" pitchFamily="34" charset="0"/>
              </a:rPr>
              <a:t>αναζητούμε. </a:t>
            </a:r>
            <a:r>
              <a:rPr lang="el-GR" sz="2400" dirty="0" err="1">
                <a:latin typeface="Arial" panose="020B0604020202020204" pitchFamily="34" charset="0"/>
                <a:cs typeface="Arial" panose="020B0604020202020204" pitchFamily="34" charset="0"/>
              </a:rPr>
              <a:t>To</a:t>
            </a:r>
            <a:r>
              <a:rPr lang="el-GR" sz="2400" dirty="0">
                <a:latin typeface="Arial" panose="020B0604020202020204" pitchFamily="34" charset="0"/>
                <a:cs typeface="Arial" panose="020B0604020202020204" pitchFamily="34" charset="0"/>
              </a:rPr>
              <a:t> μενού </a:t>
            </a:r>
            <a:r>
              <a:rPr lang="el-GR" sz="2400" dirty="0" err="1">
                <a:solidFill>
                  <a:srgbClr val="00B0F0"/>
                </a:solidFill>
                <a:latin typeface="Arial" panose="020B0604020202020204" pitchFamily="34" charset="0"/>
                <a:cs typeface="Arial" panose="020B0604020202020204" pitchFamily="34" charset="0"/>
              </a:rPr>
              <a:t>Start</a:t>
            </a:r>
            <a:r>
              <a:rPr lang="el-GR" sz="2400" dirty="0">
                <a:latin typeface="Arial" panose="020B0604020202020204" pitchFamily="34" charset="0"/>
                <a:cs typeface="Arial" panose="020B0604020202020204" pitchFamily="34" charset="0"/>
              </a:rPr>
              <a:t> αλλάζει μορφή και εμφανίζει τα αποτελέσματα της αναζήτησης. </a:t>
            </a:r>
            <a:r>
              <a:rPr lang="el-GR" sz="2400" dirty="0" smtClean="0">
                <a:latin typeface="Arial" panose="020B0604020202020204" pitchFamily="34" charset="0"/>
                <a:cs typeface="Arial" panose="020B0604020202020204" pitchFamily="34" charset="0"/>
              </a:rPr>
              <a:t>Εντοπίζουμε </a:t>
            </a:r>
            <a:r>
              <a:rPr lang="el-GR" sz="2400" dirty="0">
                <a:latin typeface="Arial" panose="020B0604020202020204" pitchFamily="34" charset="0"/>
                <a:cs typeface="Arial" panose="020B0604020202020204" pitchFamily="34" charset="0"/>
              </a:rPr>
              <a:t>αυτό που </a:t>
            </a:r>
            <a:r>
              <a:rPr lang="el-GR" sz="2400" dirty="0" smtClean="0">
                <a:latin typeface="Arial" panose="020B0604020202020204" pitchFamily="34" charset="0"/>
                <a:cs typeface="Arial" panose="020B0604020202020204" pitchFamily="34" charset="0"/>
              </a:rPr>
              <a:t>μας </a:t>
            </a:r>
            <a:r>
              <a:rPr lang="el-GR" sz="2400" dirty="0">
                <a:latin typeface="Arial" panose="020B0604020202020204" pitchFamily="34" charset="0"/>
                <a:cs typeface="Arial" panose="020B0604020202020204" pitchFamily="34" charset="0"/>
              </a:rPr>
              <a:t>ενδιαφέρει και </a:t>
            </a:r>
            <a:r>
              <a:rPr lang="el-GR" sz="2400" dirty="0" smtClean="0">
                <a:latin typeface="Arial" panose="020B0604020202020204" pitchFamily="34" charset="0"/>
                <a:cs typeface="Arial" panose="020B0604020202020204" pitchFamily="34" charset="0"/>
              </a:rPr>
              <a:t>κάνουμε </a:t>
            </a:r>
            <a:r>
              <a:rPr lang="el-GR" sz="2400" dirty="0">
                <a:latin typeface="Arial" panose="020B0604020202020204" pitchFamily="34" charset="0"/>
                <a:cs typeface="Arial" panose="020B0604020202020204" pitchFamily="34" charset="0"/>
              </a:rPr>
              <a:t>κλικ πάνω του.</a:t>
            </a:r>
            <a:endParaRPr lang="en-US" sz="2400" dirty="0">
              <a:latin typeface="Arial" panose="020B0604020202020204" pitchFamily="34" charset="0"/>
              <a:cs typeface="Arial" panose="020B0604020202020204" pitchFamily="34" charset="0"/>
            </a:endParaRPr>
          </a:p>
          <a:p>
            <a:pPr marL="109728" indent="0">
              <a:buNone/>
            </a:pP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61950" indent="-252413">
              <a:buNone/>
            </a:pPr>
            <a:r>
              <a:rPr lang="el-GR" sz="2400" b="1" dirty="0" smtClean="0">
                <a:latin typeface="Arial" panose="020B0604020202020204" pitchFamily="34" charset="0"/>
                <a:cs typeface="Arial" panose="020B0604020202020204" pitchFamily="34" charset="0"/>
              </a:rPr>
              <a:t>	</a:t>
            </a: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29</a:t>
            </a:fld>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484784"/>
            <a:ext cx="504056" cy="432048"/>
          </a:xfrm>
          <a:prstGeom prst="rect">
            <a:avLst/>
          </a:prstGeom>
          <a:noFill/>
          <a:ln>
            <a:noFill/>
          </a:ln>
        </p:spPr>
      </p:pic>
    </p:spTree>
    <p:extLst>
      <p:ext uri="{BB962C8B-B14F-4D97-AF65-F5344CB8AC3E}">
        <p14:creationId xmlns:p14="http://schemas.microsoft.com/office/powerpoint/2010/main" val="1976803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a:bodyPr>
          <a:lstStyle/>
          <a:p>
            <a:pPr marL="109728" indent="0">
              <a:buNone/>
            </a:pPr>
            <a:r>
              <a:rPr lang="el-GR" sz="2400" b="1" dirty="0">
                <a:solidFill>
                  <a:srgbClr val="FFC000"/>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rPr>
              <a:t>Αναλυτικό Πρόγραμμα διάρκειας 24 ωρών</a:t>
            </a:r>
          </a:p>
          <a:p>
            <a:pPr marL="109728" indent="0">
              <a:buNone/>
            </a:pPr>
            <a:endParaRPr lang="el-GR" dirty="0">
              <a:solidFill>
                <a:srgbClr val="00B0F0"/>
              </a:solidFill>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3</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807853288"/>
              </p:ext>
            </p:extLst>
          </p:nvPr>
        </p:nvGraphicFramePr>
        <p:xfrm>
          <a:off x="467544" y="836712"/>
          <a:ext cx="8280920" cy="4967640"/>
        </p:xfrm>
        <a:graphic>
          <a:graphicData uri="http://schemas.openxmlformats.org/drawingml/2006/table">
            <a:tbl>
              <a:tblPr/>
              <a:tblGrid>
                <a:gridCol w="7200800"/>
                <a:gridCol w="1080120"/>
              </a:tblGrid>
              <a:tr h="838702">
                <a:tc>
                  <a:txBody>
                    <a:bodyPr/>
                    <a:lstStyle/>
                    <a:p>
                      <a:pPr>
                        <a:spcAft>
                          <a:spcPts val="0"/>
                        </a:spcAft>
                      </a:pPr>
                      <a:r>
                        <a:rPr lang="el-GR" sz="1600" b="1" dirty="0">
                          <a:solidFill>
                            <a:srgbClr val="0070C0"/>
                          </a:solidFill>
                          <a:effectLst/>
                          <a:latin typeface="Verdana"/>
                          <a:ea typeface="Times New Roman"/>
                          <a:cs typeface="Tahoma"/>
                        </a:rPr>
                        <a:t>Περιεχόμενο / Ενότητες Διδασκαλίας</a:t>
                      </a:r>
                      <a:endParaRPr lang="en-US" sz="1600" dirty="0">
                        <a:solidFill>
                          <a:srgbClr val="0070C0"/>
                        </a:solidFill>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c>
                  <a:txBody>
                    <a:bodyPr/>
                    <a:lstStyle/>
                    <a:p>
                      <a:pPr algn="ctr">
                        <a:spcAft>
                          <a:spcPts val="0"/>
                        </a:spcAft>
                      </a:pPr>
                      <a:r>
                        <a:rPr lang="en-GB" sz="1200" b="1" dirty="0" err="1">
                          <a:solidFill>
                            <a:srgbClr val="0070C0"/>
                          </a:solidFill>
                          <a:effectLst/>
                          <a:latin typeface="Verdana"/>
                          <a:ea typeface="Times New Roman"/>
                          <a:cs typeface="Tahoma"/>
                        </a:rPr>
                        <a:t>Διάρκει</a:t>
                      </a:r>
                      <a:r>
                        <a:rPr lang="en-GB" sz="1200" b="1" dirty="0">
                          <a:solidFill>
                            <a:srgbClr val="0070C0"/>
                          </a:solidFill>
                          <a:effectLst/>
                          <a:latin typeface="Verdana"/>
                          <a:ea typeface="Times New Roman"/>
                          <a:cs typeface="Tahoma"/>
                        </a:rPr>
                        <a:t>α</a:t>
                      </a:r>
                      <a:endParaRPr lang="en-US" sz="1200" dirty="0">
                        <a:solidFill>
                          <a:srgbClr val="0070C0"/>
                        </a:solidFill>
                        <a:effectLst/>
                        <a:latin typeface="Times New Roman"/>
                        <a:ea typeface="Times New Roman"/>
                      </a:endParaRPr>
                    </a:p>
                    <a:p>
                      <a:pPr algn="ctr">
                        <a:spcAft>
                          <a:spcPts val="0"/>
                        </a:spcAft>
                      </a:pPr>
                      <a:r>
                        <a:rPr lang="en-GB" sz="1600" b="1" dirty="0">
                          <a:solidFill>
                            <a:srgbClr val="0070C0"/>
                          </a:solidFill>
                          <a:effectLst/>
                          <a:latin typeface="Verdana"/>
                          <a:ea typeface="Times New Roman"/>
                          <a:cs typeface="Tahoma"/>
                        </a:rPr>
                        <a:t>(</a:t>
                      </a:r>
                      <a:r>
                        <a:rPr lang="el-GR" sz="1600" b="1" dirty="0">
                          <a:solidFill>
                            <a:srgbClr val="0070C0"/>
                          </a:solidFill>
                          <a:effectLst/>
                          <a:latin typeface="Verdana"/>
                          <a:ea typeface="Times New Roman"/>
                          <a:cs typeface="Tahoma"/>
                        </a:rPr>
                        <a:t>ώρες</a:t>
                      </a:r>
                      <a:r>
                        <a:rPr lang="en-GB" sz="1600" b="1" dirty="0">
                          <a:solidFill>
                            <a:srgbClr val="0070C0"/>
                          </a:solidFill>
                          <a:effectLst/>
                          <a:latin typeface="Verdana"/>
                          <a:ea typeface="Times New Roman"/>
                          <a:cs typeface="Tahoma"/>
                        </a:rPr>
                        <a:t>)</a:t>
                      </a:r>
                      <a:endParaRPr lang="en-US" sz="1600" dirty="0">
                        <a:solidFill>
                          <a:srgbClr val="0070C0"/>
                        </a:solidFill>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F2F2"/>
                    </a:solidFill>
                  </a:tcPr>
                </a:tc>
              </a:tr>
              <a:tr h="585434">
                <a:tc>
                  <a:txBody>
                    <a:bodyPr/>
                    <a:lstStyle/>
                    <a:p>
                      <a:pPr marL="342900" lvl="0" indent="-342900">
                        <a:spcBef>
                          <a:spcPts val="400"/>
                        </a:spcBef>
                        <a:spcAft>
                          <a:spcPts val="200"/>
                        </a:spcAft>
                        <a:buFont typeface="+mj-lt"/>
                        <a:buAutoNum type="arabicPeriod"/>
                      </a:pPr>
                      <a:r>
                        <a:rPr lang="el-GR" sz="1600" b="1" kern="1600" dirty="0">
                          <a:effectLst/>
                          <a:latin typeface="Times New Roman"/>
                          <a:cs typeface="Arial"/>
                        </a:rPr>
                        <a:t>Εισαγωγή στη χρήση του Η/Υ</a:t>
                      </a:r>
                      <a:endParaRPr lang="en-US" sz="1600" b="1" kern="1600" dirty="0">
                        <a:effectLst/>
                        <a:latin typeface="Times New Roman"/>
                        <a:cs typeface="Arial"/>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l-GR" sz="1600" dirty="0">
                          <a:effectLst/>
                          <a:latin typeface="Verdana"/>
                          <a:ea typeface="Times New Roman"/>
                        </a:rPr>
                        <a:t>3</a:t>
                      </a:r>
                      <a:r>
                        <a:rPr lang="en-GB" sz="1600" dirty="0">
                          <a:effectLst/>
                          <a:latin typeface="Verdana"/>
                          <a:ea typeface="Times New Roman"/>
                        </a:rPr>
                        <a:t> </a:t>
                      </a:r>
                      <a:r>
                        <a:rPr lang="en-GB" sz="1600" dirty="0" err="1">
                          <a:effectLst/>
                          <a:latin typeface="Verdana"/>
                          <a:ea typeface="Times New Roman"/>
                        </a:rPr>
                        <a:t>ώρες</a:t>
                      </a:r>
                      <a:endParaRPr lang="en-US" sz="1600" dirty="0">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r>
              <a:tr h="1454149">
                <a:tc>
                  <a:txBody>
                    <a:bodyPr/>
                    <a:lstStyle/>
                    <a:p>
                      <a:pPr marL="0" lvl="0" indent="0">
                        <a:spcBef>
                          <a:spcPts val="400"/>
                        </a:spcBef>
                        <a:spcAft>
                          <a:spcPts val="200"/>
                        </a:spcAft>
                        <a:buFont typeface="+mj-lt"/>
                        <a:buNone/>
                      </a:pPr>
                      <a:r>
                        <a:rPr lang="el-GR" sz="1600" b="1" kern="1600" dirty="0" smtClean="0">
                          <a:effectLst/>
                          <a:latin typeface="Times New Roman"/>
                          <a:cs typeface="Arial"/>
                        </a:rPr>
                        <a:t>2.</a:t>
                      </a:r>
                      <a:r>
                        <a:rPr lang="el-GR" sz="1600" b="1" kern="1600" baseline="0" dirty="0" smtClean="0">
                          <a:effectLst/>
                          <a:latin typeface="Times New Roman"/>
                          <a:cs typeface="Arial"/>
                        </a:rPr>
                        <a:t>   </a:t>
                      </a:r>
                      <a:r>
                        <a:rPr lang="el-GR" sz="1600" b="1" kern="1600" dirty="0" smtClean="0">
                          <a:effectLst/>
                          <a:latin typeface="Times New Roman"/>
                          <a:cs typeface="Arial"/>
                        </a:rPr>
                        <a:t>Το </a:t>
                      </a:r>
                      <a:r>
                        <a:rPr lang="el-GR" sz="1600" b="1" kern="1600" dirty="0">
                          <a:effectLst/>
                          <a:latin typeface="Times New Roman"/>
                          <a:cs typeface="Arial"/>
                        </a:rPr>
                        <a:t>Διαδίκτυο και οι εφαρμογές του</a:t>
                      </a:r>
                      <a:endParaRPr lang="en-US" sz="1600" b="1" kern="1600" dirty="0">
                        <a:effectLst/>
                        <a:latin typeface="Times New Roman"/>
                        <a:cs typeface="Arial"/>
                      </a:endParaRPr>
                    </a:p>
                    <a:p>
                      <a:pPr marL="457200" lvl="1" indent="0">
                        <a:spcBef>
                          <a:spcPts val="400"/>
                        </a:spcBef>
                        <a:spcAft>
                          <a:spcPts val="200"/>
                        </a:spcAft>
                        <a:buFont typeface="+mj-lt"/>
                        <a:buNone/>
                      </a:pPr>
                      <a:r>
                        <a:rPr lang="el-GR" sz="1600" b="1" dirty="0" smtClean="0">
                          <a:effectLst/>
                          <a:latin typeface="Times New Roman"/>
                          <a:cs typeface="Arial"/>
                        </a:rPr>
                        <a:t>2.1  Περιήγηση </a:t>
                      </a:r>
                      <a:r>
                        <a:rPr lang="el-GR" sz="1600" b="1" dirty="0">
                          <a:effectLst/>
                          <a:latin typeface="Times New Roman"/>
                          <a:cs typeface="Arial"/>
                        </a:rPr>
                        <a:t>στον Παγκόσμιο Ιστό (Web)</a:t>
                      </a:r>
                      <a:endParaRPr lang="en-US" sz="1600" b="1" dirty="0">
                        <a:effectLst/>
                        <a:latin typeface="Times New Roman"/>
                        <a:cs typeface="Arial"/>
                      </a:endParaRPr>
                    </a:p>
                    <a:p>
                      <a:pPr marL="457200" lvl="1" indent="0">
                        <a:spcBef>
                          <a:spcPts val="400"/>
                        </a:spcBef>
                        <a:spcAft>
                          <a:spcPts val="200"/>
                        </a:spcAft>
                        <a:buFont typeface="+mj-lt"/>
                        <a:buNone/>
                      </a:pPr>
                      <a:r>
                        <a:rPr lang="el-GR" sz="1600" b="1" dirty="0" smtClean="0">
                          <a:effectLst/>
                          <a:latin typeface="Times New Roman"/>
                          <a:cs typeface="Arial"/>
                        </a:rPr>
                        <a:t>2.2  Ηλεκτρονικό </a:t>
                      </a:r>
                      <a:r>
                        <a:rPr lang="el-GR" sz="1600" b="1" dirty="0">
                          <a:effectLst/>
                          <a:latin typeface="Times New Roman"/>
                          <a:cs typeface="Arial"/>
                        </a:rPr>
                        <a:t>Ταχυδρομείο (</a:t>
                      </a:r>
                      <a:r>
                        <a:rPr lang="el-GR" sz="1600" b="1" dirty="0" smtClean="0">
                          <a:effectLst/>
                          <a:latin typeface="Times New Roman"/>
                          <a:cs typeface="Arial"/>
                        </a:rPr>
                        <a:t>E-</a:t>
                      </a:r>
                      <a:r>
                        <a:rPr lang="el-GR" sz="1600" b="1" dirty="0" err="1" smtClean="0">
                          <a:effectLst/>
                          <a:latin typeface="Times New Roman"/>
                          <a:cs typeface="Arial"/>
                        </a:rPr>
                        <a:t>mai</a:t>
                      </a:r>
                      <a:r>
                        <a:rPr lang="el-GR" sz="1600" b="1" dirty="0" smtClean="0">
                          <a:effectLst/>
                          <a:latin typeface="Times New Roman"/>
                          <a:cs typeface="Arial"/>
                        </a:rPr>
                        <a:t>l</a:t>
                      </a:r>
                      <a:r>
                        <a:rPr lang="el-GR" sz="1600" b="1" dirty="0">
                          <a:effectLst/>
                          <a:latin typeface="Times New Roman"/>
                          <a:cs typeface="Arial"/>
                        </a:rPr>
                        <a:t>)</a:t>
                      </a:r>
                      <a:endParaRPr lang="en-US" sz="1600" b="1" dirty="0">
                        <a:effectLst/>
                        <a:latin typeface="Times New Roman"/>
                        <a:cs typeface="Arial"/>
                      </a:endParaRPr>
                    </a:p>
                    <a:p>
                      <a:pPr marL="457200" lvl="1" indent="0">
                        <a:spcBef>
                          <a:spcPts val="400"/>
                        </a:spcBef>
                        <a:spcAft>
                          <a:spcPts val="200"/>
                        </a:spcAft>
                        <a:buFont typeface="+mj-lt"/>
                        <a:buNone/>
                      </a:pPr>
                      <a:r>
                        <a:rPr lang="el-GR" sz="1600" b="1" dirty="0" smtClean="0">
                          <a:effectLst/>
                          <a:latin typeface="Times New Roman"/>
                          <a:cs typeface="Arial"/>
                        </a:rPr>
                        <a:t>2.3  Άλλες </a:t>
                      </a:r>
                      <a:r>
                        <a:rPr lang="el-GR" sz="1600" b="1" dirty="0">
                          <a:effectLst/>
                          <a:latin typeface="Times New Roman"/>
                          <a:cs typeface="Arial"/>
                        </a:rPr>
                        <a:t>Εφαρμογές Διαδικτύου</a:t>
                      </a:r>
                      <a:endParaRPr lang="en-US" sz="1600" b="1" dirty="0">
                        <a:effectLst/>
                        <a:latin typeface="Times New Roman"/>
                        <a:cs typeface="Arial"/>
                      </a:endParaRPr>
                    </a:p>
                    <a:p>
                      <a:pPr marL="457200" lvl="1" indent="0">
                        <a:spcBef>
                          <a:spcPts val="400"/>
                        </a:spcBef>
                        <a:spcAft>
                          <a:spcPts val="200"/>
                        </a:spcAft>
                        <a:buFont typeface="+mj-lt"/>
                        <a:buNone/>
                      </a:pPr>
                      <a:r>
                        <a:rPr lang="el-GR" sz="1600" b="1" dirty="0" smtClean="0">
                          <a:effectLst/>
                          <a:latin typeface="Times New Roman"/>
                          <a:cs typeface="Arial"/>
                        </a:rPr>
                        <a:t>2.4  Μέσα </a:t>
                      </a:r>
                      <a:r>
                        <a:rPr lang="el-GR" sz="1600" b="1" dirty="0">
                          <a:effectLst/>
                          <a:latin typeface="Times New Roman"/>
                          <a:cs typeface="Arial"/>
                        </a:rPr>
                        <a:t>Κοινωνικής Δικτύωσης</a:t>
                      </a:r>
                      <a:endParaRPr lang="en-US" sz="1600" b="1" dirty="0">
                        <a:effectLst/>
                        <a:latin typeface="Times New Roman"/>
                        <a:cs typeface="Arial"/>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600" dirty="0">
                          <a:effectLst/>
                          <a:latin typeface="Verdana"/>
                          <a:ea typeface="Times New Roman"/>
                        </a:rPr>
                        <a:t>9 </a:t>
                      </a:r>
                      <a:r>
                        <a:rPr lang="en-GB" sz="1600" dirty="0" err="1">
                          <a:effectLst/>
                          <a:latin typeface="Verdana"/>
                          <a:ea typeface="Times New Roman"/>
                        </a:rPr>
                        <a:t>ώρες</a:t>
                      </a:r>
                      <a:endParaRPr lang="en-US" sz="1600" dirty="0">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r>
              <a:tr h="1148778">
                <a:tc>
                  <a:txBody>
                    <a:bodyPr/>
                    <a:lstStyle/>
                    <a:p>
                      <a:pPr marL="0" lvl="0" indent="0">
                        <a:spcBef>
                          <a:spcPts val="400"/>
                        </a:spcBef>
                        <a:spcAft>
                          <a:spcPts val="200"/>
                        </a:spcAft>
                        <a:buFont typeface="+mj-lt"/>
                        <a:buNone/>
                      </a:pPr>
                      <a:r>
                        <a:rPr lang="el-GR" sz="1600" b="1" kern="1600" dirty="0" smtClean="0">
                          <a:effectLst/>
                          <a:latin typeface="Times New Roman"/>
                          <a:cs typeface="Arial"/>
                        </a:rPr>
                        <a:t>3.   Χρήσιμες </a:t>
                      </a:r>
                      <a:r>
                        <a:rPr lang="el-GR" sz="1600" b="1" kern="1600" dirty="0">
                          <a:effectLst/>
                          <a:latin typeface="Times New Roman"/>
                          <a:cs typeface="Arial"/>
                        </a:rPr>
                        <a:t>Διαδικτυακές Υπηρεσίες προς τις επιχειρήσεις και τον πολίτη</a:t>
                      </a:r>
                      <a:endParaRPr lang="en-US" sz="1600" b="1" kern="1600" dirty="0">
                        <a:effectLst/>
                        <a:latin typeface="Times New Roman"/>
                        <a:cs typeface="Arial"/>
                      </a:endParaRPr>
                    </a:p>
                    <a:p>
                      <a:pPr marL="457200" lvl="1" indent="0">
                        <a:spcBef>
                          <a:spcPts val="400"/>
                        </a:spcBef>
                        <a:spcAft>
                          <a:spcPts val="200"/>
                        </a:spcAft>
                        <a:buFont typeface="+mj-lt"/>
                        <a:buNone/>
                      </a:pPr>
                      <a:r>
                        <a:rPr lang="el-GR" sz="1600" b="1" dirty="0" smtClean="0">
                          <a:effectLst/>
                          <a:latin typeface="Times New Roman"/>
                          <a:cs typeface="Arial"/>
                        </a:rPr>
                        <a:t>3.1  Ηλεκτρονική </a:t>
                      </a:r>
                      <a:r>
                        <a:rPr lang="el-GR" sz="1600" b="1" dirty="0">
                          <a:effectLst/>
                          <a:latin typeface="Times New Roman"/>
                          <a:cs typeface="Arial"/>
                        </a:rPr>
                        <a:t>Διακυβέρνηση στην Κύπρο</a:t>
                      </a:r>
                      <a:endParaRPr lang="en-US" sz="1600" b="1" dirty="0">
                        <a:effectLst/>
                        <a:latin typeface="Times New Roman"/>
                        <a:cs typeface="Arial"/>
                      </a:endParaRPr>
                    </a:p>
                    <a:p>
                      <a:pPr marL="457200" lvl="1" indent="0">
                        <a:spcBef>
                          <a:spcPts val="400"/>
                        </a:spcBef>
                        <a:spcAft>
                          <a:spcPts val="200"/>
                        </a:spcAft>
                        <a:buFont typeface="+mj-lt"/>
                        <a:buNone/>
                      </a:pPr>
                      <a:r>
                        <a:rPr lang="el-GR" sz="1600" b="1" dirty="0" smtClean="0">
                          <a:effectLst/>
                          <a:latin typeface="Times New Roman"/>
                          <a:cs typeface="Arial"/>
                        </a:rPr>
                        <a:t>3.2  e-</a:t>
                      </a:r>
                      <a:r>
                        <a:rPr lang="el-GR" sz="1600" b="1" dirty="0" err="1" smtClean="0">
                          <a:effectLst/>
                          <a:latin typeface="Times New Roman"/>
                          <a:cs typeface="Arial"/>
                        </a:rPr>
                        <a:t>Banking</a:t>
                      </a:r>
                      <a:r>
                        <a:rPr lang="el-GR" sz="1600" b="1" dirty="0" smtClean="0">
                          <a:effectLst/>
                          <a:latin typeface="Times New Roman"/>
                          <a:cs typeface="Arial"/>
                        </a:rPr>
                        <a:t> </a:t>
                      </a:r>
                      <a:r>
                        <a:rPr lang="el-GR" sz="1600" b="1" dirty="0">
                          <a:effectLst/>
                          <a:latin typeface="Times New Roman"/>
                          <a:cs typeface="Arial"/>
                        </a:rPr>
                        <a:t>στην Κύπρο</a:t>
                      </a:r>
                      <a:endParaRPr lang="en-US" sz="1600" b="1" dirty="0">
                        <a:effectLst/>
                        <a:latin typeface="Times New Roman"/>
                        <a:cs typeface="Arial"/>
                      </a:endParaRPr>
                    </a:p>
                    <a:p>
                      <a:pPr marL="457200" lvl="1" indent="0">
                        <a:spcBef>
                          <a:spcPts val="400"/>
                        </a:spcBef>
                        <a:spcAft>
                          <a:spcPts val="200"/>
                        </a:spcAft>
                        <a:buFont typeface="+mj-lt"/>
                        <a:buNone/>
                      </a:pPr>
                      <a:r>
                        <a:rPr lang="el-GR" sz="1600" b="1" dirty="0" smtClean="0">
                          <a:effectLst/>
                          <a:latin typeface="Times New Roman"/>
                          <a:cs typeface="Arial"/>
                        </a:rPr>
                        <a:t>3.3  Περιβάλλον </a:t>
                      </a:r>
                      <a:r>
                        <a:rPr lang="el-GR" sz="1600" b="1" dirty="0">
                          <a:effectLst/>
                          <a:latin typeface="Times New Roman"/>
                          <a:cs typeface="Arial"/>
                        </a:rPr>
                        <a:t>Ηλεκτρονικών Συναλλαγών στην Κύπρο</a:t>
                      </a:r>
                      <a:endParaRPr lang="en-US" sz="1600" b="1" dirty="0">
                        <a:effectLst/>
                        <a:latin typeface="Times New Roman"/>
                        <a:cs typeface="Arial"/>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600" dirty="0">
                          <a:effectLst/>
                          <a:latin typeface="Verdana"/>
                          <a:ea typeface="Times New Roman"/>
                        </a:rPr>
                        <a:t>2,5 </a:t>
                      </a:r>
                      <a:r>
                        <a:rPr lang="en-GB" sz="1600" dirty="0" err="1">
                          <a:effectLst/>
                          <a:latin typeface="Verdana"/>
                          <a:ea typeface="Times New Roman"/>
                        </a:rPr>
                        <a:t>ώρες</a:t>
                      </a:r>
                      <a:endParaRPr lang="en-US" sz="1600" dirty="0">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r>
              <a:tr h="240391">
                <a:tc>
                  <a:txBody>
                    <a:bodyPr/>
                    <a:lstStyle/>
                    <a:p>
                      <a:pPr marL="0" lvl="0" indent="0">
                        <a:spcBef>
                          <a:spcPts val="400"/>
                        </a:spcBef>
                        <a:spcAft>
                          <a:spcPts val="200"/>
                        </a:spcAft>
                        <a:buFont typeface="+mj-lt"/>
                        <a:buNone/>
                      </a:pPr>
                      <a:r>
                        <a:rPr lang="el-GR" sz="1600" b="1" kern="1600" dirty="0" smtClean="0">
                          <a:effectLst/>
                          <a:latin typeface="Times New Roman"/>
                          <a:cs typeface="Arial"/>
                        </a:rPr>
                        <a:t>4.   MS WORD</a:t>
                      </a:r>
                      <a:r>
                        <a:rPr lang="el-GR" sz="1600" dirty="0">
                          <a:effectLst/>
                          <a:latin typeface="Verdana"/>
                          <a:ea typeface="Calibri"/>
                          <a:cs typeface="Times New Roman"/>
                        </a:rPr>
                        <a:t> </a:t>
                      </a:r>
                      <a:endParaRPr lang="en-US" sz="1600" dirty="0">
                        <a:effectLst/>
                        <a:latin typeface="Verdana"/>
                        <a:ea typeface="Calibri"/>
                        <a:cs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600" dirty="0">
                          <a:effectLst/>
                          <a:latin typeface="Verdana"/>
                          <a:ea typeface="Times New Roman"/>
                        </a:rPr>
                        <a:t>4 </a:t>
                      </a:r>
                      <a:r>
                        <a:rPr lang="en-GB" sz="1600" dirty="0" err="1">
                          <a:effectLst/>
                          <a:latin typeface="Verdana"/>
                          <a:ea typeface="Times New Roman"/>
                        </a:rPr>
                        <a:t>ώρες</a:t>
                      </a:r>
                      <a:endParaRPr lang="en-US" sz="1600" dirty="0">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r>
              <a:tr h="297995">
                <a:tc>
                  <a:txBody>
                    <a:bodyPr/>
                    <a:lstStyle/>
                    <a:p>
                      <a:pPr marL="0" lvl="0" indent="0">
                        <a:spcBef>
                          <a:spcPts val="400"/>
                        </a:spcBef>
                        <a:spcAft>
                          <a:spcPts val="200"/>
                        </a:spcAft>
                        <a:buFont typeface="+mj-lt"/>
                        <a:buNone/>
                      </a:pPr>
                      <a:r>
                        <a:rPr lang="el-GR" sz="1600" b="1" kern="1600" dirty="0" smtClean="0">
                          <a:effectLst/>
                          <a:latin typeface="Times New Roman"/>
                          <a:cs typeface="Arial"/>
                        </a:rPr>
                        <a:t>5.   MS </a:t>
                      </a:r>
                      <a:r>
                        <a:rPr lang="el-GR" sz="1600" b="1" kern="1600" dirty="0">
                          <a:effectLst/>
                          <a:latin typeface="Times New Roman"/>
                          <a:cs typeface="Arial"/>
                        </a:rPr>
                        <a:t>EXCEL</a:t>
                      </a:r>
                      <a:endParaRPr lang="en-US" sz="1600" b="1" kern="1600" dirty="0">
                        <a:effectLst/>
                        <a:latin typeface="Times New Roman"/>
                        <a:cs typeface="Arial"/>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600" dirty="0">
                          <a:effectLst/>
                          <a:latin typeface="Verdana"/>
                          <a:ea typeface="Times New Roman"/>
                        </a:rPr>
                        <a:t>4 </a:t>
                      </a:r>
                      <a:r>
                        <a:rPr lang="en-GB" sz="1600" dirty="0" err="1">
                          <a:effectLst/>
                          <a:latin typeface="Verdana"/>
                          <a:ea typeface="Times New Roman"/>
                        </a:rPr>
                        <a:t>ώρες</a:t>
                      </a:r>
                      <a:endParaRPr lang="en-US" sz="1600" dirty="0">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r>
              <a:tr h="273709">
                <a:tc>
                  <a:txBody>
                    <a:bodyPr/>
                    <a:lstStyle/>
                    <a:p>
                      <a:pPr marL="0" lvl="0" indent="0">
                        <a:spcBef>
                          <a:spcPts val="400"/>
                        </a:spcBef>
                        <a:spcAft>
                          <a:spcPts val="200"/>
                        </a:spcAft>
                        <a:buFont typeface="+mj-lt"/>
                        <a:buNone/>
                      </a:pPr>
                      <a:r>
                        <a:rPr lang="el-GR" sz="1600" b="1" kern="1600" dirty="0" smtClean="0">
                          <a:effectLst/>
                          <a:latin typeface="Times New Roman"/>
                          <a:cs typeface="Arial"/>
                        </a:rPr>
                        <a:t>6.   Ασφάλεια </a:t>
                      </a:r>
                      <a:r>
                        <a:rPr lang="el-GR" sz="1600" b="1" kern="1600" dirty="0">
                          <a:effectLst/>
                          <a:latin typeface="Times New Roman"/>
                          <a:cs typeface="Arial"/>
                        </a:rPr>
                        <a:t>δεδομένων</a:t>
                      </a:r>
                      <a:endParaRPr lang="en-US" sz="1600" b="1" kern="1600" dirty="0">
                        <a:effectLst/>
                        <a:latin typeface="Times New Roman"/>
                        <a:cs typeface="Arial"/>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600" dirty="0">
                          <a:effectLst/>
                          <a:latin typeface="Verdana"/>
                          <a:ea typeface="Times New Roman"/>
                        </a:rPr>
                        <a:t>1,5 </a:t>
                      </a:r>
                      <a:r>
                        <a:rPr lang="en-GB" sz="1600" dirty="0" err="1">
                          <a:effectLst/>
                          <a:latin typeface="Verdana"/>
                          <a:ea typeface="Times New Roman"/>
                        </a:rPr>
                        <a:t>ώρες</a:t>
                      </a:r>
                      <a:endParaRPr lang="en-US" sz="1600" dirty="0">
                        <a:effectLst/>
                        <a:latin typeface="Times New Roman"/>
                        <a:ea typeface="Times New Roman"/>
                      </a:endParaRPr>
                    </a:p>
                  </a:txBody>
                  <a:tcPr marL="46288" marR="46288"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903876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92500" lnSpcReduction="10000"/>
          </a:bodyPr>
          <a:lstStyle/>
          <a:p>
            <a:pPr>
              <a:buFont typeface="Arial" panose="020B0604020202020204" pitchFamily="34" charset="0"/>
              <a:buChar char="•"/>
            </a:pPr>
            <a:r>
              <a:rPr lang="el-GR" sz="2600" b="1" u="sng" dirty="0">
                <a:latin typeface="Arial" panose="020B0604020202020204" pitchFamily="34" charset="0"/>
                <a:cs typeface="Arial" panose="020B0604020202020204" pitchFamily="34" charset="0"/>
              </a:rPr>
              <a:t>Αναζήτηση με Χρήση των «Χαρακτήρων – Μπαλαντέρ» : </a:t>
            </a:r>
            <a:r>
              <a:rPr lang="el-GR" sz="2600" b="1" u="sng" dirty="0" smtClean="0">
                <a:latin typeface="Arial" panose="020B0604020202020204" pitchFamily="34" charset="0"/>
                <a:cs typeface="Arial" panose="020B0604020202020204" pitchFamily="34" charset="0"/>
              </a:rPr>
              <a:t>Χρησιμοποιούμε </a:t>
            </a:r>
            <a:r>
              <a:rPr lang="el-GR" sz="2600" b="1" u="sng" dirty="0">
                <a:latin typeface="Arial" panose="020B0604020202020204" pitchFamily="34" charset="0"/>
                <a:cs typeface="Arial" panose="020B0604020202020204" pitchFamily="34" charset="0"/>
              </a:rPr>
              <a:t>τους χαρακτήρες </a:t>
            </a:r>
            <a:r>
              <a:rPr lang="el-GR" sz="2600" b="1" u="sng" dirty="0">
                <a:solidFill>
                  <a:srgbClr val="00B0F0"/>
                </a:solidFill>
                <a:latin typeface="Arial" panose="020B0604020202020204" pitchFamily="34" charset="0"/>
                <a:cs typeface="Arial" panose="020B0604020202020204" pitchFamily="34" charset="0"/>
              </a:rPr>
              <a:t>*</a:t>
            </a:r>
            <a:r>
              <a:rPr lang="el-GR" sz="2600" b="1" u="sng" dirty="0">
                <a:latin typeface="Arial" panose="020B0604020202020204" pitchFamily="34" charset="0"/>
                <a:cs typeface="Arial" panose="020B0604020202020204" pitchFamily="34" charset="0"/>
              </a:rPr>
              <a:t> και </a:t>
            </a:r>
            <a:r>
              <a:rPr lang="el-GR" sz="2600" b="1" u="sng" dirty="0">
                <a:solidFill>
                  <a:srgbClr val="00B0F0"/>
                </a:solidFill>
                <a:latin typeface="Arial" panose="020B0604020202020204" pitchFamily="34" charset="0"/>
                <a:cs typeface="Arial" panose="020B0604020202020204" pitchFamily="34" charset="0"/>
              </a:rPr>
              <a:t>?</a:t>
            </a:r>
            <a:r>
              <a:rPr lang="el-GR" sz="2600" b="1" u="sng" dirty="0">
                <a:latin typeface="Arial" panose="020B0604020202020204" pitchFamily="34" charset="0"/>
                <a:cs typeface="Arial" panose="020B0604020202020204" pitchFamily="34" charset="0"/>
              </a:rPr>
              <a:t> ως εξής:</a:t>
            </a:r>
            <a:endParaRPr lang="en-US" sz="2600" b="1" u="sng" dirty="0">
              <a:latin typeface="Arial" panose="020B0604020202020204" pitchFamily="34" charset="0"/>
              <a:cs typeface="Arial" panose="020B0604020202020204" pitchFamily="34" charset="0"/>
            </a:endParaRPr>
          </a:p>
          <a:p>
            <a:pPr marL="109728" indent="0">
              <a:buNone/>
            </a:pPr>
            <a:r>
              <a:rPr lang="el-GR" sz="2600" dirty="0">
                <a:latin typeface="Arial" panose="020B0604020202020204" pitchFamily="34" charset="0"/>
                <a:cs typeface="Arial" panose="020B0604020202020204" pitchFamily="34" charset="0"/>
              </a:rPr>
              <a:t> </a:t>
            </a:r>
            <a:endParaRPr lang="en-US" sz="2600" dirty="0">
              <a:latin typeface="Arial" panose="020B0604020202020204" pitchFamily="34" charset="0"/>
              <a:cs typeface="Arial" panose="020B0604020202020204" pitchFamily="34" charset="0"/>
            </a:endParaRPr>
          </a:p>
          <a:p>
            <a:pPr marL="361950" indent="-252413">
              <a:buNone/>
            </a:pPr>
            <a:r>
              <a:rPr lang="el-GR" sz="2600" b="1" dirty="0" smtClean="0">
                <a:latin typeface="Arial" panose="020B0604020202020204" pitchFamily="34" charset="0"/>
                <a:cs typeface="Arial" panose="020B0604020202020204" pitchFamily="34" charset="0"/>
              </a:rPr>
              <a:t>	</a:t>
            </a:r>
            <a:r>
              <a:rPr lang="el-GR" sz="2600" b="1" i="1" dirty="0" smtClean="0">
                <a:latin typeface="Arial" panose="020B0604020202020204" pitchFamily="34" charset="0"/>
                <a:cs typeface="Arial" panose="020B0604020202020204" pitchFamily="34" charset="0"/>
              </a:rPr>
              <a:t>Αστερίσκος</a:t>
            </a:r>
            <a:r>
              <a:rPr lang="el-GR" sz="2600" b="1" dirty="0" smtClean="0">
                <a:latin typeface="Arial" panose="020B0604020202020204" pitchFamily="34" charset="0"/>
                <a:cs typeface="Arial" panose="020B0604020202020204" pitchFamily="34" charset="0"/>
              </a:rPr>
              <a:t> </a:t>
            </a:r>
            <a:r>
              <a:rPr lang="el-GR" sz="2600" b="1" dirty="0">
                <a:latin typeface="Arial" panose="020B0604020202020204" pitchFamily="34" charset="0"/>
                <a:cs typeface="Arial" panose="020B0604020202020204" pitchFamily="34" charset="0"/>
              </a:rPr>
              <a:t>(</a:t>
            </a:r>
            <a:r>
              <a:rPr lang="el-GR" sz="2600" b="1" dirty="0">
                <a:solidFill>
                  <a:srgbClr val="00B0F0"/>
                </a:solidFill>
                <a:latin typeface="Arial" panose="020B0604020202020204" pitchFamily="34" charset="0"/>
                <a:cs typeface="Arial" panose="020B0604020202020204" pitchFamily="34" charset="0"/>
              </a:rPr>
              <a:t>*</a:t>
            </a:r>
            <a:r>
              <a:rPr lang="el-GR" sz="2600" b="1" dirty="0">
                <a:latin typeface="Arial" panose="020B0604020202020204" pitchFamily="34" charset="0"/>
                <a:cs typeface="Arial" panose="020B0604020202020204" pitchFamily="34" charset="0"/>
              </a:rPr>
              <a:t>) </a:t>
            </a:r>
            <a:r>
              <a:rPr lang="el-GR" sz="2600" dirty="0">
                <a:latin typeface="Arial" panose="020B0604020202020204" pitchFamily="34" charset="0"/>
                <a:cs typeface="Arial" panose="020B0604020202020204" pitchFamily="34" charset="0"/>
              </a:rPr>
              <a:t>: Υποκαθιστά έναν ή περισσότερους χαρακτήρες. Για παράδειγμα, </a:t>
            </a:r>
            <a:r>
              <a:rPr lang="el-GR" sz="2600" dirty="0">
                <a:solidFill>
                  <a:srgbClr val="00B0F0"/>
                </a:solidFill>
                <a:latin typeface="Arial" panose="020B0604020202020204" pitchFamily="34" charset="0"/>
                <a:cs typeface="Arial" panose="020B0604020202020204" pitchFamily="34" charset="0"/>
              </a:rPr>
              <a:t>*.</a:t>
            </a:r>
            <a:r>
              <a:rPr lang="el-GR" sz="2600" dirty="0" err="1">
                <a:solidFill>
                  <a:srgbClr val="00B0F0"/>
                </a:solidFill>
                <a:latin typeface="Arial" panose="020B0604020202020204" pitchFamily="34" charset="0"/>
                <a:cs typeface="Arial" panose="020B0604020202020204" pitchFamily="34" charset="0"/>
              </a:rPr>
              <a:t>doc</a:t>
            </a:r>
            <a:r>
              <a:rPr lang="el-GR" sz="2600" dirty="0">
                <a:solidFill>
                  <a:srgbClr val="00B0F0"/>
                </a:solidFill>
                <a:latin typeface="Arial" panose="020B0604020202020204" pitchFamily="34" charset="0"/>
                <a:cs typeface="Arial" panose="020B0604020202020204" pitchFamily="34" charset="0"/>
              </a:rPr>
              <a:t> </a:t>
            </a:r>
            <a:r>
              <a:rPr lang="el-GR" sz="2600" dirty="0">
                <a:latin typeface="Arial" panose="020B0604020202020204" pitchFamily="34" charset="0"/>
                <a:cs typeface="Arial" panose="020B0604020202020204" pitchFamily="34" charset="0"/>
              </a:rPr>
              <a:t>(θα αναζητήσει όλα τα αρχεία που έχουν οποιοδήποτε όνομα και προέκταση </a:t>
            </a:r>
            <a:r>
              <a:rPr lang="el-GR" sz="2600" dirty="0" err="1">
                <a:latin typeface="Arial" panose="020B0604020202020204" pitchFamily="34" charset="0"/>
                <a:cs typeface="Arial" panose="020B0604020202020204" pitchFamily="34" charset="0"/>
              </a:rPr>
              <a:t>doc</a:t>
            </a:r>
            <a:r>
              <a:rPr lang="el-GR" sz="2600" dirty="0">
                <a:latin typeface="Arial" panose="020B0604020202020204" pitchFamily="34" charset="0"/>
                <a:cs typeface="Arial" panose="020B0604020202020204" pitchFamily="34" charset="0"/>
              </a:rPr>
              <a:t>, δηλαδή όλα τα έγγραφα κειμένου που περιέχονται στον φάκελο).</a:t>
            </a:r>
            <a:endParaRPr lang="en-US" sz="2600" dirty="0">
              <a:latin typeface="Arial" panose="020B0604020202020204" pitchFamily="34" charset="0"/>
              <a:cs typeface="Arial" panose="020B0604020202020204" pitchFamily="34" charset="0"/>
            </a:endParaRPr>
          </a:p>
          <a:p>
            <a:pPr marL="109728" indent="0">
              <a:buNone/>
            </a:pPr>
            <a:r>
              <a:rPr lang="el-GR" sz="2600" dirty="0">
                <a:latin typeface="Arial" panose="020B0604020202020204" pitchFamily="34" charset="0"/>
                <a:cs typeface="Arial" panose="020B0604020202020204" pitchFamily="34" charset="0"/>
              </a:rPr>
              <a:t> </a:t>
            </a:r>
            <a:endParaRPr lang="en-US" sz="2600" dirty="0">
              <a:latin typeface="Arial" panose="020B0604020202020204" pitchFamily="34" charset="0"/>
              <a:cs typeface="Arial" panose="020B0604020202020204" pitchFamily="34" charset="0"/>
            </a:endParaRPr>
          </a:p>
          <a:p>
            <a:pPr marL="361950" indent="-252413">
              <a:buNone/>
            </a:pPr>
            <a:r>
              <a:rPr lang="el-GR" sz="2600" b="1" dirty="0" smtClean="0">
                <a:latin typeface="Arial" panose="020B0604020202020204" pitchFamily="34" charset="0"/>
                <a:cs typeface="Arial" panose="020B0604020202020204" pitchFamily="34" charset="0"/>
              </a:rPr>
              <a:t>	</a:t>
            </a:r>
            <a:r>
              <a:rPr lang="el-GR" sz="2600" b="1" i="1" dirty="0" smtClean="0">
                <a:latin typeface="Arial" panose="020B0604020202020204" pitchFamily="34" charset="0"/>
                <a:cs typeface="Arial" panose="020B0604020202020204" pitchFamily="34" charset="0"/>
              </a:rPr>
              <a:t>Αγγλικό </a:t>
            </a:r>
            <a:r>
              <a:rPr lang="el-GR" sz="2600" b="1" i="1" dirty="0">
                <a:latin typeface="Arial" panose="020B0604020202020204" pitchFamily="34" charset="0"/>
                <a:cs typeface="Arial" panose="020B0604020202020204" pitchFamily="34" charset="0"/>
              </a:rPr>
              <a:t>Ερωτηματικό </a:t>
            </a:r>
            <a:r>
              <a:rPr lang="el-GR" sz="2600" b="1" dirty="0">
                <a:latin typeface="Arial" panose="020B0604020202020204" pitchFamily="34" charset="0"/>
                <a:cs typeface="Arial" panose="020B0604020202020204" pitchFamily="34" charset="0"/>
              </a:rPr>
              <a:t>(</a:t>
            </a:r>
            <a:r>
              <a:rPr lang="el-GR" sz="2600" b="1" dirty="0">
                <a:solidFill>
                  <a:srgbClr val="00B0F0"/>
                </a:solidFill>
                <a:latin typeface="Arial" panose="020B0604020202020204" pitchFamily="34" charset="0"/>
                <a:cs typeface="Arial" panose="020B0604020202020204" pitchFamily="34" charset="0"/>
              </a:rPr>
              <a:t>?</a:t>
            </a:r>
            <a:r>
              <a:rPr lang="el-GR" sz="2600" b="1" dirty="0">
                <a:latin typeface="Arial" panose="020B0604020202020204" pitchFamily="34" charset="0"/>
                <a:cs typeface="Arial" panose="020B0604020202020204" pitchFamily="34" charset="0"/>
              </a:rPr>
              <a:t>)</a:t>
            </a:r>
            <a:r>
              <a:rPr lang="el-GR" sz="2600" dirty="0">
                <a:latin typeface="Arial" panose="020B0604020202020204" pitchFamily="34" charset="0"/>
                <a:cs typeface="Arial" panose="020B0604020202020204" pitchFamily="34" charset="0"/>
              </a:rPr>
              <a:t> : Υποκαθιστά μόνο έναν χαρακτήρα. Για παράδειγμα </a:t>
            </a:r>
            <a:r>
              <a:rPr lang="el-GR" sz="2600" dirty="0" err="1">
                <a:solidFill>
                  <a:srgbClr val="00B0F0"/>
                </a:solidFill>
                <a:latin typeface="Arial" panose="020B0604020202020204" pitchFamily="34" charset="0"/>
                <a:cs typeface="Arial" panose="020B0604020202020204" pitchFamily="34" charset="0"/>
              </a:rPr>
              <a:t>Test??.doc</a:t>
            </a:r>
            <a:r>
              <a:rPr lang="el-GR" sz="2600" dirty="0">
                <a:solidFill>
                  <a:srgbClr val="00B0F0"/>
                </a:solidFill>
                <a:latin typeface="Arial" panose="020B0604020202020204" pitchFamily="34" charset="0"/>
                <a:cs typeface="Arial" panose="020B0604020202020204" pitchFamily="34" charset="0"/>
              </a:rPr>
              <a:t> </a:t>
            </a:r>
            <a:r>
              <a:rPr lang="el-GR" sz="2600" dirty="0">
                <a:latin typeface="Arial" panose="020B0604020202020204" pitchFamily="34" charset="0"/>
                <a:cs typeface="Arial" panose="020B0604020202020204" pitchFamily="34" charset="0"/>
              </a:rPr>
              <a:t>(θα αναζητήσει όλα τα αρχεία με προέκταση </a:t>
            </a:r>
            <a:r>
              <a:rPr lang="el-GR" sz="2600" dirty="0" err="1">
                <a:latin typeface="Arial" panose="020B0604020202020204" pitchFamily="34" charset="0"/>
                <a:cs typeface="Arial" panose="020B0604020202020204" pitchFamily="34" charset="0"/>
              </a:rPr>
              <a:t>doc</a:t>
            </a:r>
            <a:r>
              <a:rPr lang="el-GR" sz="2600" dirty="0">
                <a:latin typeface="Arial" panose="020B0604020202020204" pitchFamily="34" charset="0"/>
                <a:cs typeface="Arial" panose="020B0604020202020204" pitchFamily="34" charset="0"/>
              </a:rPr>
              <a:t> των οποίων το όνομα ξεκινά από </a:t>
            </a:r>
            <a:r>
              <a:rPr lang="el-GR" sz="2600" dirty="0" err="1">
                <a:latin typeface="Arial" panose="020B0604020202020204" pitchFamily="34" charset="0"/>
                <a:cs typeface="Arial" panose="020B0604020202020204" pitchFamily="34" charset="0"/>
              </a:rPr>
              <a:t>Test</a:t>
            </a:r>
            <a:r>
              <a:rPr lang="el-GR" sz="2600" dirty="0">
                <a:latin typeface="Arial" panose="020B0604020202020204" pitchFamily="34" charset="0"/>
                <a:cs typeface="Arial" panose="020B0604020202020204" pitchFamily="34" charset="0"/>
              </a:rPr>
              <a:t> και ακολουθείται από 2 οποιουσδήποτε χαρακτήρες).</a:t>
            </a:r>
            <a:endParaRPr lang="en-US" sz="2600"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30</a:t>
            </a:fld>
            <a:endParaRPr lang="en-US"/>
          </a:p>
        </p:txBody>
      </p:sp>
    </p:spTree>
    <p:extLst>
      <p:ext uri="{BB962C8B-B14F-4D97-AF65-F5344CB8AC3E}">
        <p14:creationId xmlns:p14="http://schemas.microsoft.com/office/powerpoint/2010/main" val="42372019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9"/>
            <a:ext cx="8229600" cy="5688632"/>
          </a:xfrm>
        </p:spPr>
        <p:txBody>
          <a:bodyPr>
            <a:normAutofit fontScale="92500" lnSpcReduction="20000"/>
          </a:bodyPr>
          <a:lstStyle/>
          <a:p>
            <a:pPr marL="109728" indent="0">
              <a:buNone/>
            </a:pPr>
            <a:r>
              <a:rPr lang="el-GR" sz="2800" b="1" dirty="0">
                <a:solidFill>
                  <a:srgbClr val="FFC000"/>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rPr>
              <a:t>Ενότητα 2: Το Διαδίκτυο και οι εφαρμογές του</a:t>
            </a:r>
            <a:endParaRPr lang="en-US" sz="2800" b="1" dirty="0">
              <a:solidFill>
                <a:srgbClr val="FFC000"/>
              </a:solidFill>
              <a:effectLst>
                <a:outerShdw blurRad="31750" dist="25400" dir="5400000" algn="tl" rotWithShape="0">
                  <a:srgbClr val="000000">
                    <a:alpha val="25000"/>
                  </a:srgbClr>
                </a:outerShdw>
              </a:effectLst>
              <a:latin typeface="Arial" panose="020B0604020202020204" pitchFamily="34" charset="0"/>
              <a:cs typeface="Arial" panose="020B0604020202020204" pitchFamily="34" charset="0"/>
            </a:endParaRPr>
          </a:p>
          <a:p>
            <a:pPr marL="109728" indent="0">
              <a:buNone/>
            </a:pPr>
            <a:endParaRPr lang="en-US" dirty="0" smtClean="0">
              <a:latin typeface="Arial" panose="020B0604020202020204" pitchFamily="34" charset="0"/>
              <a:cs typeface="Arial" panose="020B0604020202020204" pitchFamily="34" charset="0"/>
            </a:endParaRPr>
          </a:p>
          <a:p>
            <a:pPr marL="109728" indent="0">
              <a:buNone/>
            </a:pPr>
            <a:r>
              <a:rPr lang="en-US" b="1" dirty="0" smtClean="0">
                <a:latin typeface="Arial" panose="020B0604020202020204" pitchFamily="34" charset="0"/>
                <a:cs typeface="Arial" panose="020B0604020202020204" pitchFamily="34" charset="0"/>
              </a:rPr>
              <a:t>2.1	</a:t>
            </a:r>
            <a:r>
              <a:rPr lang="el-GR" b="1" u="sng" dirty="0" smtClean="0">
                <a:latin typeface="Arial" panose="020B0604020202020204" pitchFamily="34" charset="0"/>
                <a:cs typeface="Arial" panose="020B0604020202020204" pitchFamily="34" charset="0"/>
              </a:rPr>
              <a:t>Περιήγηση </a:t>
            </a:r>
            <a:r>
              <a:rPr lang="el-GR" b="1" u="sng" dirty="0">
                <a:latin typeface="Arial" panose="020B0604020202020204" pitchFamily="34" charset="0"/>
                <a:cs typeface="Arial" panose="020B0604020202020204" pitchFamily="34" charset="0"/>
              </a:rPr>
              <a:t>στον Παγκόσμιο Ιστό </a:t>
            </a:r>
            <a:r>
              <a:rPr lang="en-US" b="1" u="sng" dirty="0" smtClean="0">
                <a:latin typeface="Arial" panose="020B0604020202020204" pitchFamily="34" charset="0"/>
                <a:cs typeface="Arial" panose="020B0604020202020204" pitchFamily="34" charset="0"/>
              </a:rPr>
              <a:t>(Web)</a:t>
            </a:r>
            <a:endParaRPr lang="en-US" b="1" u="sng"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Διαδίκτυο </a:t>
            </a:r>
            <a:r>
              <a:rPr lang="el-GR" b="1" u="sng"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Internet</a:t>
            </a:r>
            <a:r>
              <a:rPr lang="el-GR" b="1" u="sng" dirty="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pPr marL="361950" indent="-252413">
              <a:buNone/>
            </a:pP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Είναι </a:t>
            </a:r>
            <a:r>
              <a:rPr lang="el-GR" dirty="0">
                <a:latin typeface="Arial" panose="020B0604020202020204" pitchFamily="34" charset="0"/>
                <a:cs typeface="Arial" panose="020B0604020202020204" pitchFamily="34" charset="0"/>
              </a:rPr>
              <a:t>ένα παγκόσμιο δίκτυο, το οποίο συνδέει αυτόνομους υπολογιστές, τοπικά δίκτυα LAN και δίκτυα ευρείας περιοχής WAN μεταξύ τους. Είναι το μεγαλύτερο δίκτυο υπολογιστών στον κόσμο.</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Υπηρεσίες που Προσφέρει το Διαδίκτυο : </a:t>
            </a:r>
            <a:endParaRPr lang="en-US" b="1" u="sng" dirty="0">
              <a:latin typeface="Arial" panose="020B0604020202020204" pitchFamily="34" charset="0"/>
              <a:cs typeface="Arial" panose="020B0604020202020204" pitchFamily="34" charset="0"/>
            </a:endParaRPr>
          </a:p>
          <a:p>
            <a:pPr marL="361950" indent="-252413">
              <a:buNone/>
            </a:pP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Μεταξύ </a:t>
            </a:r>
            <a:r>
              <a:rPr lang="el-GR" dirty="0">
                <a:latin typeface="Arial" panose="020B0604020202020204" pitchFamily="34" charset="0"/>
                <a:cs typeface="Arial" panose="020B0604020202020204" pitchFamily="34" charset="0"/>
              </a:rPr>
              <a:t>άλλων, το </a:t>
            </a:r>
            <a:r>
              <a:rPr lang="en-US" dirty="0" smtClean="0">
                <a:solidFill>
                  <a:srgbClr val="00B0F0"/>
                </a:solidFill>
                <a:latin typeface="Arial" panose="020B0604020202020204" pitchFamily="34" charset="0"/>
                <a:cs typeface="Arial" panose="020B0604020202020204" pitchFamily="34" charset="0"/>
              </a:rPr>
              <a:t>www</a:t>
            </a:r>
            <a:r>
              <a:rPr lang="en-US" dirty="0" smtClean="0">
                <a:latin typeface="Arial" panose="020B0604020202020204" pitchFamily="34" charset="0"/>
                <a:cs typeface="Arial" panose="020B0604020202020204" pitchFamily="34" charset="0"/>
              </a:rPr>
              <a:t> </a:t>
            </a:r>
            <a:r>
              <a:rPr lang="el-GR" u="sng" dirty="0">
                <a:latin typeface="Arial" panose="020B0604020202020204" pitchFamily="34" charset="0"/>
                <a:cs typeface="Arial" panose="020B0604020202020204" pitchFamily="34" charset="0"/>
              </a:rPr>
              <a:t>(Παγκόσμιος Ιστός),</a:t>
            </a:r>
            <a:r>
              <a:rPr lang="el-GR" dirty="0">
                <a:latin typeface="Arial" panose="020B0604020202020204" pitchFamily="34" charset="0"/>
                <a:cs typeface="Arial" panose="020B0604020202020204" pitchFamily="34" charset="0"/>
              </a:rPr>
              <a:t> το </a:t>
            </a:r>
            <a:r>
              <a:rPr lang="el-GR" b="1" dirty="0">
                <a:solidFill>
                  <a:srgbClr val="00B0F0"/>
                </a:solidFill>
                <a:latin typeface="Arial" panose="020B0604020202020204" pitchFamily="34" charset="0"/>
                <a:cs typeface="Arial" panose="020B0604020202020204" pitchFamily="34" charset="0"/>
              </a:rPr>
              <a:t>Ε-</a:t>
            </a:r>
            <a:r>
              <a:rPr lang="en-US" b="1" dirty="0">
                <a:solidFill>
                  <a:srgbClr val="00B0F0"/>
                </a:solidFill>
                <a:latin typeface="Arial" panose="020B0604020202020204" pitchFamily="34" charset="0"/>
                <a:cs typeface="Arial" panose="020B0604020202020204" pitchFamily="34" charset="0"/>
              </a:rPr>
              <a:t>Mail</a:t>
            </a:r>
            <a:r>
              <a:rPr lang="el-GR" dirty="0">
                <a:solidFill>
                  <a:srgbClr val="00B0F0"/>
                </a:solidFill>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(Ηλεκτρονικό Ταχυδρομείο), το </a:t>
            </a:r>
            <a:r>
              <a:rPr lang="en-US" b="1" dirty="0">
                <a:solidFill>
                  <a:srgbClr val="00B0F0"/>
                </a:solidFill>
                <a:latin typeface="Arial" panose="020B0604020202020204" pitchFamily="34" charset="0"/>
                <a:cs typeface="Arial" panose="020B0604020202020204" pitchFamily="34" charset="0"/>
              </a:rPr>
              <a:t>IM</a:t>
            </a:r>
            <a:r>
              <a:rPr lang="el-G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Instant Messaging</a:t>
            </a:r>
            <a:r>
              <a:rPr lang="el-GR" dirty="0">
                <a:latin typeface="Arial" panose="020B0604020202020204" pitchFamily="34" charset="0"/>
                <a:cs typeface="Arial" panose="020B0604020202020204" pitchFamily="34" charset="0"/>
              </a:rPr>
              <a:t> – Άμεσα Μηνύματα) και το </a:t>
            </a:r>
            <a:r>
              <a:rPr lang="en-US" b="1" dirty="0">
                <a:solidFill>
                  <a:srgbClr val="00B0F0"/>
                </a:solidFill>
                <a:latin typeface="Arial" panose="020B0604020202020204" pitchFamily="34" charset="0"/>
                <a:cs typeface="Arial" panose="020B0604020202020204" pitchFamily="34" charset="0"/>
              </a:rPr>
              <a:t>FTP</a:t>
            </a:r>
            <a:r>
              <a:rPr lang="el-G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File Transfer Protocol</a:t>
            </a:r>
            <a:r>
              <a:rPr lang="el-GR" dirty="0">
                <a:latin typeface="Arial" panose="020B0604020202020204" pitchFamily="34" charset="0"/>
                <a:cs typeface="Arial" panose="020B0604020202020204" pitchFamily="34" charset="0"/>
              </a:rPr>
              <a:t> – Πρωτόκολλο Μεταφοράς Αρχείων).</a:t>
            </a:r>
            <a:endParaRPr lang="en-US" dirty="0">
              <a:latin typeface="Arial" panose="020B0604020202020204" pitchFamily="34" charset="0"/>
              <a:cs typeface="Arial" panose="020B0604020202020204" pitchFamily="34" charset="0"/>
            </a:endParaRPr>
          </a:p>
          <a:p>
            <a:pPr marL="109728"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31</a:t>
            </a:fld>
            <a:endParaRPr lang="en-US"/>
          </a:p>
        </p:txBody>
      </p:sp>
    </p:spTree>
    <p:extLst>
      <p:ext uri="{BB962C8B-B14F-4D97-AF65-F5344CB8AC3E}">
        <p14:creationId xmlns:p14="http://schemas.microsoft.com/office/powerpoint/2010/main" val="489356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77500" lnSpcReduction="20000"/>
          </a:bodyPr>
          <a:lstStyle/>
          <a:p>
            <a:pPr>
              <a:buFont typeface="Arial" panose="020B0604020202020204" pitchFamily="34" charset="0"/>
              <a:buChar char="•"/>
            </a:pPr>
            <a:endParaRPr lang="en-US"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Δραστηριότητες </a:t>
            </a:r>
            <a:r>
              <a:rPr lang="el-GR" b="1" u="sng" dirty="0">
                <a:latin typeface="Arial" panose="020B0604020202020204" pitchFamily="34" charset="0"/>
                <a:cs typeface="Arial" panose="020B0604020202020204" pitchFamily="34" charset="0"/>
              </a:rPr>
              <a:t>στο Διαδίκτυο : </a:t>
            </a:r>
            <a:endParaRPr lang="en-US" b="1" u="sng" dirty="0">
              <a:latin typeface="Arial" panose="020B0604020202020204" pitchFamily="34" charset="0"/>
              <a:cs typeface="Arial" panose="020B0604020202020204" pitchFamily="34" charset="0"/>
            </a:endParaRPr>
          </a:p>
          <a:p>
            <a:pPr marL="361950" indent="-252413">
              <a:buNone/>
            </a:pP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Αναζήτηση </a:t>
            </a:r>
            <a:r>
              <a:rPr lang="el-GR" dirty="0">
                <a:latin typeface="Arial" panose="020B0604020202020204" pitchFamily="34" charset="0"/>
                <a:cs typeface="Arial" panose="020B0604020202020204" pitchFamily="34" charset="0"/>
              </a:rPr>
              <a:t>πληροφοριών (μέσω μηχανών αναζήτησης), αγορές μέσω Διαδικτύου, εκπαίδευση, έκδοση περιεχομένου (π.χ. ηλεκτρονικά βιβλία), τραπεζικές συναλλαγές, διεκπεραίωση συναλλαγών με κυβερνητικές υπηρεσίες, ψυχαγωγία (π.χ. βίντεο, παιχνίδια), επικοινωνία (μέσω E-</a:t>
            </a:r>
            <a:r>
              <a:rPr lang="el-GR" dirty="0" err="1">
                <a:latin typeface="Arial" panose="020B0604020202020204" pitchFamily="34" charset="0"/>
                <a:cs typeface="Arial" panose="020B0604020202020204" pitchFamily="34" charset="0"/>
              </a:rPr>
              <a:t>Mail</a:t>
            </a:r>
            <a:r>
              <a:rPr lang="el-GR" dirty="0">
                <a:latin typeface="Arial" panose="020B0604020202020204" pitchFamily="34" charset="0"/>
                <a:cs typeface="Arial" panose="020B0604020202020204" pitchFamily="34" charset="0"/>
              </a:rPr>
              <a:t>, IM, </a:t>
            </a:r>
            <a:r>
              <a:rPr lang="el-GR" dirty="0" err="1">
                <a:latin typeface="Arial" panose="020B0604020202020204" pitchFamily="34" charset="0"/>
                <a:cs typeface="Arial" panose="020B0604020202020204" pitchFamily="34" charset="0"/>
              </a:rPr>
              <a:t>VoIP</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n-US" b="1" u="sng" dirty="0">
                <a:latin typeface="Arial" panose="020B0604020202020204" pitchFamily="34" charset="0"/>
                <a:cs typeface="Arial" panose="020B0604020202020204" pitchFamily="34" charset="0"/>
              </a:rPr>
              <a:t>World Wide Web WWW</a:t>
            </a:r>
            <a:r>
              <a:rPr lang="el-GR" b="1" u="sng" dirty="0">
                <a:latin typeface="Arial" panose="020B0604020202020204" pitchFamily="34" charset="0"/>
                <a:cs typeface="Arial" panose="020B0604020202020204" pitchFamily="34" charset="0"/>
              </a:rPr>
              <a:t> (Παγκόσμιος Ιστός):</a:t>
            </a:r>
            <a:endParaRPr lang="en-US" b="1" u="sng" dirty="0">
              <a:latin typeface="Arial" panose="020B0604020202020204" pitchFamily="34" charset="0"/>
              <a:cs typeface="Arial" panose="020B0604020202020204" pitchFamily="34" charset="0"/>
            </a:endParaRPr>
          </a:p>
          <a:p>
            <a:pPr marL="361950" indent="-252413">
              <a:buNone/>
            </a:pP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Είναι </a:t>
            </a:r>
            <a:r>
              <a:rPr lang="el-GR" dirty="0">
                <a:latin typeface="Arial" panose="020B0604020202020204" pitchFamily="34" charset="0"/>
                <a:cs typeface="Arial" panose="020B0604020202020204" pitchFamily="34" charset="0"/>
              </a:rPr>
              <a:t>η σημαντικότερη υπηρεσία που μας προσφέρει το Internet. Είναι ένα τυποποιημένο περιβάλλον επικοινωνίας </a:t>
            </a:r>
            <a:r>
              <a:rPr lang="el-GR" dirty="0" err="1">
                <a:latin typeface="Arial" panose="020B0604020202020204" pitchFamily="34" charset="0"/>
                <a:cs typeface="Arial" panose="020B0604020202020204" pitchFamily="34" charset="0"/>
              </a:rPr>
              <a:t>ανάµεσα</a:t>
            </a:r>
            <a:r>
              <a:rPr lang="el-GR" dirty="0">
                <a:latin typeface="Arial" panose="020B0604020202020204" pitchFamily="34" charset="0"/>
                <a:cs typeface="Arial" panose="020B0604020202020204" pitchFamily="34" charset="0"/>
              </a:rPr>
              <a:t> στον χρήστη και το Διαδίκτυο για τη διανομή εγγράφων, γραφικών, εικόνας, και ήχου. Τα έγγραφα αυτά ονομάζονται </a:t>
            </a:r>
            <a:r>
              <a:rPr lang="el-GR" b="1" dirty="0">
                <a:solidFill>
                  <a:srgbClr val="00B0F0"/>
                </a:solidFill>
                <a:latin typeface="Arial" panose="020B0604020202020204" pitchFamily="34" charset="0"/>
                <a:cs typeface="Arial" panose="020B0604020202020204" pitchFamily="34" charset="0"/>
              </a:rPr>
              <a:t>ιστοσελίδες</a:t>
            </a:r>
            <a:r>
              <a:rPr lang="el-GR" dirty="0">
                <a:latin typeface="Arial" panose="020B0604020202020204" pitchFamily="34" charset="0"/>
                <a:cs typeface="Arial" panose="020B0604020202020204" pitchFamily="34" charset="0"/>
              </a:rPr>
              <a:t> και μπορούν να περιέχουν κείμενο, εικόνες, ήχους, συνδέσμους (</a:t>
            </a:r>
            <a:r>
              <a:rPr lang="el-GR" dirty="0" err="1">
                <a:latin typeface="Arial" panose="020B0604020202020204" pitchFamily="34" charset="0"/>
                <a:cs typeface="Arial" panose="020B0604020202020204" pitchFamily="34" charset="0"/>
              </a:rPr>
              <a:t>links</a:t>
            </a:r>
            <a:r>
              <a:rPr lang="el-GR" dirty="0">
                <a:latin typeface="Arial" panose="020B0604020202020204" pitchFamily="34" charset="0"/>
                <a:cs typeface="Arial" panose="020B0604020202020204" pitchFamily="34" charset="0"/>
              </a:rPr>
              <a:t>) και άλλα. Ο Παγκόσμιος Ιστός </a:t>
            </a:r>
            <a:r>
              <a:rPr lang="el-GR" u="sng" dirty="0">
                <a:latin typeface="Arial" panose="020B0604020202020204" pitchFamily="34" charset="0"/>
                <a:cs typeface="Arial" panose="020B0604020202020204" pitchFamily="34" charset="0"/>
              </a:rPr>
              <a:t>δεν</a:t>
            </a:r>
            <a:r>
              <a:rPr lang="el-GR" dirty="0">
                <a:latin typeface="Arial" panose="020B0604020202020204" pitchFamily="34" charset="0"/>
                <a:cs typeface="Arial" panose="020B0604020202020204" pitchFamily="34" charset="0"/>
              </a:rPr>
              <a:t> πρέπει να μπερδεύεται με το </a:t>
            </a:r>
            <a:r>
              <a:rPr lang="en-US" dirty="0">
                <a:latin typeface="Arial" panose="020B0604020202020204" pitchFamily="34" charset="0"/>
                <a:cs typeface="Arial" panose="020B0604020202020204" pitchFamily="34" charset="0"/>
              </a:rPr>
              <a:t>Internet</a:t>
            </a:r>
            <a:r>
              <a:rPr lang="el-GR" dirty="0">
                <a:latin typeface="Arial" panose="020B0604020202020204" pitchFamily="34" charset="0"/>
                <a:cs typeface="Arial" panose="020B0604020202020204" pitchFamily="34" charset="0"/>
              </a:rPr>
              <a:t>, αφού το </a:t>
            </a:r>
            <a:r>
              <a:rPr lang="en-US" dirty="0">
                <a:latin typeface="Arial" panose="020B0604020202020204" pitchFamily="34" charset="0"/>
                <a:cs typeface="Arial" panose="020B0604020202020204" pitchFamily="34" charset="0"/>
              </a:rPr>
              <a:t>Internet</a:t>
            </a:r>
            <a:r>
              <a:rPr lang="el-GR" dirty="0">
                <a:latin typeface="Arial" panose="020B0604020202020204" pitchFamily="34" charset="0"/>
                <a:cs typeface="Arial" panose="020B0604020202020204" pitchFamily="34" charset="0"/>
              </a:rPr>
              <a:t> είναι ένα παγκόσμιο δίκτυο υπολογιστών, ενώ ο Παγκόσμιος Ιστός είναι μία από τις υπηρεσίες του </a:t>
            </a:r>
            <a:r>
              <a:rPr lang="en-US" dirty="0">
                <a:latin typeface="Arial" panose="020B0604020202020204" pitchFamily="34" charset="0"/>
                <a:cs typeface="Arial" panose="020B0604020202020204" pitchFamily="34" charset="0"/>
              </a:rPr>
              <a:t>Internet</a:t>
            </a:r>
            <a:r>
              <a:rPr lang="el-GR" dirty="0">
                <a:latin typeface="Arial" panose="020B0604020202020204" pitchFamily="34" charset="0"/>
                <a:cs typeface="Arial" panose="020B0604020202020204" pitchFamily="34" charset="0"/>
              </a:rPr>
              <a:t> - ένας τρόπος πρόσβασης σε πληροφορίες του </a:t>
            </a:r>
            <a:r>
              <a:rPr lang="en-US" dirty="0">
                <a:latin typeface="Arial" panose="020B0604020202020204" pitchFamily="34" charset="0"/>
                <a:cs typeface="Arial" panose="020B0604020202020204" pitchFamily="34" charset="0"/>
              </a:rPr>
              <a:t>Internet</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32</a:t>
            </a:fld>
            <a:endParaRPr lang="en-US"/>
          </a:p>
        </p:txBody>
      </p:sp>
    </p:spTree>
    <p:extLst>
      <p:ext uri="{BB962C8B-B14F-4D97-AF65-F5344CB8AC3E}">
        <p14:creationId xmlns:p14="http://schemas.microsoft.com/office/powerpoint/2010/main" val="2523212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25000" lnSpcReduction="20000"/>
          </a:bodyPr>
          <a:lstStyle/>
          <a:p>
            <a:pPr>
              <a:buFont typeface="Arial" panose="020B0604020202020204" pitchFamily="34" charset="0"/>
              <a:buChar char="•"/>
            </a:pPr>
            <a:endParaRPr lang="el-GR" sz="8800"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sz="8800" b="1" u="sng" dirty="0" smtClean="0">
                <a:latin typeface="Arial" panose="020B0604020202020204" pitchFamily="34" charset="0"/>
                <a:cs typeface="Arial" panose="020B0604020202020204" pitchFamily="34" charset="0"/>
              </a:rPr>
              <a:t>Web </a:t>
            </a:r>
            <a:r>
              <a:rPr lang="en-US" sz="8800" b="1" u="sng" dirty="0">
                <a:latin typeface="Arial" panose="020B0604020202020204" pitchFamily="34" charset="0"/>
                <a:cs typeface="Arial" panose="020B0604020202020204" pitchFamily="34" charset="0"/>
              </a:rPr>
              <a:t>Browser</a:t>
            </a:r>
            <a:r>
              <a:rPr lang="el-GR" sz="8800" b="1" u="sng" dirty="0">
                <a:latin typeface="Arial" panose="020B0604020202020204" pitchFamily="34" charset="0"/>
                <a:cs typeface="Arial" panose="020B0604020202020204" pitchFamily="34" charset="0"/>
              </a:rPr>
              <a:t> (</a:t>
            </a:r>
            <a:r>
              <a:rPr lang="el-GR" sz="8800" b="1" u="sng" dirty="0" err="1">
                <a:latin typeface="Arial" panose="020B0604020202020204" pitchFamily="34" charset="0"/>
                <a:cs typeface="Arial" panose="020B0604020202020204" pitchFamily="34" charset="0"/>
              </a:rPr>
              <a:t>Φυλλομετρητής</a:t>
            </a:r>
            <a:r>
              <a:rPr lang="el-GR" sz="8800" b="1" u="sng" dirty="0">
                <a:latin typeface="Arial" panose="020B0604020202020204" pitchFamily="34" charset="0"/>
                <a:cs typeface="Arial" panose="020B0604020202020204" pitchFamily="34" charset="0"/>
              </a:rPr>
              <a:t> Ιστού):</a:t>
            </a:r>
            <a:endParaRPr lang="en-US" sz="8800" b="1" u="sng" dirty="0">
              <a:latin typeface="Arial" panose="020B0604020202020204" pitchFamily="34" charset="0"/>
              <a:cs typeface="Arial" panose="020B0604020202020204" pitchFamily="34" charset="0"/>
            </a:endParaRPr>
          </a:p>
          <a:p>
            <a:pPr marL="361950" indent="-252413">
              <a:buNone/>
            </a:pPr>
            <a:r>
              <a:rPr lang="en-US" sz="8800" dirty="0" smtClean="0">
                <a:latin typeface="Arial" panose="020B0604020202020204" pitchFamily="34" charset="0"/>
                <a:cs typeface="Arial" panose="020B0604020202020204" pitchFamily="34" charset="0"/>
              </a:rPr>
              <a:t>	</a:t>
            </a:r>
            <a:r>
              <a:rPr lang="el-GR" sz="8800" dirty="0" smtClean="0">
                <a:latin typeface="Arial" panose="020B0604020202020204" pitchFamily="34" charset="0"/>
                <a:cs typeface="Arial" panose="020B0604020202020204" pitchFamily="34" charset="0"/>
              </a:rPr>
              <a:t>Είναι </a:t>
            </a:r>
            <a:r>
              <a:rPr lang="el-GR" sz="8800" dirty="0">
                <a:latin typeface="Arial" panose="020B0604020202020204" pitchFamily="34" charset="0"/>
                <a:cs typeface="Arial" panose="020B0604020202020204" pitchFamily="34" charset="0"/>
              </a:rPr>
              <a:t>ένα πρόγραμμα που μας επιτρέπει να εμφανίζουμε ιστοσελίδες στον υπολογιστή μας. Μερικοί φυλλομετρητές είναι οι</a:t>
            </a:r>
            <a:r>
              <a:rPr lang="en-US" sz="8800" dirty="0">
                <a:latin typeface="Arial" panose="020B0604020202020204" pitchFamily="34" charset="0"/>
                <a:cs typeface="Arial" panose="020B0604020202020204" pitchFamily="34" charset="0"/>
              </a:rPr>
              <a:t>: </a:t>
            </a:r>
            <a:r>
              <a:rPr lang="en-US" sz="8800" b="1" dirty="0">
                <a:solidFill>
                  <a:srgbClr val="00B0F0"/>
                </a:solidFill>
                <a:latin typeface="Arial" panose="020B0604020202020204" pitchFamily="34" charset="0"/>
                <a:cs typeface="Arial" panose="020B0604020202020204" pitchFamily="34" charset="0"/>
              </a:rPr>
              <a:t>Internet Explorer</a:t>
            </a:r>
            <a:r>
              <a:rPr lang="en-US" sz="8800" dirty="0">
                <a:latin typeface="Arial" panose="020B0604020202020204" pitchFamily="34" charset="0"/>
                <a:cs typeface="Arial" panose="020B0604020202020204" pitchFamily="34" charset="0"/>
              </a:rPr>
              <a:t>, </a:t>
            </a:r>
            <a:r>
              <a:rPr lang="en-US" sz="8800" b="1" dirty="0">
                <a:solidFill>
                  <a:srgbClr val="00B0F0"/>
                </a:solidFill>
                <a:latin typeface="Arial" panose="020B0604020202020204" pitchFamily="34" charset="0"/>
                <a:cs typeface="Arial" panose="020B0604020202020204" pitchFamily="34" charset="0"/>
              </a:rPr>
              <a:t>Google Chrome</a:t>
            </a:r>
            <a:r>
              <a:rPr lang="en-US" sz="8800" dirty="0">
                <a:latin typeface="Arial" panose="020B0604020202020204" pitchFamily="34" charset="0"/>
                <a:cs typeface="Arial" panose="020B0604020202020204" pitchFamily="34" charset="0"/>
              </a:rPr>
              <a:t>, </a:t>
            </a:r>
            <a:r>
              <a:rPr lang="en-US" sz="8800" b="1" dirty="0">
                <a:solidFill>
                  <a:srgbClr val="00B0F0"/>
                </a:solidFill>
                <a:latin typeface="Arial" panose="020B0604020202020204" pitchFamily="34" charset="0"/>
                <a:cs typeface="Arial" panose="020B0604020202020204" pitchFamily="34" charset="0"/>
              </a:rPr>
              <a:t>Mozilla Firefox</a:t>
            </a:r>
            <a:r>
              <a:rPr lang="en-US" sz="8800" dirty="0">
                <a:latin typeface="Arial" panose="020B0604020202020204" pitchFamily="34" charset="0"/>
                <a:cs typeface="Arial" panose="020B0604020202020204" pitchFamily="34" charset="0"/>
              </a:rPr>
              <a:t>.</a:t>
            </a:r>
          </a:p>
          <a:p>
            <a:pPr marL="109728" indent="0">
              <a:buNone/>
            </a:pPr>
            <a:r>
              <a:rPr lang="en-US" sz="8800" dirty="0">
                <a:latin typeface="Arial" panose="020B0604020202020204" pitchFamily="34" charset="0"/>
                <a:cs typeface="Arial" panose="020B0604020202020204" pitchFamily="34" charset="0"/>
              </a:rPr>
              <a:t> </a:t>
            </a:r>
          </a:p>
          <a:p>
            <a:pPr>
              <a:buFont typeface="Arial" panose="020B0604020202020204" pitchFamily="34" charset="0"/>
              <a:buChar char="•"/>
            </a:pPr>
            <a:r>
              <a:rPr lang="el-GR" sz="8800" u="sng" dirty="0">
                <a:latin typeface="Arial" panose="020B0604020202020204" pitchFamily="34" charset="0"/>
                <a:cs typeface="Arial" panose="020B0604020202020204" pitchFamily="34" charset="0"/>
              </a:rPr>
              <a:t>Άνοιγμα Εφαρμογής</a:t>
            </a:r>
            <a:r>
              <a:rPr lang="en-US" sz="8800" dirty="0">
                <a:latin typeface="Arial" panose="020B0604020202020204" pitchFamily="34" charset="0"/>
                <a:cs typeface="Arial" panose="020B0604020202020204" pitchFamily="34" charset="0"/>
              </a:rPr>
              <a:t> : </a:t>
            </a:r>
          </a:p>
          <a:p>
            <a:pPr marL="109728" indent="0">
              <a:buNone/>
            </a:pPr>
            <a:r>
              <a:rPr lang="en-US" sz="8800" dirty="0">
                <a:latin typeface="Arial" panose="020B0604020202020204" pitchFamily="34" charset="0"/>
                <a:cs typeface="Arial" panose="020B0604020202020204" pitchFamily="34" charset="0"/>
              </a:rPr>
              <a:t> </a:t>
            </a:r>
          </a:p>
          <a:p>
            <a:pPr marL="361950" indent="-252413">
              <a:buNone/>
            </a:pPr>
            <a:r>
              <a:rPr lang="en-US" sz="8800" dirty="0" smtClean="0">
                <a:latin typeface="Arial" panose="020B0604020202020204" pitchFamily="34" charset="0"/>
                <a:cs typeface="Arial" panose="020B0604020202020204" pitchFamily="34" charset="0"/>
              </a:rPr>
              <a:t>	</a:t>
            </a:r>
            <a:r>
              <a:rPr lang="en-US" sz="8800" dirty="0" err="1" smtClean="0">
                <a:solidFill>
                  <a:srgbClr val="00B0F0"/>
                </a:solidFill>
                <a:latin typeface="Arial" panose="020B0604020202020204" pitchFamily="34" charset="0"/>
                <a:cs typeface="Arial" panose="020B0604020202020204" pitchFamily="34" charset="0"/>
              </a:rPr>
              <a:t>Start</a:t>
            </a:r>
            <a:r>
              <a:rPr lang="en-US" sz="8800" dirty="0" err="1">
                <a:latin typeface="Arial" panose="020B0604020202020204" pitchFamily="34" charset="0"/>
                <a:cs typeface="Arial" panose="020B0604020202020204" pitchFamily="34" charset="0"/>
                <a:sym typeface="Wingdings"/>
              </a:rPr>
              <a:t></a:t>
            </a:r>
            <a:r>
              <a:rPr lang="en-US" sz="8800" dirty="0" err="1">
                <a:solidFill>
                  <a:srgbClr val="00B0F0"/>
                </a:solidFill>
                <a:latin typeface="Arial" panose="020B0604020202020204" pitchFamily="34" charset="0"/>
                <a:cs typeface="Arial" panose="020B0604020202020204" pitchFamily="34" charset="0"/>
              </a:rPr>
              <a:t>All</a:t>
            </a:r>
            <a:r>
              <a:rPr lang="en-US" sz="8800" dirty="0">
                <a:solidFill>
                  <a:srgbClr val="00B0F0"/>
                </a:solidFill>
                <a:latin typeface="Arial" panose="020B0604020202020204" pitchFamily="34" charset="0"/>
                <a:cs typeface="Arial" panose="020B0604020202020204" pitchFamily="34" charset="0"/>
              </a:rPr>
              <a:t> </a:t>
            </a:r>
            <a:r>
              <a:rPr lang="en-US" sz="8800" dirty="0" err="1">
                <a:solidFill>
                  <a:srgbClr val="00B0F0"/>
                </a:solidFill>
                <a:latin typeface="Arial" panose="020B0604020202020204" pitchFamily="34" charset="0"/>
                <a:cs typeface="Arial" panose="020B0604020202020204" pitchFamily="34" charset="0"/>
              </a:rPr>
              <a:t>Programs</a:t>
            </a:r>
            <a:r>
              <a:rPr lang="en-US" sz="8800" dirty="0" err="1">
                <a:latin typeface="Arial" panose="020B0604020202020204" pitchFamily="34" charset="0"/>
                <a:cs typeface="Arial" panose="020B0604020202020204" pitchFamily="34" charset="0"/>
                <a:sym typeface="Wingdings"/>
              </a:rPr>
              <a:t></a:t>
            </a:r>
            <a:r>
              <a:rPr lang="en-US" sz="8800" dirty="0" err="1">
                <a:solidFill>
                  <a:srgbClr val="00B0F0"/>
                </a:solidFill>
                <a:latin typeface="Arial" panose="020B0604020202020204" pitchFamily="34" charset="0"/>
                <a:cs typeface="Arial" panose="020B0604020202020204" pitchFamily="34" charset="0"/>
              </a:rPr>
              <a:t>Internet</a:t>
            </a:r>
            <a:r>
              <a:rPr lang="en-US" sz="8800" dirty="0">
                <a:solidFill>
                  <a:srgbClr val="00B0F0"/>
                </a:solidFill>
                <a:latin typeface="Arial" panose="020B0604020202020204" pitchFamily="34" charset="0"/>
                <a:cs typeface="Arial" panose="020B0604020202020204" pitchFamily="34" charset="0"/>
              </a:rPr>
              <a:t> Explorer</a:t>
            </a:r>
            <a:r>
              <a:rPr lang="en-US" sz="8800" dirty="0">
                <a:latin typeface="Arial" panose="020B0604020202020204" pitchFamily="34" charset="0"/>
                <a:cs typeface="Arial" panose="020B0604020202020204" pitchFamily="34" charset="0"/>
              </a:rPr>
              <a:t>.</a:t>
            </a:r>
          </a:p>
          <a:p>
            <a:pPr marL="109728" indent="0">
              <a:buNone/>
            </a:pPr>
            <a:r>
              <a:rPr lang="en-US" sz="8800" dirty="0">
                <a:latin typeface="Arial" panose="020B0604020202020204" pitchFamily="34" charset="0"/>
                <a:cs typeface="Arial" panose="020B0604020202020204" pitchFamily="34" charset="0"/>
              </a:rPr>
              <a:t> </a:t>
            </a:r>
          </a:p>
          <a:p>
            <a:pPr>
              <a:buFont typeface="Arial" panose="020B0604020202020204" pitchFamily="34" charset="0"/>
              <a:buChar char="•"/>
            </a:pPr>
            <a:r>
              <a:rPr lang="el-GR" sz="8800" b="1" u="sng" dirty="0">
                <a:latin typeface="Arial" panose="020B0604020202020204" pitchFamily="34" charset="0"/>
                <a:cs typeface="Arial" panose="020B0604020202020204" pitchFamily="34" charset="0"/>
              </a:rPr>
              <a:t>Κλείσιμο Εφαρμογής : </a:t>
            </a:r>
            <a:endParaRPr lang="en-US" sz="8800" b="1" u="sng" dirty="0">
              <a:latin typeface="Arial" panose="020B0604020202020204" pitchFamily="34" charset="0"/>
              <a:cs typeface="Arial" panose="020B0604020202020204" pitchFamily="34" charset="0"/>
            </a:endParaRPr>
          </a:p>
          <a:p>
            <a:pPr marL="361950" indent="-252413">
              <a:buNone/>
            </a:pPr>
            <a:r>
              <a:rPr lang="en-US" sz="8800" dirty="0" smtClean="0">
                <a:latin typeface="Arial" panose="020B0604020202020204" pitchFamily="34" charset="0"/>
                <a:cs typeface="Arial" panose="020B0604020202020204" pitchFamily="34" charset="0"/>
              </a:rPr>
              <a:t>	</a:t>
            </a:r>
            <a:r>
              <a:rPr lang="el-GR" sz="8800" dirty="0" smtClean="0">
                <a:latin typeface="Arial" panose="020B0604020202020204" pitchFamily="34" charset="0"/>
                <a:cs typeface="Arial" panose="020B0604020202020204" pitchFamily="34" charset="0"/>
              </a:rPr>
              <a:t>Κάνουμε Κλικ </a:t>
            </a:r>
            <a:r>
              <a:rPr lang="el-GR" sz="8800" dirty="0">
                <a:latin typeface="Arial" panose="020B0604020202020204" pitchFamily="34" charset="0"/>
                <a:cs typeface="Arial" panose="020B0604020202020204" pitchFamily="34" charset="0"/>
              </a:rPr>
              <a:t>στο κουμπί </a:t>
            </a:r>
            <a:r>
              <a:rPr lang="en-US" sz="8800" b="1" dirty="0">
                <a:solidFill>
                  <a:srgbClr val="00B0F0"/>
                </a:solidFill>
                <a:latin typeface="Arial" panose="020B0604020202020204" pitchFamily="34" charset="0"/>
                <a:cs typeface="Arial" panose="020B0604020202020204" pitchFamily="34" charset="0"/>
              </a:rPr>
              <a:t>Close</a:t>
            </a:r>
            <a:r>
              <a:rPr lang="en-US" sz="8800" b="1" dirty="0">
                <a:latin typeface="Arial" panose="020B0604020202020204" pitchFamily="34" charset="0"/>
                <a:cs typeface="Arial" panose="020B0604020202020204" pitchFamily="34" charset="0"/>
              </a:rPr>
              <a:t> </a:t>
            </a:r>
            <a:r>
              <a:rPr lang="el-GR" sz="8800" b="1" dirty="0" smtClean="0">
                <a:latin typeface="Arial" panose="020B0604020202020204" pitchFamily="34" charset="0"/>
                <a:cs typeface="Arial" panose="020B0604020202020204" pitchFamily="34" charset="0"/>
              </a:rPr>
              <a:t>          </a:t>
            </a:r>
            <a:r>
              <a:rPr lang="el-GR" sz="8800" dirty="0" smtClean="0">
                <a:latin typeface="Arial" panose="020B0604020202020204" pitchFamily="34" charset="0"/>
                <a:cs typeface="Arial" panose="020B0604020202020204" pitchFamily="34" charset="0"/>
              </a:rPr>
              <a:t>στο </a:t>
            </a:r>
            <a:r>
              <a:rPr lang="el-GR" sz="8800" dirty="0">
                <a:latin typeface="Arial" panose="020B0604020202020204" pitchFamily="34" charset="0"/>
                <a:cs typeface="Arial" panose="020B0604020202020204" pitchFamily="34" charset="0"/>
              </a:rPr>
              <a:t>δεξιό μέρος της γραμμής τίτλου.</a:t>
            </a:r>
            <a:endParaRPr lang="en-US" sz="8800" dirty="0">
              <a:latin typeface="Arial" panose="020B0604020202020204" pitchFamily="34" charset="0"/>
              <a:cs typeface="Arial" panose="020B0604020202020204" pitchFamily="34" charset="0"/>
            </a:endParaRPr>
          </a:p>
          <a:p>
            <a:pPr marL="109728" indent="0">
              <a:buNone/>
            </a:pPr>
            <a:r>
              <a:rPr lang="el-GR" sz="8800" dirty="0">
                <a:latin typeface="Arial" panose="020B0604020202020204" pitchFamily="34" charset="0"/>
                <a:cs typeface="Arial" panose="020B0604020202020204" pitchFamily="34" charset="0"/>
              </a:rPr>
              <a:t> </a:t>
            </a:r>
            <a:endParaRPr lang="en-US" sz="8800" dirty="0">
              <a:latin typeface="Arial" panose="020B0604020202020204" pitchFamily="34" charset="0"/>
              <a:cs typeface="Arial" panose="020B0604020202020204" pitchFamily="34" charset="0"/>
            </a:endParaRPr>
          </a:p>
          <a:p>
            <a:pPr marL="361950" indent="-252413">
              <a:buNone/>
            </a:pPr>
            <a:r>
              <a:rPr lang="el-GR" sz="8800" dirty="0">
                <a:latin typeface="Arial" panose="020B0604020202020204" pitchFamily="34" charset="0"/>
                <a:cs typeface="Arial" panose="020B0604020202020204" pitchFamily="34" charset="0"/>
              </a:rPr>
              <a:t> </a:t>
            </a:r>
            <a:r>
              <a:rPr lang="el-GR" sz="8800" dirty="0" smtClean="0">
                <a:latin typeface="Arial" panose="020B0604020202020204" pitchFamily="34" charset="0"/>
                <a:cs typeface="Arial" panose="020B0604020202020204" pitchFamily="34" charset="0"/>
              </a:rPr>
              <a:t>	</a:t>
            </a:r>
            <a:r>
              <a:rPr lang="el-GR" sz="8800" b="1" u="sng" dirty="0" smtClean="0">
                <a:latin typeface="Arial" panose="020B0604020202020204" pitchFamily="34" charset="0"/>
                <a:cs typeface="Arial" panose="020B0604020202020204" pitchFamily="34" charset="0"/>
              </a:rPr>
              <a:t>Δημιουργία </a:t>
            </a:r>
            <a:r>
              <a:rPr lang="el-GR" sz="8800" b="1" u="sng" dirty="0">
                <a:latin typeface="Arial" panose="020B0604020202020204" pitchFamily="34" charset="0"/>
                <a:cs typeface="Arial" panose="020B0604020202020204" pitchFamily="34" charset="0"/>
              </a:rPr>
              <a:t>Νέας Καρτέλας : </a:t>
            </a:r>
            <a:endParaRPr lang="en-US" sz="8800" b="1" u="sng" dirty="0">
              <a:latin typeface="Arial" panose="020B0604020202020204" pitchFamily="34" charset="0"/>
              <a:cs typeface="Arial" panose="020B0604020202020204" pitchFamily="34" charset="0"/>
            </a:endParaRPr>
          </a:p>
          <a:p>
            <a:pPr marL="361950" indent="-252413">
              <a:buNone/>
            </a:pPr>
            <a:r>
              <a:rPr lang="en-US" sz="8800" dirty="0" smtClean="0">
                <a:latin typeface="Arial" panose="020B0604020202020204" pitchFamily="34" charset="0"/>
                <a:cs typeface="Arial" panose="020B0604020202020204" pitchFamily="34" charset="0"/>
              </a:rPr>
              <a:t>	</a:t>
            </a:r>
            <a:r>
              <a:rPr lang="el-GR" sz="8800" dirty="0" smtClean="0">
                <a:latin typeface="Arial" panose="020B0604020202020204" pitchFamily="34" charset="0"/>
                <a:cs typeface="Arial" panose="020B0604020202020204" pitchFamily="34" charset="0"/>
              </a:rPr>
              <a:t>Κάνουμε Κλικ </a:t>
            </a:r>
            <a:r>
              <a:rPr lang="el-GR" sz="8800" dirty="0">
                <a:latin typeface="Arial" panose="020B0604020202020204" pitchFamily="34" charset="0"/>
                <a:cs typeface="Arial" panose="020B0604020202020204" pitchFamily="34" charset="0"/>
              </a:rPr>
              <a:t>στο κουμπί </a:t>
            </a:r>
            <a:r>
              <a:rPr lang="en-US" sz="8800" b="1" dirty="0">
                <a:solidFill>
                  <a:srgbClr val="00B0F0"/>
                </a:solidFill>
                <a:latin typeface="Arial" panose="020B0604020202020204" pitchFamily="34" charset="0"/>
                <a:cs typeface="Arial" panose="020B0604020202020204" pitchFamily="34" charset="0"/>
              </a:rPr>
              <a:t>New Tab</a:t>
            </a:r>
            <a:r>
              <a:rPr lang="en-US" sz="8800" b="1" dirty="0">
                <a:latin typeface="Arial" panose="020B0604020202020204" pitchFamily="34" charset="0"/>
                <a:cs typeface="Arial" panose="020B0604020202020204" pitchFamily="34" charset="0"/>
              </a:rPr>
              <a:t> </a:t>
            </a:r>
            <a:r>
              <a:rPr lang="el-GR" sz="8800" b="1" dirty="0" smtClean="0">
                <a:latin typeface="Arial" panose="020B0604020202020204" pitchFamily="34" charset="0"/>
                <a:cs typeface="Arial" panose="020B0604020202020204" pitchFamily="34" charset="0"/>
              </a:rPr>
              <a:t>         </a:t>
            </a:r>
            <a:r>
              <a:rPr lang="el-GR" sz="8800" dirty="0" smtClean="0">
                <a:latin typeface="Arial" panose="020B0604020202020204" pitchFamily="34" charset="0"/>
                <a:cs typeface="Arial" panose="020B0604020202020204" pitchFamily="34" charset="0"/>
              </a:rPr>
              <a:t>που </a:t>
            </a:r>
            <a:r>
              <a:rPr lang="el-GR" sz="8800" dirty="0">
                <a:latin typeface="Arial" panose="020B0604020202020204" pitchFamily="34" charset="0"/>
                <a:cs typeface="Arial" panose="020B0604020202020204" pitchFamily="34" charset="0"/>
              </a:rPr>
              <a:t>βρίσκεται δεξιά από την τελευταία ανοιχτή καρτέλα.</a:t>
            </a:r>
            <a:endParaRPr lang="en-US" sz="8800" dirty="0">
              <a:latin typeface="Arial" panose="020B0604020202020204" pitchFamily="34" charset="0"/>
              <a:cs typeface="Arial" panose="020B0604020202020204" pitchFamily="34" charset="0"/>
            </a:endParaRPr>
          </a:p>
          <a:p>
            <a:pPr marL="109728" indent="0">
              <a:buNone/>
            </a:pPr>
            <a:r>
              <a:rPr lang="el-GR" sz="7200" b="1" dirty="0">
                <a:latin typeface="Arial" panose="020B0604020202020204" pitchFamily="34" charset="0"/>
                <a:cs typeface="Arial" panose="020B0604020202020204" pitchFamily="34" charset="0"/>
              </a:rPr>
              <a:t> </a:t>
            </a:r>
            <a:endParaRPr lang="en-US" sz="7200" b="1" u="sng"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33</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825044"/>
            <a:ext cx="504056" cy="216024"/>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472100" y="4869160"/>
            <a:ext cx="405570" cy="397571"/>
          </a:xfrm>
          <a:prstGeom prst="rect">
            <a:avLst/>
          </a:prstGeom>
          <a:noFill/>
          <a:ln>
            <a:noFill/>
          </a:ln>
        </p:spPr>
      </p:pic>
    </p:spTree>
    <p:extLst>
      <p:ext uri="{BB962C8B-B14F-4D97-AF65-F5344CB8AC3E}">
        <p14:creationId xmlns:p14="http://schemas.microsoft.com/office/powerpoint/2010/main" val="4103930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a:bodyPr>
          <a:lstStyle/>
          <a:p>
            <a:pPr>
              <a:buFont typeface="Arial" panose="020B0604020202020204" pitchFamily="34" charset="0"/>
              <a:buChar char="•"/>
            </a:pPr>
            <a:r>
              <a:rPr lang="el-GR" sz="2300" b="1" u="sng" dirty="0">
                <a:latin typeface="Arial" panose="020B0604020202020204" pitchFamily="34" charset="0"/>
                <a:cs typeface="Arial" panose="020B0604020202020204" pitchFamily="34" charset="0"/>
              </a:rPr>
              <a:t>Μετακίνηση Μεταξύ Καρτελών : </a:t>
            </a:r>
            <a:endParaRPr lang="en-US" sz="2300" b="1" u="sng" dirty="0">
              <a:latin typeface="Arial" panose="020B0604020202020204" pitchFamily="34" charset="0"/>
              <a:cs typeface="Arial" panose="020B0604020202020204" pitchFamily="34" charset="0"/>
            </a:endParaRPr>
          </a:p>
          <a:p>
            <a:pPr marL="361950" indent="-252413">
              <a:buNone/>
            </a:pPr>
            <a:r>
              <a:rPr lang="en-US" sz="2300" dirty="0">
                <a:latin typeface="Arial" panose="020B0604020202020204" pitchFamily="34" charset="0"/>
                <a:cs typeface="Arial" panose="020B0604020202020204" pitchFamily="34" charset="0"/>
              </a:rPr>
              <a:t>	</a:t>
            </a:r>
            <a:r>
              <a:rPr lang="el-GR" sz="2300" dirty="0" smtClean="0">
                <a:latin typeface="Arial" panose="020B0604020202020204" pitchFamily="34" charset="0"/>
                <a:cs typeface="Arial" panose="020B0604020202020204" pitchFamily="34" charset="0"/>
              </a:rPr>
              <a:t>Κάνουμε Κλικ </a:t>
            </a:r>
            <a:r>
              <a:rPr lang="el-GR" sz="2300" dirty="0">
                <a:latin typeface="Arial" panose="020B0604020202020204" pitchFamily="34" charset="0"/>
                <a:cs typeface="Arial" panose="020B0604020202020204" pitchFamily="34" charset="0"/>
              </a:rPr>
              <a:t>στον τίτλο της καρτέλας που </a:t>
            </a:r>
            <a:r>
              <a:rPr lang="el-GR" sz="2300" dirty="0" smtClean="0">
                <a:latin typeface="Arial" panose="020B0604020202020204" pitchFamily="34" charset="0"/>
                <a:cs typeface="Arial" panose="020B0604020202020204" pitchFamily="34" charset="0"/>
              </a:rPr>
              <a:t>θέλουμε να εμφανίσουμε </a:t>
            </a:r>
            <a:r>
              <a:rPr lang="el-GR" sz="2300" dirty="0">
                <a:latin typeface="Arial" panose="020B0604020202020204" pitchFamily="34" charset="0"/>
                <a:cs typeface="Arial" panose="020B0604020202020204" pitchFamily="34" charset="0"/>
              </a:rPr>
              <a:t>(ή συνδυασμός πλήκτρων </a:t>
            </a:r>
            <a:r>
              <a:rPr lang="en-US" sz="2300" b="1" dirty="0">
                <a:solidFill>
                  <a:srgbClr val="00B0F0"/>
                </a:solidFill>
                <a:latin typeface="Arial" panose="020B0604020202020204" pitchFamily="34" charset="0"/>
                <a:cs typeface="Arial" panose="020B0604020202020204" pitchFamily="34" charset="0"/>
              </a:rPr>
              <a:t>CTRL</a:t>
            </a:r>
            <a:r>
              <a:rPr lang="el-GR" sz="2300" b="1" dirty="0">
                <a:solidFill>
                  <a:srgbClr val="00B0F0"/>
                </a:solidFill>
                <a:latin typeface="Arial" panose="020B0604020202020204" pitchFamily="34" charset="0"/>
                <a:cs typeface="Arial" panose="020B0604020202020204" pitchFamily="34" charset="0"/>
              </a:rPr>
              <a:t> + </a:t>
            </a:r>
            <a:r>
              <a:rPr lang="en-US" sz="2300" b="1" dirty="0">
                <a:solidFill>
                  <a:srgbClr val="00B0F0"/>
                </a:solidFill>
                <a:latin typeface="Arial" panose="020B0604020202020204" pitchFamily="34" charset="0"/>
                <a:cs typeface="Arial" panose="020B0604020202020204" pitchFamily="34" charset="0"/>
              </a:rPr>
              <a:t>TAB</a:t>
            </a:r>
            <a:r>
              <a:rPr lang="el-GR" sz="2300" dirty="0">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a:p>
            <a:pPr marL="109728" indent="0">
              <a:buNone/>
            </a:pPr>
            <a:endParaRPr lang="en-US" sz="23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sz="2300" b="1" u="sng" dirty="0" smtClean="0">
                <a:latin typeface="Arial" panose="020B0604020202020204" pitchFamily="34" charset="0"/>
                <a:cs typeface="Arial" panose="020B0604020202020204" pitchFamily="34" charset="0"/>
              </a:rPr>
              <a:t>Κλείσιμο </a:t>
            </a:r>
            <a:r>
              <a:rPr lang="el-GR" sz="2300" b="1" u="sng" dirty="0">
                <a:latin typeface="Arial" panose="020B0604020202020204" pitchFamily="34" charset="0"/>
                <a:cs typeface="Arial" panose="020B0604020202020204" pitchFamily="34" charset="0"/>
              </a:rPr>
              <a:t>Καρτέλας : </a:t>
            </a:r>
            <a:endParaRPr lang="en-US" sz="2300" b="1" u="sng" dirty="0">
              <a:latin typeface="Arial" panose="020B0604020202020204" pitchFamily="34" charset="0"/>
              <a:cs typeface="Arial" panose="020B0604020202020204" pitchFamily="34" charset="0"/>
            </a:endParaRPr>
          </a:p>
          <a:p>
            <a:pPr marL="361950" indent="-252413">
              <a:buNone/>
            </a:pPr>
            <a:r>
              <a:rPr lang="en-US" sz="2300" dirty="0">
                <a:latin typeface="Arial" panose="020B0604020202020204" pitchFamily="34" charset="0"/>
                <a:cs typeface="Arial" panose="020B0604020202020204" pitchFamily="34" charset="0"/>
              </a:rPr>
              <a:t>	</a:t>
            </a:r>
            <a:r>
              <a:rPr lang="el-GR" sz="2300" dirty="0" smtClean="0">
                <a:latin typeface="Arial" panose="020B0604020202020204" pitchFamily="34" charset="0"/>
                <a:cs typeface="Arial" panose="020B0604020202020204" pitchFamily="34" charset="0"/>
              </a:rPr>
              <a:t>Κάνουμε Κλικ </a:t>
            </a:r>
            <a:r>
              <a:rPr lang="el-GR" sz="2300" dirty="0">
                <a:latin typeface="Arial" panose="020B0604020202020204" pitchFamily="34" charset="0"/>
                <a:cs typeface="Arial" panose="020B0604020202020204" pitchFamily="34" charset="0"/>
              </a:rPr>
              <a:t>στο κουμπί </a:t>
            </a:r>
            <a:r>
              <a:rPr lang="en-US" sz="2300" b="1" dirty="0">
                <a:solidFill>
                  <a:srgbClr val="00B0F0"/>
                </a:solidFill>
                <a:latin typeface="Arial" panose="020B0604020202020204" pitchFamily="34" charset="0"/>
                <a:cs typeface="Arial" panose="020B0604020202020204" pitchFamily="34" charset="0"/>
              </a:rPr>
              <a:t>Close Tab</a:t>
            </a:r>
            <a:r>
              <a:rPr lang="el-GR" sz="2300" b="1" dirty="0">
                <a:latin typeface="Arial" panose="020B0604020202020204" pitchFamily="34" charset="0"/>
                <a:cs typeface="Arial" panose="020B0604020202020204" pitchFamily="34" charset="0"/>
              </a:rPr>
              <a:t>	</a:t>
            </a:r>
            <a:r>
              <a:rPr lang="el-GR" sz="2300" b="1" dirty="0" smtClean="0">
                <a:latin typeface="Arial" panose="020B0604020202020204" pitchFamily="34" charset="0"/>
                <a:cs typeface="Arial" panose="020B0604020202020204" pitchFamily="34" charset="0"/>
              </a:rPr>
              <a:t>      </a:t>
            </a:r>
            <a:r>
              <a:rPr lang="el-GR" sz="2300" dirty="0" smtClean="0">
                <a:latin typeface="Arial" panose="020B0604020202020204" pitchFamily="34" charset="0"/>
                <a:cs typeface="Arial" panose="020B0604020202020204" pitchFamily="34" charset="0"/>
              </a:rPr>
              <a:t>που </a:t>
            </a:r>
            <a:r>
              <a:rPr lang="el-GR" sz="2300" dirty="0">
                <a:latin typeface="Arial" panose="020B0604020202020204" pitchFamily="34" charset="0"/>
                <a:cs typeface="Arial" panose="020B0604020202020204" pitchFamily="34" charset="0"/>
              </a:rPr>
              <a:t>βρίσκεται στο δεξιό άκρο της καρτέλας.</a:t>
            </a:r>
            <a:endParaRPr lang="en-US" sz="2300" dirty="0">
              <a:latin typeface="Arial" panose="020B0604020202020204" pitchFamily="34" charset="0"/>
              <a:cs typeface="Arial" panose="020B0604020202020204" pitchFamily="34" charset="0"/>
            </a:endParaRPr>
          </a:p>
          <a:p>
            <a:pPr marL="109728" indent="0">
              <a:buNone/>
            </a:pPr>
            <a:endParaRPr lang="el-GR" sz="23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sz="2300" b="1" u="sng" dirty="0">
                <a:latin typeface="Arial" panose="020B0604020202020204" pitchFamily="34" charset="0"/>
                <a:cs typeface="Arial" panose="020B0604020202020204" pitchFamily="34" charset="0"/>
              </a:rPr>
              <a:t>Μετάβαση σε Συγκεκριμένη Διεύθυνση </a:t>
            </a:r>
            <a:r>
              <a:rPr lang="en-US" sz="2300" b="1" u="sng" dirty="0">
                <a:latin typeface="Arial" panose="020B0604020202020204" pitchFamily="34" charset="0"/>
                <a:cs typeface="Arial" panose="020B0604020202020204" pitchFamily="34" charset="0"/>
              </a:rPr>
              <a:t>URL</a:t>
            </a:r>
            <a:r>
              <a:rPr lang="el-GR" sz="2300" b="1" u="sng" dirty="0">
                <a:latin typeface="Arial" panose="020B0604020202020204" pitchFamily="34" charset="0"/>
                <a:cs typeface="Arial" panose="020B0604020202020204" pitchFamily="34" charset="0"/>
              </a:rPr>
              <a:t> : </a:t>
            </a:r>
            <a:endParaRPr lang="en-US" sz="2300" b="1" u="sng" dirty="0">
              <a:latin typeface="Arial" panose="020B0604020202020204" pitchFamily="34" charset="0"/>
              <a:cs typeface="Arial" panose="020B0604020202020204" pitchFamily="34" charset="0"/>
            </a:endParaRPr>
          </a:p>
          <a:p>
            <a:pPr marL="361950" indent="-252413">
              <a:buNone/>
            </a:pPr>
            <a:r>
              <a:rPr lang="el-GR" sz="2300" dirty="0" smtClean="0">
                <a:latin typeface="Arial" panose="020B0604020202020204" pitchFamily="34" charset="0"/>
                <a:cs typeface="Arial" panose="020B0604020202020204" pitchFamily="34" charset="0"/>
              </a:rPr>
              <a:t>	Πληκτρολογούμε </a:t>
            </a:r>
            <a:r>
              <a:rPr lang="el-GR" sz="2300" dirty="0">
                <a:latin typeface="Arial" panose="020B0604020202020204" pitchFamily="34" charset="0"/>
                <a:cs typeface="Arial" panose="020B0604020202020204" pitchFamily="34" charset="0"/>
              </a:rPr>
              <a:t>το </a:t>
            </a:r>
            <a:r>
              <a:rPr lang="en-US" sz="2300" dirty="0">
                <a:solidFill>
                  <a:srgbClr val="00B0F0"/>
                </a:solidFill>
                <a:latin typeface="Arial" panose="020B0604020202020204" pitchFamily="34" charset="0"/>
                <a:cs typeface="Arial" panose="020B0604020202020204" pitchFamily="34" charset="0"/>
              </a:rPr>
              <a:t>URL</a:t>
            </a:r>
            <a:r>
              <a:rPr lang="el-GR" sz="2300" dirty="0">
                <a:latin typeface="Arial" panose="020B0604020202020204" pitchFamily="34" charset="0"/>
                <a:cs typeface="Arial" panose="020B0604020202020204" pitchFamily="34" charset="0"/>
              </a:rPr>
              <a:t> της ιστοσελίδας που </a:t>
            </a:r>
            <a:r>
              <a:rPr lang="el-GR" sz="2300" dirty="0" smtClean="0">
                <a:latin typeface="Arial" panose="020B0604020202020204" pitchFamily="34" charset="0"/>
                <a:cs typeface="Arial" panose="020B0604020202020204" pitchFamily="34" charset="0"/>
              </a:rPr>
              <a:t>θέλουμε </a:t>
            </a:r>
            <a:r>
              <a:rPr lang="el-GR" sz="2300" dirty="0">
                <a:latin typeface="Arial" panose="020B0604020202020204" pitchFamily="34" charset="0"/>
                <a:cs typeface="Arial" panose="020B0604020202020204" pitchFamily="34" charset="0"/>
              </a:rPr>
              <a:t>να </a:t>
            </a:r>
            <a:r>
              <a:rPr lang="el-GR" sz="2300" dirty="0" smtClean="0">
                <a:latin typeface="Arial" panose="020B0604020202020204" pitchFamily="34" charset="0"/>
                <a:cs typeface="Arial" panose="020B0604020202020204" pitchFamily="34" charset="0"/>
              </a:rPr>
              <a:t>ανοίξουμε </a:t>
            </a:r>
            <a:r>
              <a:rPr lang="el-GR" sz="2300" dirty="0">
                <a:latin typeface="Arial" panose="020B0604020202020204" pitchFamily="34" charset="0"/>
                <a:cs typeface="Arial" panose="020B0604020202020204" pitchFamily="34" charset="0"/>
              </a:rPr>
              <a:t>στη γραμμή διεύθυνσης (στο πάνω μέρος του παραθύρου) και </a:t>
            </a:r>
            <a:r>
              <a:rPr lang="el-GR" sz="2300" dirty="0" smtClean="0">
                <a:latin typeface="Arial" panose="020B0604020202020204" pitchFamily="34" charset="0"/>
                <a:cs typeface="Arial" panose="020B0604020202020204" pitchFamily="34" charset="0"/>
              </a:rPr>
              <a:t>πατούμε </a:t>
            </a:r>
            <a:r>
              <a:rPr lang="el-GR" sz="2300" dirty="0">
                <a:latin typeface="Arial" panose="020B0604020202020204" pitchFamily="34" charset="0"/>
                <a:cs typeface="Arial" panose="020B0604020202020204" pitchFamily="34" charset="0"/>
              </a:rPr>
              <a:t>το πλήκτρο </a:t>
            </a:r>
            <a:r>
              <a:rPr lang="en-US" sz="2300" b="1" dirty="0" smtClean="0">
                <a:solidFill>
                  <a:srgbClr val="00B0F0"/>
                </a:solidFill>
                <a:latin typeface="Arial" panose="020B0604020202020204" pitchFamily="34" charset="0"/>
                <a:cs typeface="Arial" panose="020B0604020202020204" pitchFamily="34" charset="0"/>
              </a:rPr>
              <a:t>Enter</a:t>
            </a:r>
            <a:r>
              <a:rPr lang="el-GR" sz="2300" b="1" dirty="0" smtClean="0">
                <a:latin typeface="Arial" panose="020B0604020202020204" pitchFamily="34" charset="0"/>
                <a:cs typeface="Arial" panose="020B0604020202020204" pitchFamily="34" charset="0"/>
              </a:rPr>
              <a:t> </a:t>
            </a:r>
            <a:r>
              <a:rPr lang="el-GR" sz="2300" dirty="0" smtClean="0">
                <a:latin typeface="Arial" panose="020B0604020202020204" pitchFamily="34" charset="0"/>
                <a:cs typeface="Arial" panose="020B0604020202020204" pitchFamily="34" charset="0"/>
              </a:rPr>
              <a:t>στο </a:t>
            </a:r>
            <a:r>
              <a:rPr lang="el-GR" sz="2300" dirty="0">
                <a:latin typeface="Arial" panose="020B0604020202020204" pitchFamily="34" charset="0"/>
                <a:cs typeface="Arial" panose="020B0604020202020204" pitchFamily="34" charset="0"/>
              </a:rPr>
              <a:t>πληκτρολόγιο, π.χ</a:t>
            </a:r>
            <a:r>
              <a:rPr lang="el-GR" sz="2300" dirty="0" smtClean="0">
                <a:latin typeface="Arial" panose="020B0604020202020204" pitchFamily="34" charset="0"/>
                <a:cs typeface="Arial" panose="020B0604020202020204" pitchFamily="34" charset="0"/>
              </a:rPr>
              <a:t>.:</a:t>
            </a:r>
          </a:p>
          <a:p>
            <a:pPr marL="361950" indent="-252413">
              <a:buNone/>
            </a:pPr>
            <a:endParaRPr lang="en-US" dirty="0"/>
          </a:p>
          <a:p>
            <a:endParaRPr lang="en-US" dirty="0"/>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34</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420888"/>
            <a:ext cx="504056" cy="216024"/>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843808" y="5373216"/>
            <a:ext cx="5040560" cy="431131"/>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1908703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85000" lnSpcReduction="20000"/>
          </a:bodyPr>
          <a:lstStyle/>
          <a:p>
            <a:pPr>
              <a:buFont typeface="Arial" panose="020B0604020202020204" pitchFamily="34" charset="0"/>
              <a:buChar char="•"/>
            </a:pPr>
            <a:endParaRPr lang="el-GR"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Διακοπή </a:t>
            </a:r>
            <a:r>
              <a:rPr lang="el-GR" b="1" u="sng" dirty="0">
                <a:latin typeface="Arial" panose="020B0604020202020204" pitchFamily="34" charset="0"/>
                <a:cs typeface="Arial" panose="020B0604020202020204" pitchFamily="34" charset="0"/>
              </a:rPr>
              <a:t>Φόρτωσης Ιστοσελίδας (</a:t>
            </a:r>
            <a:r>
              <a:rPr lang="en-US" b="1" u="sng" dirty="0">
                <a:solidFill>
                  <a:srgbClr val="00B0F0"/>
                </a:solidFill>
                <a:latin typeface="Arial" panose="020B0604020202020204" pitchFamily="34" charset="0"/>
                <a:cs typeface="Arial" panose="020B0604020202020204" pitchFamily="34" charset="0"/>
              </a:rPr>
              <a:t>Stop</a:t>
            </a:r>
            <a:r>
              <a:rPr lang="el-GR" b="1" u="sng" dirty="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Κάνουμε κλικ στο        όταν θέλουμε να διακόψουμε τη </a:t>
            </a:r>
            <a:r>
              <a:rPr lang="el-GR" dirty="0">
                <a:latin typeface="Arial" panose="020B0604020202020204" pitchFamily="34" charset="0"/>
                <a:cs typeface="Arial" panose="020B0604020202020204" pitchFamily="34" charset="0"/>
              </a:rPr>
              <a:t>φόρτωση μιας ιστοσελίδας αν για κάποιο λόγο καθυστερεί το άνοιγμά της ή δε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πλέον να την </a:t>
            </a:r>
            <a:r>
              <a:rPr lang="el-GR" dirty="0" smtClean="0">
                <a:latin typeface="Arial" panose="020B0604020202020204" pitchFamily="34" charset="0"/>
                <a:cs typeface="Arial" panose="020B0604020202020204" pitchFamily="34" charset="0"/>
              </a:rPr>
              <a:t>εμφανίσουμε.</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Ανανέωση Περιεχομένου Ιστοσελίδας (</a:t>
            </a:r>
            <a:r>
              <a:rPr lang="en-US" b="1" u="sng" dirty="0">
                <a:solidFill>
                  <a:srgbClr val="00B0F0"/>
                </a:solidFill>
                <a:latin typeface="Arial" panose="020B0604020202020204" pitchFamily="34" charset="0"/>
                <a:cs typeface="Arial" panose="020B0604020202020204" pitchFamily="34" charset="0"/>
              </a:rPr>
              <a:t>Refresh</a:t>
            </a:r>
            <a:r>
              <a:rPr lang="el-GR" b="1" u="sng" dirty="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Για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ανανεώσουμε </a:t>
            </a:r>
            <a:r>
              <a:rPr lang="el-GR" dirty="0">
                <a:latin typeface="Arial" panose="020B0604020202020204" pitchFamily="34" charset="0"/>
                <a:cs typeface="Arial" panose="020B0604020202020204" pitchFamily="34" charset="0"/>
              </a:rPr>
              <a:t>την προβολή της τρέχουσας ιστοσελίδας, είτε γιατί δεν έχει φορτωθεί σωστά είτε για να </a:t>
            </a:r>
            <a:r>
              <a:rPr lang="el-GR" dirty="0" smtClean="0">
                <a:latin typeface="Arial" panose="020B0604020202020204" pitchFamily="34" charset="0"/>
                <a:cs typeface="Arial" panose="020B0604020202020204" pitchFamily="34" charset="0"/>
              </a:rPr>
              <a:t>δούμε </a:t>
            </a:r>
            <a:r>
              <a:rPr lang="el-GR" dirty="0">
                <a:latin typeface="Arial" panose="020B0604020202020204" pitchFamily="34" charset="0"/>
                <a:cs typeface="Arial" panose="020B0604020202020204" pitchFamily="34" charset="0"/>
              </a:rPr>
              <a:t>τυχόν νέα περιεχόμενά της (για ιστοσελίδες που ανανεώνουν συχνά το περιεχόμενό τους, π.χ. ειδήσεις</a:t>
            </a:r>
            <a:r>
              <a:rPr lang="el-GR" dirty="0" smtClean="0">
                <a:latin typeface="Arial" panose="020B0604020202020204" pitchFamily="34" charset="0"/>
                <a:cs typeface="Arial" panose="020B0604020202020204" pitchFamily="34" charset="0"/>
              </a:rPr>
              <a:t>) πατούμε το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Μετακίνηση Μεταξύ Ιστοσελίδων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Χρησιμοποιούμε </a:t>
            </a:r>
            <a:r>
              <a:rPr lang="el-GR" dirty="0">
                <a:latin typeface="Arial" panose="020B0604020202020204" pitchFamily="34" charset="0"/>
                <a:cs typeface="Arial" panose="020B0604020202020204" pitchFamily="34" charset="0"/>
              </a:rPr>
              <a:t>τα κουμπιά </a:t>
            </a:r>
            <a:r>
              <a:rPr lang="en-US" b="1" dirty="0">
                <a:solidFill>
                  <a:srgbClr val="00B0F0"/>
                </a:solidFill>
                <a:latin typeface="Arial" panose="020B0604020202020204" pitchFamily="34" charset="0"/>
                <a:cs typeface="Arial" panose="020B0604020202020204" pitchFamily="34" charset="0"/>
              </a:rPr>
              <a:t>Back</a:t>
            </a:r>
            <a:r>
              <a:rPr lang="en-US"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μετακίνηση στην προηγούμενη ιστοσελίδα) και </a:t>
            </a:r>
            <a:r>
              <a:rPr lang="en-US" b="1" dirty="0">
                <a:solidFill>
                  <a:srgbClr val="00B0F0"/>
                </a:solidFill>
                <a:latin typeface="Arial" panose="020B0604020202020204" pitchFamily="34" charset="0"/>
                <a:cs typeface="Arial" panose="020B0604020202020204" pitchFamily="34" charset="0"/>
              </a:rPr>
              <a:t>Forward</a:t>
            </a:r>
            <a:r>
              <a:rPr lang="en-US"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μετακίνηση στην ιστοσελίδα από την οποία επιστρέψαμε).</a:t>
            </a:r>
            <a:endParaRPr lang="en-US"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35</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024769"/>
            <a:ext cx="432048" cy="216024"/>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717032"/>
            <a:ext cx="422524" cy="288032"/>
          </a:xfrm>
          <a:prstGeom prst="rect">
            <a:avLst/>
          </a:prstGeom>
          <a:noFill/>
          <a:ln w="6350" cmpd="sng">
            <a:solidFill>
              <a:srgbClr val="000000"/>
            </a:solidFill>
            <a:miter lim="800000"/>
            <a:headEnd/>
            <a:tailEnd/>
          </a:ln>
          <a:effec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725144"/>
            <a:ext cx="371475" cy="238695"/>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973178"/>
            <a:ext cx="360040" cy="314697"/>
          </a:xfrm>
          <a:prstGeom prst="rect">
            <a:avLst/>
          </a:prstGeom>
          <a:noFill/>
          <a:ln>
            <a:noFill/>
          </a:ln>
        </p:spPr>
      </p:pic>
    </p:spTree>
    <p:extLst>
      <p:ext uri="{BB962C8B-B14F-4D97-AF65-F5344CB8AC3E}">
        <p14:creationId xmlns:p14="http://schemas.microsoft.com/office/powerpoint/2010/main" val="1399810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77500" lnSpcReduction="20000"/>
          </a:bodyPr>
          <a:lstStyle/>
          <a:p>
            <a:pPr marL="109728" indent="0">
              <a:buNone/>
            </a:pPr>
            <a:endParaRPr lang="el-GR" u="sng" dirty="0" smtClean="0"/>
          </a:p>
          <a:p>
            <a:pPr>
              <a:buFont typeface="Arial" panose="020B0604020202020204" pitchFamily="34" charset="0"/>
              <a:buChar char="•"/>
            </a:pPr>
            <a:r>
              <a:rPr lang="el-GR" u="sng" dirty="0" smtClean="0">
                <a:latin typeface="Arial" panose="020B0604020202020204" pitchFamily="34" charset="0"/>
                <a:cs typeface="Arial" panose="020B0604020202020204" pitchFamily="34" charset="0"/>
              </a:rPr>
              <a:t>Αρχική </a:t>
            </a:r>
            <a:r>
              <a:rPr lang="el-GR" u="sng" dirty="0">
                <a:latin typeface="Arial" panose="020B0604020202020204" pitchFamily="34" charset="0"/>
                <a:cs typeface="Arial" panose="020B0604020202020204" pitchFamily="34" charset="0"/>
              </a:rPr>
              <a:t>Σελίδα (</a:t>
            </a:r>
            <a:r>
              <a:rPr lang="en-US" b="1" u="sng" dirty="0">
                <a:solidFill>
                  <a:srgbClr val="00B0F0"/>
                </a:solidFill>
                <a:latin typeface="Arial" panose="020B0604020202020204" pitchFamily="34" charset="0"/>
                <a:cs typeface="Arial" panose="020B0604020202020204" pitchFamily="34" charset="0"/>
              </a:rPr>
              <a:t>Home Page</a:t>
            </a:r>
            <a:r>
              <a:rPr lang="el-GR" u="sng" dirty="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 Είναι η ιστοσελίδα που εμφανίζεται πρώτη κάθε φορά που ανοίγει το πρόγραμμα. Κάνοντας κλικ στο κουμπί </a:t>
            </a:r>
            <a:r>
              <a:rPr lang="en-US" b="1" dirty="0" smtClean="0">
                <a:solidFill>
                  <a:srgbClr val="00B0F0"/>
                </a:solidFill>
                <a:latin typeface="Arial" panose="020B0604020202020204" pitchFamily="34" charset="0"/>
                <a:cs typeface="Arial" panose="020B0604020202020204" pitchFamily="34" charset="0"/>
              </a:rPr>
              <a:t>Home</a:t>
            </a:r>
            <a:r>
              <a:rPr lang="el-GR" b="1" dirty="0" smtClean="0">
                <a:solidFill>
                  <a:srgbClr val="00B0F0"/>
                </a:solidFill>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μεταφερόμαστε στην ιστοσελίδα αυτή</a:t>
            </a:r>
            <a:r>
              <a:rPr lang="el-GR" dirty="0" smtClean="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Αλλαγή Αρχικής Σελίδας :</a:t>
            </a:r>
            <a:endParaRPr lang="en-US" b="1" u="sng" dirty="0">
              <a:latin typeface="Arial" panose="020B0604020202020204" pitchFamily="34" charset="0"/>
              <a:cs typeface="Arial" panose="020B0604020202020204" pitchFamily="34" charset="0"/>
            </a:endParaRPr>
          </a:p>
          <a:p>
            <a:pPr marL="361950" indent="-252413">
              <a:buNone/>
            </a:pPr>
            <a:r>
              <a:rPr lang="el-GR" b="1" dirty="0" smtClean="0">
                <a:latin typeface="Arial" panose="020B0604020202020204" pitchFamily="34" charset="0"/>
                <a:cs typeface="Arial" panose="020B0604020202020204" pitchFamily="34" charset="0"/>
              </a:rPr>
              <a:t>	</a:t>
            </a:r>
            <a:r>
              <a:rPr lang="en-US" b="1" dirty="0" err="1" smtClean="0">
                <a:solidFill>
                  <a:srgbClr val="00B0F0"/>
                </a:solidFill>
                <a:latin typeface="Arial" panose="020B0604020202020204" pitchFamily="34" charset="0"/>
                <a:cs typeface="Arial" panose="020B0604020202020204" pitchFamily="34" charset="0"/>
              </a:rPr>
              <a:t>Tools</a:t>
            </a:r>
            <a:r>
              <a:rPr lang="en-US" b="1" dirty="0" err="1">
                <a:latin typeface="Arial" panose="020B0604020202020204" pitchFamily="34" charset="0"/>
                <a:cs typeface="Arial" panose="020B0604020202020204" pitchFamily="34" charset="0"/>
                <a:sym typeface="Wingdings"/>
              </a:rPr>
              <a:t></a:t>
            </a:r>
            <a:r>
              <a:rPr lang="en-US" b="1" dirty="0" err="1">
                <a:solidFill>
                  <a:srgbClr val="00B0F0"/>
                </a:solidFill>
                <a:latin typeface="Arial" panose="020B0604020202020204" pitchFamily="34" charset="0"/>
                <a:cs typeface="Arial" panose="020B0604020202020204" pitchFamily="34" charset="0"/>
              </a:rPr>
              <a:t>Internet</a:t>
            </a:r>
            <a:r>
              <a:rPr lang="en-US" b="1" dirty="0">
                <a:solidFill>
                  <a:srgbClr val="00B0F0"/>
                </a:solidFill>
                <a:latin typeface="Arial" panose="020B0604020202020204" pitchFamily="34" charset="0"/>
                <a:cs typeface="Arial" panose="020B0604020202020204" pitchFamily="34" charset="0"/>
              </a:rPr>
              <a:t> Options</a:t>
            </a:r>
            <a:r>
              <a:rPr lang="en-US" b="1" dirty="0">
                <a:latin typeface="Arial" panose="020B0604020202020204" pitchFamily="34" charset="0"/>
                <a:cs typeface="Arial" panose="020B0604020202020204" pitchFamily="34" charset="0"/>
                <a:sym typeface="Wingdings"/>
              </a:rPr>
              <a:t></a:t>
            </a:r>
            <a:r>
              <a:rPr lang="el-GR" dirty="0" smtClean="0">
                <a:latin typeface="Arial" panose="020B0604020202020204" pitchFamily="34" charset="0"/>
                <a:cs typeface="Arial" panose="020B0604020202020204" pitchFamily="34" charset="0"/>
              </a:rPr>
              <a:t>καρτέλα </a:t>
            </a:r>
            <a:r>
              <a:rPr lang="en-US" b="1" dirty="0" smtClean="0">
                <a:solidFill>
                  <a:srgbClr val="00B0F0"/>
                </a:solidFill>
                <a:latin typeface="Arial" panose="020B0604020202020204" pitchFamily="34" charset="0"/>
                <a:cs typeface="Arial" panose="020B0604020202020204" pitchFamily="34" charset="0"/>
              </a:rPr>
              <a:t>General</a:t>
            </a:r>
            <a:r>
              <a:rPr lang="el-GR" dirty="0" smtClean="0">
                <a:latin typeface="Arial" panose="020B0604020202020204" pitchFamily="34" charset="0"/>
                <a:cs typeface="Arial" panose="020B0604020202020204" pitchFamily="34" charset="0"/>
              </a:rPr>
              <a:t>.  Στην </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Home Page</a:t>
            </a:r>
            <a:r>
              <a:rPr lang="el-GR" dirty="0">
                <a:latin typeface="Arial" panose="020B0604020202020204" pitchFamily="34" charset="0"/>
                <a:cs typeface="Arial" panose="020B0604020202020204" pitchFamily="34" charset="0"/>
              </a:rPr>
              <a:t>, πληκτρολογώ στο πλαίσιο κειμένου την επιθυμητή διεύθυνση </a:t>
            </a:r>
            <a:r>
              <a:rPr lang="en-US" dirty="0">
                <a:solidFill>
                  <a:srgbClr val="00B0F0"/>
                </a:solidFill>
                <a:latin typeface="Arial" panose="020B0604020202020204" pitchFamily="34" charset="0"/>
                <a:cs typeface="Arial" panose="020B0604020202020204" pitchFamily="34" charset="0"/>
              </a:rPr>
              <a:t>URL</a:t>
            </a:r>
            <a:r>
              <a:rPr lang="el-GR" dirty="0">
                <a:latin typeface="Arial" panose="020B0604020202020204" pitchFamily="34" charset="0"/>
                <a:cs typeface="Arial" panose="020B0604020202020204" pitchFamily="34" charset="0"/>
              </a:rPr>
              <a:t> (ή πατώ το κουμπί </a:t>
            </a:r>
            <a:r>
              <a:rPr lang="en-GB" b="1" dirty="0">
                <a:solidFill>
                  <a:srgbClr val="00B0F0"/>
                </a:solidFill>
                <a:latin typeface="Arial" panose="020B0604020202020204" pitchFamily="34" charset="0"/>
                <a:cs typeface="Arial" panose="020B0604020202020204" pitchFamily="34" charset="0"/>
              </a:rPr>
              <a:t>Use </a:t>
            </a:r>
            <a:r>
              <a:rPr lang="en-GB" b="1" dirty="0" smtClean="0">
                <a:solidFill>
                  <a:srgbClr val="00B0F0"/>
                </a:solidFill>
                <a:latin typeface="Arial" panose="020B0604020202020204" pitchFamily="34" charset="0"/>
                <a:cs typeface="Arial" panose="020B0604020202020204" pitchFamily="34" charset="0"/>
              </a:rPr>
              <a:t>Current</a:t>
            </a:r>
            <a:r>
              <a:rPr lang="el-GR" b="1" dirty="0" smtClean="0">
                <a:solidFill>
                  <a:srgbClr val="00B0F0"/>
                </a:solidFill>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για </a:t>
            </a:r>
            <a:r>
              <a:rPr lang="el-GR" dirty="0">
                <a:latin typeface="Arial" panose="020B0604020202020204" pitchFamily="34" charset="0"/>
                <a:cs typeface="Arial" panose="020B0604020202020204" pitchFamily="34" charset="0"/>
              </a:rPr>
              <a:t>χρήση της τρέχουσας ιστοσελίδας, δηλαδή αυτής που εμφανίζεται τη δεδομένη στιγμή στον φυλλομετρητή) και </a:t>
            </a:r>
            <a:r>
              <a:rPr lang="el-GR" dirty="0" smtClean="0">
                <a:latin typeface="Arial" panose="020B0604020202020204" pitchFamily="34" charset="0"/>
                <a:cs typeface="Arial" panose="020B0604020202020204" pitchFamily="34" charset="0"/>
              </a:rPr>
              <a:t>πατούμε </a:t>
            </a:r>
            <a:r>
              <a:rPr lang="el-GR" dirty="0">
                <a:latin typeface="Arial" panose="020B0604020202020204" pitchFamily="34" charset="0"/>
                <a:cs typeface="Arial" panose="020B0604020202020204" pitchFamily="34" charset="0"/>
              </a:rPr>
              <a:t>το κουμπί </a:t>
            </a:r>
            <a:r>
              <a:rPr lang="en-US" b="1" dirty="0">
                <a:solidFill>
                  <a:srgbClr val="00B0F0"/>
                </a:solidFill>
                <a:latin typeface="Arial" panose="020B0604020202020204" pitchFamily="34" charset="0"/>
                <a:cs typeface="Arial" panose="020B0604020202020204" pitchFamily="34" charset="0"/>
              </a:rPr>
              <a:t>OK</a:t>
            </a:r>
            <a:r>
              <a:rPr lang="el-GR" dirty="0" smtClean="0">
                <a:latin typeface="Arial" panose="020B0604020202020204" pitchFamily="34" charset="0"/>
                <a:cs typeface="Arial" panose="020B0604020202020204" pitchFamily="34" charset="0"/>
              </a:rPr>
              <a:t>.</a:t>
            </a:r>
          </a:p>
          <a:p>
            <a:pPr marL="361950" indent="-252413">
              <a:buNone/>
            </a:pPr>
            <a:endParaRPr lang="el-GR"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Λίστα Πρόσφατων Ιστοσελίδων :</a:t>
            </a:r>
            <a:endParaRPr lang="en-US" b="1" u="sng" dirty="0" smtClean="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Κάνουμε Κλικ </a:t>
            </a:r>
            <a:r>
              <a:rPr lang="el-GR" dirty="0">
                <a:latin typeface="Arial" panose="020B0604020202020204" pitchFamily="34" charset="0"/>
                <a:cs typeface="Arial" panose="020B0604020202020204" pitchFamily="34" charset="0"/>
              </a:rPr>
              <a:t>στο βελάκι </a:t>
            </a:r>
            <a:r>
              <a:rPr lang="el-GR" dirty="0" smtClean="0">
                <a:latin typeface="Arial" panose="020B0604020202020204" pitchFamily="34" charset="0"/>
                <a:cs typeface="Arial" panose="020B0604020202020204" pitchFamily="34" charset="0"/>
              </a:rPr>
              <a:t>     που </a:t>
            </a:r>
            <a:r>
              <a:rPr lang="el-GR" dirty="0">
                <a:latin typeface="Arial" panose="020B0604020202020204" pitchFamily="34" charset="0"/>
                <a:cs typeface="Arial" panose="020B0604020202020204" pitchFamily="34" charset="0"/>
              </a:rPr>
              <a:t>βρίσκεται στα δεξιά της γραμμής διεύθυνσης.  Οι διευθύνσεις των ιστοσελίδων που επισκεφθήκαμε πρόσφατα εμφανίζονται με αντίστροφη χρονολογική σειρά (δηλαδή η ιστοσελίδα που επισκεφθήκαμε τελευταία εμφανίζεται πρώτη, η προτελευταία δεύτερη και ούτω </a:t>
            </a:r>
            <a:r>
              <a:rPr lang="el-GR" dirty="0" smtClean="0">
                <a:latin typeface="Arial" panose="020B0604020202020204" pitchFamily="34" charset="0"/>
                <a:cs typeface="Arial" panose="020B0604020202020204" pitchFamily="34" charset="0"/>
              </a:rPr>
              <a:t>καθεξής όπως φαίνεται στην επόμενη διαφάνεια):</a:t>
            </a:r>
            <a:endParaRPr lang="en-US" dirty="0">
              <a:latin typeface="Arial" panose="020B0604020202020204" pitchFamily="34" charset="0"/>
              <a:cs typeface="Arial" panose="020B0604020202020204" pitchFamily="34" charset="0"/>
            </a:endParaRPr>
          </a:p>
          <a:p>
            <a:pPr marL="109728"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36</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906019" y="4293096"/>
            <a:ext cx="305941" cy="216024"/>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196752"/>
            <a:ext cx="360040" cy="360040"/>
          </a:xfrm>
          <a:prstGeom prst="rect">
            <a:avLst/>
          </a:prstGeom>
          <a:noFill/>
          <a:ln>
            <a:noFill/>
          </a:ln>
        </p:spPr>
      </p:pic>
    </p:spTree>
    <p:extLst>
      <p:ext uri="{BB962C8B-B14F-4D97-AF65-F5344CB8AC3E}">
        <p14:creationId xmlns:p14="http://schemas.microsoft.com/office/powerpoint/2010/main" val="1745678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37</a:t>
            </a:fld>
            <a:endParaRPr lang="en-US"/>
          </a:p>
        </p:txBody>
      </p:sp>
      <p:sp>
        <p:nvSpPr>
          <p:cNvPr id="8" name="Content Placeholder 7"/>
          <p:cNvSpPr>
            <a:spLocks noGrp="1"/>
          </p:cNvSpPr>
          <p:nvPr>
            <p:ph idx="1"/>
          </p:nvPr>
        </p:nvSpPr>
        <p:spPr>
          <a:xfrm>
            <a:off x="457200" y="260648"/>
            <a:ext cx="8229600" cy="5746643"/>
          </a:xfrm>
        </p:spPr>
        <p:txBody>
          <a:bodyPr>
            <a:normAutofit fontScale="92500" lnSpcReduction="10000"/>
          </a:bodyPr>
          <a:lstStyle/>
          <a:p>
            <a:pPr>
              <a:buFont typeface="Arial" panose="020B0604020202020204" pitchFamily="34" charset="0"/>
              <a:buChar char="•"/>
            </a:pPr>
            <a:endParaRPr lang="el-GR" sz="2400" b="1" u="sng"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l-GR" sz="2400" b="1" u="sng" dirty="0">
              <a:latin typeface="Arial" panose="020B0604020202020204" pitchFamily="34" charset="0"/>
              <a:cs typeface="Arial" panose="020B0604020202020204" pitchFamily="34" charset="0"/>
            </a:endParaRPr>
          </a:p>
          <a:p>
            <a:pPr>
              <a:buFont typeface="Arial" panose="020B0604020202020204" pitchFamily="34" charset="0"/>
              <a:buChar char="•"/>
            </a:pPr>
            <a:endParaRPr lang="el-GR" sz="2400" b="1" u="sng"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l-GR" sz="2400" b="1" u="sng" dirty="0" smtClean="0">
              <a:latin typeface="Arial" panose="020B0604020202020204" pitchFamily="34" charset="0"/>
              <a:cs typeface="Arial" panose="020B0604020202020204" pitchFamily="34" charset="0"/>
            </a:endParaRPr>
          </a:p>
          <a:p>
            <a:pPr>
              <a:buFont typeface="Arial" panose="020B0604020202020204" pitchFamily="34" charset="0"/>
              <a:buChar char="•"/>
            </a:pPr>
            <a:endParaRPr lang="el-GR" sz="2400"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sz="2400" b="1" u="sng" dirty="0" smtClean="0">
                <a:latin typeface="Arial" panose="020B0604020202020204" pitchFamily="34" charset="0"/>
                <a:cs typeface="Arial" panose="020B0604020202020204" pitchFamily="34" charset="0"/>
              </a:rPr>
              <a:t>Ιστορικό </a:t>
            </a:r>
            <a:r>
              <a:rPr lang="el-GR" sz="2400" b="1" u="sng" dirty="0">
                <a:latin typeface="Arial" panose="020B0604020202020204" pitchFamily="34" charset="0"/>
                <a:cs typeface="Arial" panose="020B0604020202020204" pitchFamily="34" charset="0"/>
              </a:rPr>
              <a:t>(</a:t>
            </a:r>
            <a:r>
              <a:rPr lang="en-US" sz="2400" b="1" u="sng" dirty="0">
                <a:solidFill>
                  <a:srgbClr val="00B0F0"/>
                </a:solidFill>
                <a:latin typeface="Arial" panose="020B0604020202020204" pitchFamily="34" charset="0"/>
                <a:cs typeface="Arial" panose="020B0604020202020204" pitchFamily="34" charset="0"/>
              </a:rPr>
              <a:t>History</a:t>
            </a:r>
            <a:r>
              <a:rPr lang="el-GR" sz="2400" b="1" u="sng" dirty="0">
                <a:latin typeface="Arial" panose="020B0604020202020204" pitchFamily="34" charset="0"/>
                <a:cs typeface="Arial" panose="020B0604020202020204" pitchFamily="34" charset="0"/>
              </a:rPr>
              <a:t>): </a:t>
            </a:r>
            <a:endParaRPr lang="en-US" sz="2400" b="1" u="sng" dirty="0">
              <a:latin typeface="Arial" panose="020B0604020202020204" pitchFamily="34" charset="0"/>
              <a:cs typeface="Arial" panose="020B0604020202020204" pitchFamily="34" charset="0"/>
            </a:endParaRPr>
          </a:p>
          <a:p>
            <a:pPr marL="361950" indent="-252413">
              <a:buNone/>
            </a:pPr>
            <a:r>
              <a:rPr lang="el-GR" sz="2400" dirty="0" smtClean="0">
                <a:latin typeface="Arial" panose="020B0604020202020204" pitchFamily="34" charset="0"/>
                <a:cs typeface="Arial" panose="020B0604020202020204" pitchFamily="34" charset="0"/>
              </a:rPr>
              <a:t>	Ένας </a:t>
            </a:r>
            <a:r>
              <a:rPr lang="el-GR" sz="2400" dirty="0">
                <a:latin typeface="Arial" panose="020B0604020202020204" pitchFamily="34" charset="0"/>
                <a:cs typeface="Arial" panose="020B0604020202020204" pitchFamily="34" charset="0"/>
              </a:rPr>
              <a:t>άλλος τρόπος για να δούμε τις διευθύνσεις των ιστοσελίδων που έχουμε επισκεφθεί πρόσφατα, επιτρέποντας μας ευκολότερη πρόσβαση σε αυτές χωρίς να απαιτείται η απομνημόνευσή τους. </a:t>
            </a:r>
            <a:r>
              <a:rPr lang="el-GR" sz="2400" dirty="0" smtClean="0">
                <a:latin typeface="Arial" panose="020B0604020202020204" pitchFamily="34" charset="0"/>
                <a:cs typeface="Arial" panose="020B0604020202020204" pitchFamily="34" charset="0"/>
              </a:rPr>
              <a:t>Πατούμε το Κουμπί </a:t>
            </a:r>
            <a:r>
              <a:rPr lang="en-US" sz="2400" b="1" dirty="0" smtClean="0">
                <a:solidFill>
                  <a:srgbClr val="00B0F0"/>
                </a:solidFill>
                <a:latin typeface="Arial" panose="020B0604020202020204" pitchFamily="34" charset="0"/>
                <a:cs typeface="Arial" panose="020B0604020202020204" pitchFamily="34" charset="0"/>
              </a:rPr>
              <a:t>Favorites</a:t>
            </a:r>
            <a:r>
              <a:rPr lang="en-US" sz="2400" b="1" dirty="0" smtClean="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sym typeface="Wingdings"/>
              </a:rPr>
              <a:t></a:t>
            </a:r>
            <a:r>
              <a:rPr lang="en-US" sz="2400" b="1" dirty="0">
                <a:solidFill>
                  <a:srgbClr val="00B0F0"/>
                </a:solidFill>
                <a:latin typeface="Arial" panose="020B0604020202020204" pitchFamily="34" charset="0"/>
                <a:cs typeface="Arial" panose="020B0604020202020204" pitchFamily="34" charset="0"/>
              </a:rPr>
              <a:t>History</a:t>
            </a:r>
            <a:r>
              <a:rPr lang="en-US" sz="2400" dirty="0">
                <a:latin typeface="Arial" panose="020B0604020202020204" pitchFamily="34" charset="0"/>
                <a:cs typeface="Arial" panose="020B0604020202020204" pitchFamily="34" charset="0"/>
              </a:rPr>
              <a:t>.</a:t>
            </a:r>
          </a:p>
          <a:p>
            <a:pPr marL="109728" indent="0">
              <a:buNone/>
            </a:pPr>
            <a:endParaRPr lang="en-US"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l-GR" sz="2400" b="1" u="sng" dirty="0">
                <a:latin typeface="Arial" panose="020B0604020202020204" pitchFamily="34" charset="0"/>
                <a:cs typeface="Arial" panose="020B0604020202020204" pitchFamily="34" charset="0"/>
              </a:rPr>
              <a:t>Διαγραφή Ιστορικού</a:t>
            </a:r>
            <a:r>
              <a:rPr lang="en-US" sz="2400" b="1" u="sng" dirty="0">
                <a:latin typeface="Arial" panose="020B0604020202020204" pitchFamily="34" charset="0"/>
                <a:cs typeface="Arial" panose="020B0604020202020204" pitchFamily="34" charset="0"/>
              </a:rPr>
              <a:t>: </a:t>
            </a:r>
          </a:p>
          <a:p>
            <a:pPr marL="361950" indent="-252413">
              <a:buNone/>
            </a:pPr>
            <a:r>
              <a:rPr lang="el-GR" sz="2400" b="1" dirty="0" smtClean="0">
                <a:latin typeface="Arial" panose="020B0604020202020204" pitchFamily="34" charset="0"/>
                <a:cs typeface="Arial" panose="020B0604020202020204" pitchFamily="34" charset="0"/>
              </a:rPr>
              <a:t>	Επιλέγουμε </a:t>
            </a:r>
            <a:r>
              <a:rPr lang="en-US" sz="2400" b="1" dirty="0" err="1" smtClean="0">
                <a:solidFill>
                  <a:srgbClr val="00B0F0"/>
                </a:solidFill>
                <a:latin typeface="Arial" panose="020B0604020202020204" pitchFamily="34" charset="0"/>
                <a:cs typeface="Arial" panose="020B0604020202020204" pitchFamily="34" charset="0"/>
              </a:rPr>
              <a:t>Tools</a:t>
            </a:r>
            <a:r>
              <a:rPr lang="en-US" sz="2400" b="1" dirty="0" err="1">
                <a:latin typeface="Arial" panose="020B0604020202020204" pitchFamily="34" charset="0"/>
                <a:cs typeface="Arial" panose="020B0604020202020204" pitchFamily="34" charset="0"/>
                <a:sym typeface="Wingdings"/>
              </a:rPr>
              <a:t></a:t>
            </a:r>
            <a:r>
              <a:rPr lang="en-US" sz="2400" b="1" dirty="0" err="1">
                <a:solidFill>
                  <a:srgbClr val="00B0F0"/>
                </a:solidFill>
                <a:latin typeface="Arial" panose="020B0604020202020204" pitchFamily="34" charset="0"/>
                <a:cs typeface="Arial" panose="020B0604020202020204" pitchFamily="34" charset="0"/>
              </a:rPr>
              <a:t>Internet</a:t>
            </a:r>
            <a:r>
              <a:rPr lang="en-US" sz="2400" b="1" dirty="0">
                <a:solidFill>
                  <a:srgbClr val="00B0F0"/>
                </a:solidFill>
                <a:latin typeface="Arial" panose="020B0604020202020204" pitchFamily="34" charset="0"/>
                <a:cs typeface="Arial" panose="020B0604020202020204" pitchFamily="34" charset="0"/>
              </a:rPr>
              <a:t> Options</a:t>
            </a:r>
            <a:r>
              <a:rPr lang="en-US" sz="2400" b="1" dirty="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καρτέλα </a:t>
            </a:r>
            <a:r>
              <a:rPr lang="en-US" sz="2400" b="1" dirty="0">
                <a:solidFill>
                  <a:srgbClr val="00B0F0"/>
                </a:solidFill>
                <a:latin typeface="Arial" panose="020B0604020202020204" pitchFamily="34" charset="0"/>
                <a:cs typeface="Arial" panose="020B0604020202020204" pitchFamily="34" charset="0"/>
              </a:rPr>
              <a:t>General</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Στην περιοχή </a:t>
            </a:r>
            <a:r>
              <a:rPr lang="en-US" sz="2400" b="1" dirty="0">
                <a:solidFill>
                  <a:srgbClr val="00B0F0"/>
                </a:solidFill>
                <a:latin typeface="Arial" panose="020B0604020202020204" pitchFamily="34" charset="0"/>
                <a:cs typeface="Arial" panose="020B0604020202020204" pitchFamily="34" charset="0"/>
              </a:rPr>
              <a:t>Browsing History</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πατούμε </a:t>
            </a:r>
            <a:r>
              <a:rPr lang="el-GR" sz="2400" dirty="0">
                <a:latin typeface="Arial" panose="020B0604020202020204" pitchFamily="34" charset="0"/>
                <a:cs typeface="Arial" panose="020B0604020202020204" pitchFamily="34" charset="0"/>
              </a:rPr>
              <a:t>το κουμπί </a:t>
            </a:r>
            <a:r>
              <a:rPr lang="en-US" sz="2400" b="1" dirty="0">
                <a:solidFill>
                  <a:srgbClr val="00B0F0"/>
                </a:solidFill>
                <a:latin typeface="Arial" panose="020B0604020202020204" pitchFamily="34" charset="0"/>
                <a:cs typeface="Arial" panose="020B0604020202020204" pitchFamily="34" charset="0"/>
              </a:rPr>
              <a:t>Delete</a:t>
            </a:r>
            <a:r>
              <a:rPr lang="el-GR" sz="2400" dirty="0">
                <a:latin typeface="Arial" panose="020B0604020202020204" pitchFamily="34" charset="0"/>
                <a:cs typeface="Arial" panose="020B0604020202020204" pitchFamily="34" charset="0"/>
              </a:rPr>
              <a:t>. Στο πλαίσιο διαλόγου που εμφανίζεται, </a:t>
            </a:r>
            <a:r>
              <a:rPr lang="el-GR" sz="2400" dirty="0" smtClean="0">
                <a:latin typeface="Arial" panose="020B0604020202020204" pitchFamily="34" charset="0"/>
                <a:cs typeface="Arial" panose="020B0604020202020204" pitchFamily="34" charset="0"/>
              </a:rPr>
              <a:t>ενεργοποιούμε </a:t>
            </a:r>
            <a:r>
              <a:rPr lang="el-GR" sz="2400" dirty="0">
                <a:latin typeface="Arial" panose="020B0604020202020204" pitchFamily="34" charset="0"/>
                <a:cs typeface="Arial" panose="020B0604020202020204" pitchFamily="34" charset="0"/>
              </a:rPr>
              <a:t>το πλαίσιο ελέγχου </a:t>
            </a:r>
            <a:r>
              <a:rPr lang="en-US" sz="2400" b="1" dirty="0">
                <a:solidFill>
                  <a:srgbClr val="00B0F0"/>
                </a:solidFill>
                <a:latin typeface="Arial" panose="020B0604020202020204" pitchFamily="34" charset="0"/>
                <a:cs typeface="Arial" panose="020B0604020202020204" pitchFamily="34" charset="0"/>
              </a:rPr>
              <a:t>History</a:t>
            </a:r>
            <a:r>
              <a:rPr lang="en-US" sz="2400" b="1"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και </a:t>
            </a:r>
            <a:r>
              <a:rPr lang="el-GR" sz="2400" dirty="0" smtClean="0">
                <a:latin typeface="Arial" panose="020B0604020202020204" pitchFamily="34" charset="0"/>
                <a:cs typeface="Arial" panose="020B0604020202020204" pitchFamily="34" charset="0"/>
              </a:rPr>
              <a:t>πατούμε </a:t>
            </a:r>
            <a:r>
              <a:rPr lang="el-GR" sz="2400" dirty="0">
                <a:latin typeface="Arial" panose="020B0604020202020204" pitchFamily="34" charset="0"/>
                <a:cs typeface="Arial" panose="020B0604020202020204" pitchFamily="34" charset="0"/>
              </a:rPr>
              <a:t>το κουμπί </a:t>
            </a:r>
            <a:r>
              <a:rPr lang="en-US" sz="2400" b="1" dirty="0">
                <a:solidFill>
                  <a:srgbClr val="00B0F0"/>
                </a:solidFill>
                <a:latin typeface="Arial" panose="020B0604020202020204" pitchFamily="34" charset="0"/>
                <a:cs typeface="Arial" panose="020B0604020202020204" pitchFamily="34" charset="0"/>
              </a:rPr>
              <a:t>Delete</a:t>
            </a:r>
            <a:r>
              <a:rPr lang="el-G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109728" indent="0">
              <a:buNone/>
            </a:pPr>
            <a:endParaRPr lang="en-US"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7564287" y="3370320"/>
            <a:ext cx="392089" cy="320802"/>
          </a:xfrm>
          <a:prstGeom prst="rect">
            <a:avLst/>
          </a:prstGeom>
          <a:noFill/>
          <a:ln>
            <a:noFill/>
          </a:ln>
        </p:spPr>
      </p:pic>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971600" y="332656"/>
            <a:ext cx="6984776" cy="1368152"/>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14631110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60640"/>
          </a:xfrm>
        </p:spPr>
        <p:txBody>
          <a:bodyPr>
            <a:noAutofit/>
          </a:bodyPr>
          <a:lstStyle/>
          <a:p>
            <a:pPr>
              <a:buFont typeface="Arial" panose="020B0604020202020204" pitchFamily="34" charset="0"/>
              <a:buChar char="•"/>
            </a:pPr>
            <a:endParaRPr lang="el-GR" sz="2000"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sz="2000" b="1" u="sng" dirty="0" smtClean="0">
                <a:latin typeface="Arial" panose="020B0604020202020204" pitchFamily="34" charset="0"/>
                <a:cs typeface="Arial" panose="020B0604020202020204" pitchFamily="34" charset="0"/>
              </a:rPr>
              <a:t>Αποκλεισμός </a:t>
            </a:r>
            <a:r>
              <a:rPr lang="el-GR" sz="2000" b="1" u="sng" dirty="0">
                <a:latin typeface="Arial" panose="020B0604020202020204" pitchFamily="34" charset="0"/>
                <a:cs typeface="Arial" panose="020B0604020202020204" pitchFamily="34" charset="0"/>
              </a:rPr>
              <a:t>Αναδυόμενων Παραθύρων (</a:t>
            </a:r>
            <a:r>
              <a:rPr lang="en-US" sz="2000" b="1" u="sng" dirty="0">
                <a:solidFill>
                  <a:srgbClr val="00B0F0"/>
                </a:solidFill>
                <a:latin typeface="Arial" panose="020B0604020202020204" pitchFamily="34" charset="0"/>
                <a:cs typeface="Arial" panose="020B0604020202020204" pitchFamily="34" charset="0"/>
              </a:rPr>
              <a:t>Pop</a:t>
            </a:r>
            <a:r>
              <a:rPr lang="el-GR" sz="2000" b="1" u="sng" dirty="0">
                <a:solidFill>
                  <a:srgbClr val="00B0F0"/>
                </a:solidFill>
                <a:latin typeface="Arial" panose="020B0604020202020204" pitchFamily="34" charset="0"/>
                <a:cs typeface="Arial" panose="020B0604020202020204" pitchFamily="34" charset="0"/>
              </a:rPr>
              <a:t>-</a:t>
            </a:r>
            <a:r>
              <a:rPr lang="en-US" sz="2000" b="1" u="sng" dirty="0">
                <a:solidFill>
                  <a:srgbClr val="00B0F0"/>
                </a:solidFill>
                <a:latin typeface="Arial" panose="020B0604020202020204" pitchFamily="34" charset="0"/>
                <a:cs typeface="Arial" panose="020B0604020202020204" pitchFamily="34" charset="0"/>
              </a:rPr>
              <a:t>ups</a:t>
            </a:r>
            <a:r>
              <a:rPr lang="el-GR" sz="2000" b="1" u="sng" dirty="0">
                <a:latin typeface="Arial" panose="020B0604020202020204" pitchFamily="34" charset="0"/>
                <a:cs typeface="Arial" panose="020B0604020202020204" pitchFamily="34" charset="0"/>
              </a:rPr>
              <a:t>) :</a:t>
            </a:r>
            <a:endParaRPr lang="en-US" sz="2000" b="1" u="sng" dirty="0">
              <a:latin typeface="Arial" panose="020B0604020202020204" pitchFamily="34" charset="0"/>
              <a:cs typeface="Arial" panose="020B0604020202020204" pitchFamily="34" charset="0"/>
            </a:endParaRPr>
          </a:p>
          <a:p>
            <a:pPr marL="361950" indent="-252413">
              <a:buNone/>
            </a:pPr>
            <a:r>
              <a:rPr lang="el-GR" sz="2000" dirty="0" smtClean="0">
                <a:latin typeface="Arial" panose="020B0604020202020204" pitchFamily="34" charset="0"/>
                <a:cs typeface="Arial" panose="020B0604020202020204" pitchFamily="34" charset="0"/>
              </a:rPr>
              <a:t>	Μερικές </a:t>
            </a:r>
            <a:r>
              <a:rPr lang="el-GR" sz="2000" dirty="0">
                <a:latin typeface="Arial" panose="020B0604020202020204" pitchFamily="34" charset="0"/>
                <a:cs typeface="Arial" panose="020B0604020202020204" pitchFamily="34" charset="0"/>
              </a:rPr>
              <a:t>ιστοσελίδες έχουν τη δυνατότητα να ανοίγουν αυτόματα καινούργια παράθυρα (</a:t>
            </a:r>
            <a:r>
              <a:rPr lang="en-US" sz="2000" dirty="0">
                <a:solidFill>
                  <a:srgbClr val="00B0F0"/>
                </a:solidFill>
                <a:latin typeface="Arial" panose="020B0604020202020204" pitchFamily="34" charset="0"/>
                <a:cs typeface="Arial" panose="020B0604020202020204" pitchFamily="34" charset="0"/>
              </a:rPr>
              <a:t>Pop</a:t>
            </a:r>
            <a:r>
              <a:rPr lang="el-GR" sz="2000" dirty="0">
                <a:solidFill>
                  <a:srgbClr val="00B0F0"/>
                </a:solidFill>
                <a:latin typeface="Arial" panose="020B0604020202020204" pitchFamily="34" charset="0"/>
                <a:cs typeface="Arial" panose="020B0604020202020204" pitchFamily="34" charset="0"/>
              </a:rPr>
              <a:t>-</a:t>
            </a:r>
            <a:r>
              <a:rPr lang="en-US" sz="2000" dirty="0">
                <a:solidFill>
                  <a:srgbClr val="00B0F0"/>
                </a:solidFill>
                <a:latin typeface="Arial" panose="020B0604020202020204" pitchFamily="34" charset="0"/>
                <a:cs typeface="Arial" panose="020B0604020202020204" pitchFamily="34" charset="0"/>
              </a:rPr>
              <a:t>ups</a:t>
            </a:r>
            <a:r>
              <a:rPr lang="el-GR" sz="2000" dirty="0">
                <a:latin typeface="Arial" panose="020B0604020202020204" pitchFamily="34" charset="0"/>
                <a:cs typeface="Arial" panose="020B0604020202020204" pitchFamily="34" charset="0"/>
              </a:rPr>
              <a:t>), είτε για διαφημιστικούς σκοπούς, είτε για να παρουσιάσουν κάποιες περαιτέρω πληροφορίες. Στις περισσότερες περιπτώσεις τα παράθυρα αυτά είναι ενοχλητικά. Για να </a:t>
            </a:r>
            <a:r>
              <a:rPr lang="el-GR" sz="2000" dirty="0" smtClean="0">
                <a:latin typeface="Arial" panose="020B0604020202020204" pitchFamily="34" charset="0"/>
                <a:cs typeface="Arial" panose="020B0604020202020204" pitchFamily="34" charset="0"/>
              </a:rPr>
              <a:t>ενεργοποιήσουμε </a:t>
            </a:r>
            <a:r>
              <a:rPr lang="el-GR" sz="2000" dirty="0">
                <a:latin typeface="Arial" panose="020B0604020202020204" pitchFamily="34" charset="0"/>
                <a:cs typeface="Arial" panose="020B0604020202020204" pitchFamily="34" charset="0"/>
              </a:rPr>
              <a:t>ή να </a:t>
            </a:r>
            <a:r>
              <a:rPr lang="el-GR" sz="2000" dirty="0" smtClean="0">
                <a:latin typeface="Arial" panose="020B0604020202020204" pitchFamily="34" charset="0"/>
                <a:cs typeface="Arial" panose="020B0604020202020204" pitchFamily="34" charset="0"/>
              </a:rPr>
              <a:t>απενεργοποιήσουμε </a:t>
            </a:r>
            <a:r>
              <a:rPr lang="el-GR" sz="2000" dirty="0">
                <a:latin typeface="Arial" panose="020B0604020202020204" pitchFamily="34" charset="0"/>
                <a:cs typeface="Arial" panose="020B0604020202020204" pitchFamily="34" charset="0"/>
              </a:rPr>
              <a:t>τον αποκλεισμό των αναδυόμενων παραθύρων: </a:t>
            </a:r>
            <a:r>
              <a:rPr lang="en-US" sz="2000" b="1" dirty="0" err="1">
                <a:solidFill>
                  <a:srgbClr val="00B0F0"/>
                </a:solidFill>
                <a:latin typeface="Arial" panose="020B0604020202020204" pitchFamily="34" charset="0"/>
                <a:cs typeface="Arial" panose="020B0604020202020204" pitchFamily="34" charset="0"/>
              </a:rPr>
              <a:t>Tools</a:t>
            </a:r>
            <a:r>
              <a:rPr lang="en-US" sz="2000" b="1" dirty="0" err="1">
                <a:latin typeface="Arial" panose="020B0604020202020204" pitchFamily="34" charset="0"/>
                <a:cs typeface="Arial" panose="020B0604020202020204" pitchFamily="34" charset="0"/>
                <a:sym typeface="Wingdings"/>
              </a:rPr>
              <a:t></a:t>
            </a:r>
            <a:r>
              <a:rPr lang="en-US" sz="2000" b="1" dirty="0" err="1">
                <a:solidFill>
                  <a:srgbClr val="00B0F0"/>
                </a:solidFill>
                <a:latin typeface="Arial" panose="020B0604020202020204" pitchFamily="34" charset="0"/>
                <a:cs typeface="Arial" panose="020B0604020202020204" pitchFamily="34" charset="0"/>
              </a:rPr>
              <a:t>Pop</a:t>
            </a:r>
            <a:r>
              <a:rPr lang="el-GR" sz="2000" b="1" dirty="0">
                <a:solidFill>
                  <a:srgbClr val="00B0F0"/>
                </a:solidFill>
                <a:latin typeface="Arial" panose="020B0604020202020204" pitchFamily="34" charset="0"/>
                <a:cs typeface="Arial" panose="020B0604020202020204" pitchFamily="34" charset="0"/>
              </a:rPr>
              <a:t>-</a:t>
            </a:r>
            <a:r>
              <a:rPr lang="en-US" sz="2000" b="1" dirty="0">
                <a:solidFill>
                  <a:srgbClr val="00B0F0"/>
                </a:solidFill>
                <a:latin typeface="Arial" panose="020B0604020202020204" pitchFamily="34" charset="0"/>
                <a:cs typeface="Arial" panose="020B0604020202020204" pitchFamily="34" charset="0"/>
              </a:rPr>
              <a:t>up </a:t>
            </a:r>
            <a:r>
              <a:rPr lang="en-US" sz="2000" b="1" dirty="0" err="1">
                <a:solidFill>
                  <a:srgbClr val="00B0F0"/>
                </a:solidFill>
                <a:latin typeface="Arial" panose="020B0604020202020204" pitchFamily="34" charset="0"/>
                <a:cs typeface="Arial" panose="020B0604020202020204" pitchFamily="34" charset="0"/>
              </a:rPr>
              <a:t>Blocker</a:t>
            </a:r>
            <a:r>
              <a:rPr lang="en-US" sz="2000" b="1" dirty="0" err="1">
                <a:latin typeface="Arial" panose="020B0604020202020204" pitchFamily="34" charset="0"/>
                <a:cs typeface="Arial" panose="020B0604020202020204" pitchFamily="34" charset="0"/>
                <a:sym typeface="Wingdings"/>
              </a:rPr>
              <a:t></a:t>
            </a:r>
            <a:r>
              <a:rPr lang="en-US" sz="2000" b="1" dirty="0" err="1">
                <a:solidFill>
                  <a:srgbClr val="00B0F0"/>
                </a:solidFill>
                <a:latin typeface="Arial" panose="020B0604020202020204" pitchFamily="34" charset="0"/>
                <a:cs typeface="Arial" panose="020B0604020202020204" pitchFamily="34" charset="0"/>
              </a:rPr>
              <a:t>Turn</a:t>
            </a:r>
            <a:r>
              <a:rPr lang="en-US" sz="2000" b="1" dirty="0">
                <a:solidFill>
                  <a:srgbClr val="00B0F0"/>
                </a:solidFill>
                <a:latin typeface="Arial" panose="020B0604020202020204" pitchFamily="34" charset="0"/>
                <a:cs typeface="Arial" panose="020B0604020202020204" pitchFamily="34" charset="0"/>
              </a:rPr>
              <a:t> On Pop</a:t>
            </a:r>
            <a:r>
              <a:rPr lang="el-GR" sz="2000" b="1" dirty="0">
                <a:solidFill>
                  <a:srgbClr val="00B0F0"/>
                </a:solidFill>
                <a:latin typeface="Arial" panose="020B0604020202020204" pitchFamily="34" charset="0"/>
                <a:cs typeface="Arial" panose="020B0604020202020204" pitchFamily="34" charset="0"/>
              </a:rPr>
              <a:t>-</a:t>
            </a:r>
            <a:r>
              <a:rPr lang="en-US" sz="2000" b="1" dirty="0">
                <a:solidFill>
                  <a:srgbClr val="00B0F0"/>
                </a:solidFill>
                <a:latin typeface="Arial" panose="020B0604020202020204" pitchFamily="34" charset="0"/>
                <a:cs typeface="Arial" panose="020B0604020202020204" pitchFamily="34" charset="0"/>
              </a:rPr>
              <a:t>up Blocker</a:t>
            </a:r>
            <a:r>
              <a:rPr lang="el-GR" sz="2000" dirty="0">
                <a:latin typeface="Arial" panose="020B0604020202020204" pitchFamily="34" charset="0"/>
                <a:cs typeface="Arial" panose="020B0604020202020204" pitchFamily="34" charset="0"/>
              </a:rPr>
              <a:t> ή </a:t>
            </a:r>
            <a:r>
              <a:rPr lang="en-US" sz="2000" b="1" dirty="0">
                <a:solidFill>
                  <a:srgbClr val="00B0F0"/>
                </a:solidFill>
                <a:latin typeface="Arial" panose="020B0604020202020204" pitchFamily="34" charset="0"/>
                <a:cs typeface="Arial" panose="020B0604020202020204" pitchFamily="34" charset="0"/>
              </a:rPr>
              <a:t>Turn Off Pop</a:t>
            </a:r>
            <a:r>
              <a:rPr lang="el-GR" sz="2000" b="1" dirty="0">
                <a:solidFill>
                  <a:srgbClr val="00B0F0"/>
                </a:solidFill>
                <a:latin typeface="Arial" panose="020B0604020202020204" pitchFamily="34" charset="0"/>
                <a:cs typeface="Arial" panose="020B0604020202020204" pitchFamily="34" charset="0"/>
              </a:rPr>
              <a:t>-</a:t>
            </a:r>
            <a:r>
              <a:rPr lang="en-US" sz="2000" b="1" dirty="0">
                <a:solidFill>
                  <a:srgbClr val="00B0F0"/>
                </a:solidFill>
                <a:latin typeface="Arial" panose="020B0604020202020204" pitchFamily="34" charset="0"/>
                <a:cs typeface="Arial" panose="020B0604020202020204" pitchFamily="34" charset="0"/>
              </a:rPr>
              <a:t>up Blocker</a:t>
            </a:r>
            <a:r>
              <a:rPr lang="el-GR" sz="2000" dirty="0">
                <a:latin typeface="Arial" panose="020B0604020202020204" pitchFamily="34" charset="0"/>
                <a:cs typeface="Arial" panose="020B0604020202020204" pitchFamily="34" charset="0"/>
              </a:rPr>
              <a:t> αντίστοιχα.</a:t>
            </a:r>
            <a:endParaRPr lang="en-US" sz="2000" dirty="0">
              <a:latin typeface="Arial" panose="020B0604020202020204" pitchFamily="34" charset="0"/>
              <a:cs typeface="Arial" panose="020B0604020202020204" pitchFamily="34" charset="0"/>
            </a:endParaRPr>
          </a:p>
          <a:p>
            <a:pPr marL="109728" indent="0">
              <a:buNone/>
            </a:pPr>
            <a:r>
              <a:rPr lang="el-GR"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l-GR" sz="2000" b="1" u="sng" dirty="0">
                <a:latin typeface="Arial" panose="020B0604020202020204" pitchFamily="34" charset="0"/>
                <a:cs typeface="Arial" panose="020B0604020202020204" pitchFamily="34" charset="0"/>
              </a:rPr>
              <a:t>Μηχανές Αναζήτησης (</a:t>
            </a:r>
            <a:r>
              <a:rPr lang="el-GR" sz="2000" b="1" u="sng" dirty="0" err="1">
                <a:solidFill>
                  <a:srgbClr val="00B0F0"/>
                </a:solidFill>
                <a:latin typeface="Arial" panose="020B0604020202020204" pitchFamily="34" charset="0"/>
                <a:cs typeface="Arial" panose="020B0604020202020204" pitchFamily="34" charset="0"/>
              </a:rPr>
              <a:t>Search</a:t>
            </a:r>
            <a:r>
              <a:rPr lang="el-GR" sz="2000" b="1" u="sng" dirty="0">
                <a:solidFill>
                  <a:srgbClr val="00B0F0"/>
                </a:solidFill>
                <a:latin typeface="Arial" panose="020B0604020202020204" pitchFamily="34" charset="0"/>
                <a:cs typeface="Arial" panose="020B0604020202020204" pitchFamily="34" charset="0"/>
              </a:rPr>
              <a:t> </a:t>
            </a:r>
            <a:r>
              <a:rPr lang="el-GR" sz="2000" b="1" u="sng" dirty="0" err="1">
                <a:solidFill>
                  <a:srgbClr val="00B0F0"/>
                </a:solidFill>
                <a:latin typeface="Arial" panose="020B0604020202020204" pitchFamily="34" charset="0"/>
                <a:cs typeface="Arial" panose="020B0604020202020204" pitchFamily="34" charset="0"/>
              </a:rPr>
              <a:t>Engines</a:t>
            </a:r>
            <a:r>
              <a:rPr lang="el-GR" sz="2000" b="1" u="sng" dirty="0">
                <a:latin typeface="Arial" panose="020B0604020202020204" pitchFamily="34" charset="0"/>
                <a:cs typeface="Arial" panose="020B0604020202020204" pitchFamily="34" charset="0"/>
              </a:rPr>
              <a:t>) : </a:t>
            </a:r>
            <a:endParaRPr lang="en-US" sz="2000" b="1" u="sng" dirty="0">
              <a:latin typeface="Arial" panose="020B0604020202020204" pitchFamily="34" charset="0"/>
              <a:cs typeface="Arial" panose="020B0604020202020204" pitchFamily="34" charset="0"/>
            </a:endParaRPr>
          </a:p>
          <a:p>
            <a:pPr marL="361950" indent="-252413">
              <a:buNone/>
            </a:pPr>
            <a:r>
              <a:rPr lang="el-GR" sz="2000" dirty="0" smtClean="0">
                <a:latin typeface="Arial" panose="020B0604020202020204" pitchFamily="34" charset="0"/>
                <a:cs typeface="Arial" panose="020B0604020202020204" pitchFamily="34" charset="0"/>
              </a:rPr>
              <a:t>	Είναι </a:t>
            </a:r>
            <a:r>
              <a:rPr lang="el-GR" sz="2000" dirty="0">
                <a:latin typeface="Arial" panose="020B0604020202020204" pitchFamily="34" charset="0"/>
                <a:cs typeface="Arial" panose="020B0604020202020204" pitchFamily="34" charset="0"/>
              </a:rPr>
              <a:t>ειδικές ιστοσελίδες εξοπλισμένες με τα κατάλληλα εργαλεία που τους επιτρέπουν να ερευνούν άλλες ιστοσελίδες του Διαδικτύου και να συλλέγουν πληροφορίες για το περιεχόμενό τους σε ειδικές βάσεις δεδομένων. Οι χρήστες, δηλαδή εμείς, μπορούμε να εντοπίζουμε τις πληροφορίες αυτές δίνοντας σχετικές </a:t>
            </a:r>
            <a:r>
              <a:rPr lang="el-GR" sz="2000" u="sng" dirty="0">
                <a:latin typeface="Arial" panose="020B0604020202020204" pitchFamily="34" charset="0"/>
                <a:cs typeface="Arial" panose="020B0604020202020204" pitchFamily="34" charset="0"/>
              </a:rPr>
              <a:t>λέξεις-κλειδιά</a:t>
            </a:r>
            <a:r>
              <a:rPr lang="el-GR" sz="2000" dirty="0">
                <a:latin typeface="Arial" panose="020B0604020202020204" pitchFamily="34" charset="0"/>
                <a:cs typeface="Arial" panose="020B0604020202020204" pitchFamily="34" charset="0"/>
              </a:rPr>
              <a:t> (</a:t>
            </a:r>
            <a:r>
              <a:rPr lang="el-GR" sz="2000" dirty="0" err="1">
                <a:solidFill>
                  <a:srgbClr val="00B0F0"/>
                </a:solidFill>
                <a:latin typeface="Arial" panose="020B0604020202020204" pitchFamily="34" charset="0"/>
                <a:cs typeface="Arial" panose="020B0604020202020204" pitchFamily="34" charset="0"/>
              </a:rPr>
              <a:t>keywords</a:t>
            </a:r>
            <a:r>
              <a:rPr lang="el-GR" sz="2000" dirty="0">
                <a:latin typeface="Arial" panose="020B0604020202020204" pitchFamily="34" charset="0"/>
                <a:cs typeface="Arial" panose="020B0604020202020204" pitchFamily="34" charset="0"/>
              </a:rPr>
              <a:t>) στις μηχανές αναζήτησης. </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38</a:t>
            </a:fld>
            <a:endParaRPr lang="en-US"/>
          </a:p>
        </p:txBody>
      </p:sp>
    </p:spTree>
    <p:extLst>
      <p:ext uri="{BB962C8B-B14F-4D97-AF65-F5344CB8AC3E}">
        <p14:creationId xmlns:p14="http://schemas.microsoft.com/office/powerpoint/2010/main" val="2805661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77500" lnSpcReduction="20000"/>
          </a:bodyPr>
          <a:lstStyle/>
          <a:p>
            <a:pPr marL="361950" indent="-252413">
              <a:buNone/>
            </a:pPr>
            <a:r>
              <a:rPr lang="el-GR" sz="2800" dirty="0" smtClean="0">
                <a:latin typeface="Arial" panose="020B0604020202020204" pitchFamily="34" charset="0"/>
                <a:cs typeface="Arial" panose="020B0604020202020204" pitchFamily="34" charset="0"/>
              </a:rPr>
              <a:t>	Η </a:t>
            </a:r>
            <a:r>
              <a:rPr lang="el-GR" sz="2800" dirty="0">
                <a:latin typeface="Arial" panose="020B0604020202020204" pitchFamily="34" charset="0"/>
                <a:cs typeface="Arial" panose="020B0604020202020204" pitchFamily="34" charset="0"/>
              </a:rPr>
              <a:t>πιο δημοφιλής μηχανή αναζήτησης είναι το </a:t>
            </a:r>
            <a:r>
              <a:rPr lang="el-GR" sz="2800" b="1" dirty="0" err="1">
                <a:solidFill>
                  <a:srgbClr val="00B0F0"/>
                </a:solidFill>
                <a:latin typeface="Arial" panose="020B0604020202020204" pitchFamily="34" charset="0"/>
                <a:cs typeface="Arial" panose="020B0604020202020204" pitchFamily="34" charset="0"/>
              </a:rPr>
              <a:t>Google</a:t>
            </a:r>
            <a:r>
              <a:rPr lang="el-GR" sz="2800" dirty="0">
                <a:latin typeface="Arial" panose="020B0604020202020204" pitchFamily="34" charset="0"/>
                <a:cs typeface="Arial" panose="020B0604020202020204" pitchFamily="34" charset="0"/>
              </a:rPr>
              <a:t> (</a:t>
            </a:r>
            <a:r>
              <a:rPr lang="el-GR" sz="2800" u="sng" dirty="0" err="1">
                <a:solidFill>
                  <a:srgbClr val="00B0F0"/>
                </a:solidFill>
                <a:latin typeface="Arial" panose="020B0604020202020204" pitchFamily="34" charset="0"/>
                <a:cs typeface="Arial" panose="020B0604020202020204" pitchFamily="34" charset="0"/>
                <a:hlinkClick r:id="rId2"/>
              </a:rPr>
              <a:t>www.google.com</a:t>
            </a:r>
            <a:r>
              <a:rPr lang="el-GR" sz="2800" dirty="0">
                <a:latin typeface="Arial" panose="020B0604020202020204" pitchFamily="34" charset="0"/>
                <a:cs typeface="Arial" panose="020B0604020202020204" pitchFamily="34" charset="0"/>
              </a:rPr>
              <a:t>). Άλλες γνωστές μηχανές αναζήτησης είναι: το </a:t>
            </a:r>
            <a:r>
              <a:rPr lang="el-GR" sz="2800" b="1" dirty="0" err="1">
                <a:solidFill>
                  <a:srgbClr val="00B0F0"/>
                </a:solidFill>
                <a:latin typeface="Arial" panose="020B0604020202020204" pitchFamily="34" charset="0"/>
                <a:cs typeface="Arial" panose="020B0604020202020204" pitchFamily="34" charset="0"/>
              </a:rPr>
              <a:t>Yahoo</a:t>
            </a:r>
            <a:r>
              <a:rPr lang="el-GR" sz="2800" b="1"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a:t>
            </a:r>
            <a:r>
              <a:rPr lang="el-GR" sz="2800" u="sng" dirty="0" err="1">
                <a:solidFill>
                  <a:srgbClr val="00B0F0"/>
                </a:solidFill>
                <a:latin typeface="Arial" panose="020B0604020202020204" pitchFamily="34" charset="0"/>
                <a:cs typeface="Arial" panose="020B0604020202020204" pitchFamily="34" charset="0"/>
                <a:hlinkClick r:id="rId3"/>
              </a:rPr>
              <a:t>www.yahoo.com</a:t>
            </a:r>
            <a:r>
              <a:rPr lang="el-GR" sz="2800" dirty="0">
                <a:latin typeface="Arial" panose="020B0604020202020204" pitchFamily="34" charset="0"/>
                <a:cs typeface="Arial" panose="020B0604020202020204" pitchFamily="34" charset="0"/>
              </a:rPr>
              <a:t>), το </a:t>
            </a:r>
            <a:r>
              <a:rPr lang="el-GR" sz="2800" b="1" dirty="0" err="1">
                <a:solidFill>
                  <a:srgbClr val="00B0F0"/>
                </a:solidFill>
                <a:latin typeface="Arial" panose="020B0604020202020204" pitchFamily="34" charset="0"/>
                <a:cs typeface="Arial" panose="020B0604020202020204" pitchFamily="34" charset="0"/>
              </a:rPr>
              <a:t>Altavista</a:t>
            </a:r>
            <a:r>
              <a:rPr lang="el-GR" sz="2800" dirty="0">
                <a:latin typeface="Arial" panose="020B0604020202020204" pitchFamily="34" charset="0"/>
                <a:cs typeface="Arial" panose="020B0604020202020204" pitchFamily="34" charset="0"/>
              </a:rPr>
              <a:t> (</a:t>
            </a:r>
            <a:r>
              <a:rPr lang="el-GR" sz="2800" u="sng" dirty="0" err="1">
                <a:latin typeface="Arial" panose="020B0604020202020204" pitchFamily="34" charset="0"/>
                <a:cs typeface="Arial" panose="020B0604020202020204" pitchFamily="34" charset="0"/>
                <a:hlinkClick r:id="rId4"/>
              </a:rPr>
              <a:t>www.altavista.com</a:t>
            </a:r>
            <a:r>
              <a:rPr lang="el-GR" sz="2800" dirty="0">
                <a:latin typeface="Arial" panose="020B0604020202020204" pitchFamily="34" charset="0"/>
                <a:cs typeface="Arial" panose="020B0604020202020204" pitchFamily="34" charset="0"/>
              </a:rPr>
              <a:t>), το </a:t>
            </a:r>
            <a:r>
              <a:rPr lang="el-GR" sz="2800" b="1" dirty="0" err="1">
                <a:solidFill>
                  <a:srgbClr val="00B0F0"/>
                </a:solidFill>
                <a:latin typeface="Arial" panose="020B0604020202020204" pitchFamily="34" charset="0"/>
                <a:cs typeface="Arial" panose="020B0604020202020204" pitchFamily="34" charset="0"/>
              </a:rPr>
              <a:t>Bing</a:t>
            </a:r>
            <a:r>
              <a:rPr lang="el-GR" sz="2800" dirty="0">
                <a:latin typeface="Arial" panose="020B0604020202020204" pitchFamily="34" charset="0"/>
                <a:cs typeface="Arial" panose="020B0604020202020204" pitchFamily="34" charset="0"/>
              </a:rPr>
              <a:t> (</a:t>
            </a:r>
            <a:r>
              <a:rPr lang="el-GR" sz="2800" u="sng" dirty="0" err="1">
                <a:latin typeface="Arial" panose="020B0604020202020204" pitchFamily="34" charset="0"/>
                <a:cs typeface="Arial" panose="020B0604020202020204" pitchFamily="34" charset="0"/>
                <a:hlinkClick r:id="rId5"/>
              </a:rPr>
              <a:t>www.bing.com</a:t>
            </a:r>
            <a:r>
              <a:rPr lang="el-GR" sz="2800" dirty="0">
                <a:latin typeface="Arial" panose="020B0604020202020204" pitchFamily="34" charset="0"/>
                <a:cs typeface="Arial" panose="020B0604020202020204" pitchFamily="34" charset="0"/>
              </a:rPr>
              <a:t>) και άλλες.</a:t>
            </a:r>
            <a:endParaRPr lang="el-GR" sz="2800" dirty="0" smtClean="0">
              <a:latin typeface="Arial" panose="020B0604020202020204" pitchFamily="34" charset="0"/>
              <a:cs typeface="Arial" panose="020B0604020202020204" pitchFamily="34" charset="0"/>
            </a:endParaRPr>
          </a:p>
          <a:p>
            <a:pPr marL="109728" indent="0">
              <a:buNone/>
            </a:pPr>
            <a:endParaRPr lang="el-GR" sz="2800" dirty="0" smtClean="0">
              <a:latin typeface="Arial" panose="020B0604020202020204" pitchFamily="34" charset="0"/>
              <a:cs typeface="Arial" panose="020B0604020202020204" pitchFamily="34" charset="0"/>
            </a:endParaRPr>
          </a:p>
          <a:p>
            <a:pPr marL="361950" indent="-252413">
              <a:buNone/>
            </a:pPr>
            <a:r>
              <a:rPr lang="el-GR" sz="2800" dirty="0" smtClean="0">
                <a:latin typeface="Arial" panose="020B0604020202020204" pitchFamily="34" charset="0"/>
                <a:cs typeface="Arial" panose="020B0604020202020204" pitchFamily="34" charset="0"/>
              </a:rPr>
              <a:t>	Στις </a:t>
            </a:r>
            <a:r>
              <a:rPr lang="el-GR" sz="2800" dirty="0">
                <a:latin typeface="Arial" panose="020B0604020202020204" pitchFamily="34" charset="0"/>
                <a:cs typeface="Arial" panose="020B0604020202020204" pitchFamily="34" charset="0"/>
              </a:rPr>
              <a:t>ιστοσελίδες-μηχανές αναζήτησης υπάρχει πάντα ένα πλαίσιο στο οποίο πληκτρολογούμε τις λέξεις-κλειδιά που σχετίζονται με την αναζήτηση που θέλουμε να κάνουμε</a:t>
            </a:r>
            <a:r>
              <a:rPr lang="el-GR" sz="2800" dirty="0" smtClean="0">
                <a:latin typeface="Arial" panose="020B0604020202020204" pitchFamily="34" charset="0"/>
                <a:cs typeface="Arial" panose="020B0604020202020204" pitchFamily="34" charset="0"/>
              </a:rPr>
              <a:t>.</a:t>
            </a:r>
          </a:p>
          <a:p>
            <a:pPr marL="109728" indent="0">
              <a:buNone/>
            </a:pPr>
            <a:endParaRPr lang="en-US"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b="1" u="sng" dirty="0">
                <a:solidFill>
                  <a:srgbClr val="00B0F0"/>
                </a:solidFill>
                <a:latin typeface="Arial" panose="020B0604020202020204" pitchFamily="34" charset="0"/>
                <a:cs typeface="Arial" panose="020B0604020202020204" pitchFamily="34" charset="0"/>
              </a:rPr>
              <a:t>Favorites</a:t>
            </a:r>
            <a:r>
              <a:rPr lang="el-GR" b="1" u="sng" dirty="0">
                <a:latin typeface="Arial" panose="020B0604020202020204" pitchFamily="34" charset="0"/>
                <a:cs typeface="Arial" panose="020B0604020202020204" pitchFamily="34" charset="0"/>
              </a:rPr>
              <a:t> (Αγαπημένα) ή </a:t>
            </a:r>
            <a:r>
              <a:rPr lang="en-US" b="1" u="sng" dirty="0">
                <a:solidFill>
                  <a:srgbClr val="00B0F0"/>
                </a:solidFill>
                <a:latin typeface="Arial" panose="020B0604020202020204" pitchFamily="34" charset="0"/>
                <a:cs typeface="Arial" panose="020B0604020202020204" pitchFamily="34" charset="0"/>
              </a:rPr>
              <a:t>Bookmarks</a:t>
            </a:r>
            <a:r>
              <a:rPr lang="el-GR" b="1" u="sng" dirty="0">
                <a:latin typeface="Arial" panose="020B0604020202020204" pitchFamily="34" charset="0"/>
                <a:cs typeface="Arial" panose="020B0604020202020204" pitchFamily="34" charset="0"/>
              </a:rPr>
              <a:t> (Σελιδοδείκτες):</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Είναι </a:t>
            </a:r>
            <a:r>
              <a:rPr lang="el-GR" dirty="0">
                <a:latin typeface="Arial" panose="020B0604020202020204" pitchFamily="34" charset="0"/>
                <a:cs typeface="Arial" panose="020B0604020202020204" pitchFamily="34" charset="0"/>
              </a:rPr>
              <a:t>ένας ειδικός φάκελος στο σκληρό δίσκο στον οποίο μπορούμε να αποθηκεύουμε και να οργανώνουμε τις διευθύνσεις </a:t>
            </a:r>
            <a:r>
              <a:rPr lang="en-US" dirty="0">
                <a:latin typeface="Arial" panose="020B0604020202020204" pitchFamily="34" charset="0"/>
                <a:cs typeface="Arial" panose="020B0604020202020204" pitchFamily="34" charset="0"/>
              </a:rPr>
              <a:t>URL</a:t>
            </a:r>
            <a:r>
              <a:rPr lang="el-GR" dirty="0">
                <a:latin typeface="Arial" panose="020B0604020202020204" pitchFamily="34" charset="0"/>
                <a:cs typeface="Arial" panose="020B0604020202020204" pitchFamily="34" charset="0"/>
              </a:rPr>
              <a:t> των ιστοσελίδων που επισκεπτόμαστε συχνά, για ευκολότερη πρόσβαση σε αυτές στο μέλλον (χωρίς να απαιτείται να πληκτρολογούμε το </a:t>
            </a:r>
            <a:r>
              <a:rPr lang="en-US" dirty="0">
                <a:latin typeface="Arial" panose="020B0604020202020204" pitchFamily="34" charset="0"/>
                <a:cs typeface="Arial" panose="020B0604020202020204" pitchFamily="34" charset="0"/>
              </a:rPr>
              <a:t>URL</a:t>
            </a:r>
            <a:r>
              <a:rPr lang="el-GR" dirty="0" smtClean="0">
                <a:latin typeface="Arial" panose="020B0604020202020204" pitchFamily="34" charset="0"/>
                <a:cs typeface="Arial" panose="020B0604020202020204" pitchFamily="34" charset="0"/>
              </a:rPr>
              <a:t>).</a:t>
            </a:r>
          </a:p>
          <a:p>
            <a:pPr marL="361950" indent="-252413">
              <a:buNone/>
            </a:pP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Προσθήκη της Τρέχουσας Ιστοσελίδας στα Αγαπημένα : </a:t>
            </a:r>
            <a:endParaRPr lang="en-US" b="1" u="sng" dirty="0">
              <a:latin typeface="Arial" panose="020B0604020202020204" pitchFamily="34" charset="0"/>
              <a:cs typeface="Arial" panose="020B0604020202020204" pitchFamily="34" charset="0"/>
            </a:endParaRPr>
          </a:p>
          <a:p>
            <a:pPr marL="361950" indent="-252413">
              <a:buNone/>
            </a:pPr>
            <a:r>
              <a:rPr lang="el-GR" b="1" dirty="0" smtClean="0">
                <a:latin typeface="Arial" panose="020B0604020202020204" pitchFamily="34" charset="0"/>
                <a:cs typeface="Arial" panose="020B0604020202020204" pitchFamily="34" charset="0"/>
              </a:rPr>
              <a:t>	</a:t>
            </a:r>
            <a:r>
              <a:rPr lang="en-US" b="1" dirty="0" err="1" smtClean="0">
                <a:solidFill>
                  <a:srgbClr val="00B0F0"/>
                </a:solidFill>
                <a:latin typeface="Arial" panose="020B0604020202020204" pitchFamily="34" charset="0"/>
                <a:cs typeface="Arial" panose="020B0604020202020204" pitchFamily="34" charset="0"/>
              </a:rPr>
              <a:t>Favorites</a:t>
            </a:r>
            <a:r>
              <a:rPr lang="en-US" b="1" dirty="0" err="1">
                <a:latin typeface="Arial" panose="020B0604020202020204" pitchFamily="34" charset="0"/>
                <a:cs typeface="Arial" panose="020B0604020202020204" pitchFamily="34" charset="0"/>
                <a:sym typeface="Wingdings"/>
              </a:rPr>
              <a:t></a:t>
            </a:r>
            <a:r>
              <a:rPr lang="en-US" b="1" dirty="0" err="1">
                <a:solidFill>
                  <a:srgbClr val="00B0F0"/>
                </a:solidFill>
                <a:latin typeface="Arial" panose="020B0604020202020204" pitchFamily="34" charset="0"/>
                <a:cs typeface="Arial" panose="020B0604020202020204" pitchFamily="34" charset="0"/>
              </a:rPr>
              <a:t>Add</a:t>
            </a:r>
            <a:r>
              <a:rPr lang="en-US" b="1" dirty="0">
                <a:solidFill>
                  <a:srgbClr val="00B0F0"/>
                </a:solidFill>
                <a:latin typeface="Arial" panose="020B0604020202020204" pitchFamily="34" charset="0"/>
                <a:cs typeface="Arial" panose="020B0604020202020204" pitchFamily="34" charset="0"/>
              </a:rPr>
              <a:t> to Favorites</a:t>
            </a:r>
            <a:r>
              <a:rPr lang="el-GR" dirty="0">
                <a:latin typeface="Arial" panose="020B0604020202020204" pitchFamily="34" charset="0"/>
                <a:cs typeface="Arial" panose="020B0604020202020204" pitchFamily="34" charset="0"/>
              </a:rPr>
              <a:t>. Στο πλαίσιο διαλόγου που εμφανίζεται, </a:t>
            </a:r>
            <a:r>
              <a:rPr lang="el-GR" dirty="0" smtClean="0">
                <a:latin typeface="Arial" panose="020B0604020202020204" pitchFamily="34" charset="0"/>
                <a:cs typeface="Arial" panose="020B0604020202020204" pitchFamily="34" charset="0"/>
              </a:rPr>
              <a:t>καθορίζουμε </a:t>
            </a:r>
            <a:r>
              <a:rPr lang="el-GR" dirty="0">
                <a:latin typeface="Arial" panose="020B0604020202020204" pitchFamily="34" charset="0"/>
                <a:cs typeface="Arial" panose="020B0604020202020204" pitchFamily="34" charset="0"/>
              </a:rPr>
              <a:t>το όνομα (</a:t>
            </a:r>
            <a:r>
              <a:rPr lang="en-US" b="1" dirty="0">
                <a:solidFill>
                  <a:srgbClr val="00B0F0"/>
                </a:solidFill>
                <a:latin typeface="Arial" panose="020B0604020202020204" pitchFamily="34" charset="0"/>
                <a:cs typeface="Arial" panose="020B0604020202020204" pitchFamily="34" charset="0"/>
              </a:rPr>
              <a:t>Name</a:t>
            </a:r>
            <a:r>
              <a:rPr lang="el-GR" dirty="0">
                <a:latin typeface="Arial" panose="020B0604020202020204" pitchFamily="34" charset="0"/>
                <a:cs typeface="Arial" panose="020B0604020202020204" pitchFamily="34" charset="0"/>
              </a:rPr>
              <a:t>) και το φάκελο αποθήκευσης (</a:t>
            </a:r>
            <a:r>
              <a:rPr lang="en-US" b="1" dirty="0">
                <a:solidFill>
                  <a:srgbClr val="00B0F0"/>
                </a:solidFill>
                <a:latin typeface="Arial" panose="020B0604020202020204" pitchFamily="34" charset="0"/>
                <a:cs typeface="Arial" panose="020B0604020202020204" pitchFamily="34" charset="0"/>
              </a:rPr>
              <a:t>Create In</a:t>
            </a:r>
            <a:r>
              <a:rPr lang="el-GR" dirty="0">
                <a:latin typeface="Arial" panose="020B0604020202020204" pitchFamily="34" charset="0"/>
                <a:cs typeface="Arial" panose="020B0604020202020204" pitchFamily="34" charset="0"/>
              </a:rPr>
              <a:t>) και </a:t>
            </a:r>
            <a:r>
              <a:rPr lang="el-GR" dirty="0" smtClean="0">
                <a:latin typeface="Arial" panose="020B0604020202020204" pitchFamily="34" charset="0"/>
                <a:cs typeface="Arial" panose="020B0604020202020204" pitchFamily="34" charset="0"/>
              </a:rPr>
              <a:t>πατούμε </a:t>
            </a:r>
            <a:r>
              <a:rPr lang="el-GR" dirty="0">
                <a:latin typeface="Arial" panose="020B0604020202020204" pitchFamily="34" charset="0"/>
                <a:cs typeface="Arial" panose="020B0604020202020204" pitchFamily="34" charset="0"/>
              </a:rPr>
              <a:t>το κουμπί </a:t>
            </a:r>
            <a:r>
              <a:rPr lang="en-US" b="1" dirty="0">
                <a:solidFill>
                  <a:srgbClr val="00B0F0"/>
                </a:solidFill>
                <a:latin typeface="Arial" panose="020B0604020202020204" pitchFamily="34" charset="0"/>
                <a:cs typeface="Arial" panose="020B0604020202020204" pitchFamily="34" charset="0"/>
              </a:rPr>
              <a:t>Add</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39</a:t>
            </a:fld>
            <a:endParaRPr lang="en-US"/>
          </a:p>
        </p:txBody>
      </p:sp>
    </p:spTree>
    <p:extLst>
      <p:ext uri="{BB962C8B-B14F-4D97-AF65-F5344CB8AC3E}">
        <p14:creationId xmlns:p14="http://schemas.microsoft.com/office/powerpoint/2010/main" val="2160494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844824"/>
            <a:ext cx="8511798" cy="3955482"/>
          </a:xfrm>
        </p:spPr>
      </p:pic>
      <p:sp>
        <p:nvSpPr>
          <p:cNvPr id="3" name="Slide Number Placeholder 2"/>
          <p:cNvSpPr>
            <a:spLocks noGrp="1"/>
          </p:cNvSpPr>
          <p:nvPr>
            <p:ph type="sldNum" sz="quarter" idx="12"/>
          </p:nvPr>
        </p:nvSpPr>
        <p:spPr/>
        <p:txBody>
          <a:bodyPr/>
          <a:lstStyle/>
          <a:p>
            <a:fld id="{D18737D0-1F07-487A-BC82-FDF5B924E95B}" type="slidenum">
              <a:rPr lang="en-US" smtClean="0"/>
              <a:pPr/>
              <a:t>4</a:t>
            </a:fld>
            <a:endParaRPr lang="en-US"/>
          </a:p>
        </p:txBody>
      </p:sp>
      <p:sp>
        <p:nvSpPr>
          <p:cNvPr id="4" name="Title 3"/>
          <p:cNvSpPr>
            <a:spLocks noGrp="1"/>
          </p:cNvSpPr>
          <p:nvPr>
            <p:ph type="title"/>
          </p:nvPr>
        </p:nvSpPr>
        <p:spPr>
          <a:xfrm>
            <a:off x="323528" y="44624"/>
            <a:ext cx="8229600" cy="1143000"/>
          </a:xfrm>
        </p:spPr>
        <p:txBody>
          <a:bodyPr>
            <a:normAutofit fontScale="90000"/>
          </a:bodyPr>
          <a:lstStyle/>
          <a:p>
            <a:r>
              <a:rPr lang="el-GR" sz="3200" dirty="0" smtClean="0">
                <a:solidFill>
                  <a:srgbClr val="FFC000"/>
                </a:solidFill>
                <a:latin typeface="Arial" panose="020B0604020202020204" pitchFamily="34" charset="0"/>
                <a:cs typeface="Arial" panose="020B0604020202020204" pitchFamily="34" charset="0"/>
              </a:rPr>
              <a:t/>
            </a:r>
            <a:br>
              <a:rPr lang="el-GR" sz="3200" dirty="0" smtClean="0">
                <a:solidFill>
                  <a:srgbClr val="FFC000"/>
                </a:solidFill>
                <a:latin typeface="Arial" panose="020B0604020202020204" pitchFamily="34" charset="0"/>
                <a:cs typeface="Arial" panose="020B0604020202020204" pitchFamily="34" charset="0"/>
              </a:rPr>
            </a:br>
            <a:r>
              <a:rPr lang="el-GR" sz="3200" dirty="0" smtClean="0">
                <a:solidFill>
                  <a:srgbClr val="FFC000"/>
                </a:solidFill>
                <a:latin typeface="Arial" panose="020B0604020202020204" pitchFamily="34" charset="0"/>
                <a:cs typeface="Arial" panose="020B0604020202020204" pitchFamily="34" charset="0"/>
              </a:rPr>
              <a:t/>
            </a:r>
            <a:br>
              <a:rPr lang="el-GR" sz="3200" dirty="0" smtClean="0">
                <a:solidFill>
                  <a:srgbClr val="FFC000"/>
                </a:solidFill>
                <a:latin typeface="Arial" panose="020B0604020202020204" pitchFamily="34" charset="0"/>
                <a:cs typeface="Arial" panose="020B0604020202020204" pitchFamily="34" charset="0"/>
              </a:rPr>
            </a:br>
            <a:r>
              <a:rPr lang="el-GR" sz="3200" dirty="0" smtClean="0">
                <a:solidFill>
                  <a:srgbClr val="FFC000"/>
                </a:solidFill>
                <a:latin typeface="Arial" panose="020B0604020202020204" pitchFamily="34" charset="0"/>
                <a:cs typeface="Arial" panose="020B0604020202020204" pitchFamily="34" charset="0"/>
              </a:rPr>
              <a:t>Ενότητα </a:t>
            </a:r>
            <a:r>
              <a:rPr lang="el-GR" sz="3200" dirty="0">
                <a:solidFill>
                  <a:srgbClr val="FFC000"/>
                </a:solidFill>
                <a:latin typeface="Arial" panose="020B0604020202020204" pitchFamily="34" charset="0"/>
                <a:cs typeface="Arial" panose="020B0604020202020204" pitchFamily="34" charset="0"/>
              </a:rPr>
              <a:t>1: Εισαγωγή στη χρήση του Η/Υ</a:t>
            </a:r>
            <a:r>
              <a:rPr lang="en-US" sz="3200" dirty="0">
                <a:solidFill>
                  <a:srgbClr val="FFC000"/>
                </a:solidFill>
                <a:latin typeface="Arial" panose="020B0604020202020204" pitchFamily="34" charset="0"/>
                <a:cs typeface="Arial" panose="020B0604020202020204" pitchFamily="34" charset="0"/>
              </a:rPr>
              <a:t/>
            </a:r>
            <a:br>
              <a:rPr lang="en-US" sz="3200" dirty="0">
                <a:solidFill>
                  <a:srgbClr val="FFC000"/>
                </a:solidFill>
                <a:latin typeface="Arial" panose="020B0604020202020204" pitchFamily="34" charset="0"/>
                <a:cs typeface="Arial" panose="020B0604020202020204" pitchFamily="34" charset="0"/>
              </a:rPr>
            </a:br>
            <a:r>
              <a:rPr lang="el-GR" sz="3200" dirty="0" smtClean="0">
                <a:solidFill>
                  <a:srgbClr val="FFC000"/>
                </a:solidFill>
                <a:latin typeface="Arial" panose="020B0604020202020204" pitchFamily="34" charset="0"/>
                <a:cs typeface="Arial" panose="020B0604020202020204" pitchFamily="34" charset="0"/>
              </a:rPr>
              <a:t/>
            </a:r>
            <a:br>
              <a:rPr lang="el-GR" sz="3200" dirty="0" smtClean="0">
                <a:solidFill>
                  <a:srgbClr val="FFC000"/>
                </a:solidFill>
                <a:latin typeface="Arial" panose="020B0604020202020204" pitchFamily="34" charset="0"/>
                <a:cs typeface="Arial" panose="020B0604020202020204" pitchFamily="34" charset="0"/>
              </a:rPr>
            </a:br>
            <a:r>
              <a:rPr lang="el-GR" sz="3200" dirty="0" smtClean="0">
                <a:effectLst/>
                <a:latin typeface="Arial" panose="020B0604020202020204" pitchFamily="34" charset="0"/>
                <a:cs typeface="Arial" panose="020B0604020202020204" pitchFamily="34" charset="0"/>
              </a:rPr>
              <a:t>Διάταξη Πληκτρολογίου</a:t>
            </a:r>
            <a:endParaRPr lang="en-US" sz="3200" dirty="0">
              <a:effectLst/>
            </a:endParaRPr>
          </a:p>
        </p:txBody>
      </p:sp>
    </p:spTree>
    <p:extLst>
      <p:ext uri="{BB962C8B-B14F-4D97-AF65-F5344CB8AC3E}">
        <p14:creationId xmlns:p14="http://schemas.microsoft.com/office/powerpoint/2010/main" val="2014297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6632"/>
            <a:ext cx="8229600" cy="6120680"/>
          </a:xfrm>
        </p:spPr>
        <p:txBody>
          <a:bodyPr>
            <a:noAutofit/>
          </a:bodyPr>
          <a:lstStyle/>
          <a:p>
            <a:pPr>
              <a:buFont typeface="Arial" panose="020B0604020202020204" pitchFamily="34" charset="0"/>
              <a:buChar char="•"/>
            </a:pPr>
            <a:r>
              <a:rPr lang="el-GR" sz="1900" b="1" u="sng" dirty="0" smtClean="0">
                <a:latin typeface="Arial" panose="020B0604020202020204" pitchFamily="34" charset="0"/>
                <a:cs typeface="Arial" panose="020B0604020202020204" pitchFamily="34" charset="0"/>
              </a:rPr>
              <a:t>Άνοιγμα </a:t>
            </a:r>
            <a:r>
              <a:rPr lang="el-GR" sz="1900" b="1" u="sng" dirty="0">
                <a:latin typeface="Arial" panose="020B0604020202020204" pitchFamily="34" charset="0"/>
                <a:cs typeface="Arial" panose="020B0604020202020204" pitchFamily="34" charset="0"/>
              </a:rPr>
              <a:t>Ιστοσελίδας από τα Αγαπημένα : </a:t>
            </a:r>
            <a:endParaRPr lang="en-US" sz="1900" b="1" u="sng" dirty="0">
              <a:latin typeface="Arial" panose="020B0604020202020204" pitchFamily="34" charset="0"/>
              <a:cs typeface="Arial" panose="020B0604020202020204" pitchFamily="34" charset="0"/>
            </a:endParaRPr>
          </a:p>
          <a:p>
            <a:pPr marL="361950" indent="-252413">
              <a:buNone/>
            </a:pPr>
            <a:r>
              <a:rPr lang="el-GR" sz="1900" b="1" dirty="0" smtClean="0">
                <a:solidFill>
                  <a:srgbClr val="00B0F0"/>
                </a:solidFill>
                <a:latin typeface="Arial" panose="020B0604020202020204" pitchFamily="34" charset="0"/>
                <a:cs typeface="Arial" panose="020B0604020202020204" pitchFamily="34" charset="0"/>
              </a:rPr>
              <a:t>	</a:t>
            </a:r>
            <a:r>
              <a:rPr lang="en-US" sz="1900" b="1" dirty="0" smtClean="0">
                <a:solidFill>
                  <a:srgbClr val="00B0F0"/>
                </a:solidFill>
                <a:latin typeface="Arial" panose="020B0604020202020204" pitchFamily="34" charset="0"/>
                <a:cs typeface="Arial" panose="020B0604020202020204" pitchFamily="34" charset="0"/>
              </a:rPr>
              <a:t>Favorites</a:t>
            </a:r>
            <a:r>
              <a:rPr lang="en-US" sz="1900" b="1" dirty="0">
                <a:latin typeface="Arial" panose="020B0604020202020204" pitchFamily="34" charset="0"/>
                <a:cs typeface="Arial" panose="020B0604020202020204" pitchFamily="34" charset="0"/>
                <a:sym typeface="Wingdings"/>
              </a:rPr>
              <a:t></a:t>
            </a:r>
            <a:r>
              <a:rPr lang="el-GR" sz="1900" dirty="0" smtClean="0">
                <a:latin typeface="Arial" panose="020B0604020202020204" pitchFamily="34" charset="0"/>
                <a:cs typeface="Arial" panose="020B0604020202020204" pitchFamily="34" charset="0"/>
              </a:rPr>
              <a:t>επιλέγουμε </a:t>
            </a:r>
            <a:r>
              <a:rPr lang="el-GR" sz="1900" dirty="0">
                <a:latin typeface="Arial" panose="020B0604020202020204" pitchFamily="34" charset="0"/>
                <a:cs typeface="Arial" panose="020B0604020202020204" pitchFamily="34" charset="0"/>
              </a:rPr>
              <a:t>την ιστοσελίδα που </a:t>
            </a:r>
            <a:r>
              <a:rPr lang="el-GR" sz="1900" dirty="0" smtClean="0">
                <a:latin typeface="Arial" panose="020B0604020202020204" pitchFamily="34" charset="0"/>
                <a:cs typeface="Arial" panose="020B0604020202020204" pitchFamily="34" charset="0"/>
              </a:rPr>
              <a:t>θέλουμε </a:t>
            </a:r>
            <a:r>
              <a:rPr lang="el-GR" sz="1900" dirty="0">
                <a:latin typeface="Arial" panose="020B0604020202020204" pitchFamily="34" charset="0"/>
                <a:cs typeface="Arial" panose="020B0604020202020204" pitchFamily="34" charset="0"/>
              </a:rPr>
              <a:t>να </a:t>
            </a:r>
            <a:r>
              <a:rPr lang="el-GR" sz="1900" dirty="0" smtClean="0">
                <a:latin typeface="Arial" panose="020B0604020202020204" pitchFamily="34" charset="0"/>
                <a:cs typeface="Arial" panose="020B0604020202020204" pitchFamily="34" charset="0"/>
              </a:rPr>
              <a:t>ανοίξουμε </a:t>
            </a:r>
            <a:r>
              <a:rPr lang="el-GR" sz="1900" dirty="0">
                <a:latin typeface="Arial" panose="020B0604020202020204" pitchFamily="34" charset="0"/>
                <a:cs typeface="Arial" panose="020B0604020202020204" pitchFamily="34" charset="0"/>
              </a:rPr>
              <a:t>(η οποία μπορεί να βρίσκεται μέσα σε υποφάκελο).</a:t>
            </a:r>
            <a:endParaRPr lang="en-US" sz="1900" dirty="0">
              <a:latin typeface="Arial" panose="020B0604020202020204" pitchFamily="34" charset="0"/>
              <a:cs typeface="Arial" panose="020B0604020202020204" pitchFamily="34" charset="0"/>
            </a:endParaRPr>
          </a:p>
          <a:p>
            <a:pPr marL="109728" indent="0">
              <a:buNone/>
            </a:pPr>
            <a:r>
              <a:rPr lang="el-GR" sz="1900" dirty="0">
                <a:latin typeface="Arial" panose="020B0604020202020204" pitchFamily="34" charset="0"/>
                <a:cs typeface="Arial" panose="020B0604020202020204" pitchFamily="34" charset="0"/>
              </a:rPr>
              <a:t> </a:t>
            </a:r>
            <a:endParaRPr lang="en-US" sz="1900" dirty="0">
              <a:latin typeface="Arial" panose="020B0604020202020204" pitchFamily="34" charset="0"/>
              <a:cs typeface="Arial" panose="020B0604020202020204" pitchFamily="34" charset="0"/>
            </a:endParaRPr>
          </a:p>
          <a:p>
            <a:pPr>
              <a:buFont typeface="Arial" panose="020B0604020202020204" pitchFamily="34" charset="0"/>
              <a:buChar char="•"/>
            </a:pPr>
            <a:r>
              <a:rPr lang="el-GR" sz="1900" b="1" u="sng" dirty="0">
                <a:latin typeface="Arial" panose="020B0604020202020204" pitchFamily="34" charset="0"/>
                <a:cs typeface="Arial" panose="020B0604020202020204" pitchFamily="34" charset="0"/>
              </a:rPr>
              <a:t>Οργάνωση των Αγαπημένων: </a:t>
            </a:r>
            <a:endParaRPr lang="en-US" sz="1900" b="1" u="sng" dirty="0">
              <a:latin typeface="Arial" panose="020B0604020202020204" pitchFamily="34" charset="0"/>
              <a:cs typeface="Arial" panose="020B0604020202020204" pitchFamily="34" charset="0"/>
            </a:endParaRPr>
          </a:p>
          <a:p>
            <a:pPr marL="361950" indent="-252413">
              <a:buNone/>
            </a:pPr>
            <a:r>
              <a:rPr lang="el-GR" sz="1900" b="1" dirty="0" smtClean="0">
                <a:solidFill>
                  <a:srgbClr val="00B0F0"/>
                </a:solidFill>
                <a:latin typeface="Arial" panose="020B0604020202020204" pitchFamily="34" charset="0"/>
                <a:cs typeface="Arial" panose="020B0604020202020204" pitchFamily="34" charset="0"/>
              </a:rPr>
              <a:t>	</a:t>
            </a:r>
            <a:r>
              <a:rPr lang="en-US" sz="1900" b="1" dirty="0" err="1" smtClean="0">
                <a:solidFill>
                  <a:srgbClr val="00B0F0"/>
                </a:solidFill>
                <a:latin typeface="Arial" panose="020B0604020202020204" pitchFamily="34" charset="0"/>
                <a:cs typeface="Arial" panose="020B0604020202020204" pitchFamily="34" charset="0"/>
              </a:rPr>
              <a:t>Favorites</a:t>
            </a:r>
            <a:r>
              <a:rPr lang="en-US" sz="1900" b="1" dirty="0" err="1">
                <a:latin typeface="Arial" panose="020B0604020202020204" pitchFamily="34" charset="0"/>
                <a:cs typeface="Arial" panose="020B0604020202020204" pitchFamily="34" charset="0"/>
                <a:sym typeface="Wingdings"/>
              </a:rPr>
              <a:t></a:t>
            </a:r>
            <a:r>
              <a:rPr lang="en-US" sz="1900" b="1" dirty="0" err="1">
                <a:solidFill>
                  <a:srgbClr val="00B0F0"/>
                </a:solidFill>
                <a:latin typeface="Arial" panose="020B0604020202020204" pitchFamily="34" charset="0"/>
                <a:cs typeface="Arial" panose="020B0604020202020204" pitchFamily="34" charset="0"/>
              </a:rPr>
              <a:t>Organize</a:t>
            </a:r>
            <a:r>
              <a:rPr lang="en-US" sz="1900" b="1" dirty="0">
                <a:solidFill>
                  <a:srgbClr val="00B0F0"/>
                </a:solidFill>
                <a:latin typeface="Arial" panose="020B0604020202020204" pitchFamily="34" charset="0"/>
                <a:cs typeface="Arial" panose="020B0604020202020204" pitchFamily="34" charset="0"/>
              </a:rPr>
              <a:t> Favorites</a:t>
            </a:r>
            <a:r>
              <a:rPr lang="el-GR" sz="1900" dirty="0">
                <a:latin typeface="Arial" panose="020B0604020202020204" pitchFamily="34" charset="0"/>
                <a:cs typeface="Arial" panose="020B0604020202020204" pitchFamily="34" charset="0"/>
              </a:rPr>
              <a:t>.Εδώ </a:t>
            </a:r>
            <a:r>
              <a:rPr lang="el-GR" sz="1900" dirty="0" smtClean="0">
                <a:latin typeface="Arial" panose="020B0604020202020204" pitchFamily="34" charset="0"/>
                <a:cs typeface="Arial" panose="020B0604020202020204" pitchFamily="34" charset="0"/>
              </a:rPr>
              <a:t>μπορούμε </a:t>
            </a:r>
            <a:r>
              <a:rPr lang="el-GR" sz="1900" dirty="0">
                <a:latin typeface="Arial" panose="020B0604020202020204" pitchFamily="34" charset="0"/>
                <a:cs typeface="Arial" panose="020B0604020202020204" pitchFamily="34" charset="0"/>
              </a:rPr>
              <a:t>να </a:t>
            </a:r>
            <a:r>
              <a:rPr lang="el-GR" sz="1900" dirty="0" smtClean="0">
                <a:latin typeface="Arial" panose="020B0604020202020204" pitchFamily="34" charset="0"/>
                <a:cs typeface="Arial" panose="020B0604020202020204" pitchFamily="34" charset="0"/>
              </a:rPr>
              <a:t>δημιουργήσουμε </a:t>
            </a:r>
            <a:r>
              <a:rPr lang="el-GR" sz="1900" dirty="0">
                <a:latin typeface="Arial" panose="020B0604020202020204" pitchFamily="34" charset="0"/>
                <a:cs typeface="Arial" panose="020B0604020202020204" pitchFamily="34" charset="0"/>
              </a:rPr>
              <a:t>νέο φάκελο ή υποφάκελο (κουμπί </a:t>
            </a:r>
            <a:r>
              <a:rPr lang="en-US" sz="1900" b="1" dirty="0">
                <a:solidFill>
                  <a:srgbClr val="00B0F0"/>
                </a:solidFill>
                <a:latin typeface="Arial" panose="020B0604020202020204" pitchFamily="34" charset="0"/>
                <a:cs typeface="Arial" panose="020B0604020202020204" pitchFamily="34" charset="0"/>
              </a:rPr>
              <a:t>New Folder</a:t>
            </a:r>
            <a:r>
              <a:rPr lang="el-GR" sz="1900" dirty="0">
                <a:latin typeface="Arial" panose="020B0604020202020204" pitchFamily="34" charset="0"/>
                <a:cs typeface="Arial" panose="020B0604020202020204" pitchFamily="34" charset="0"/>
              </a:rPr>
              <a:t>), να </a:t>
            </a:r>
            <a:r>
              <a:rPr lang="el-GR" sz="1900" dirty="0" smtClean="0">
                <a:latin typeface="Arial" panose="020B0604020202020204" pitchFamily="34" charset="0"/>
                <a:cs typeface="Arial" panose="020B0604020202020204" pitchFamily="34" charset="0"/>
              </a:rPr>
              <a:t>επιλέξουμε </a:t>
            </a:r>
            <a:r>
              <a:rPr lang="el-GR" sz="1900" dirty="0">
                <a:latin typeface="Arial" panose="020B0604020202020204" pitchFamily="34" charset="0"/>
                <a:cs typeface="Arial" panose="020B0604020202020204" pitchFamily="34" charset="0"/>
              </a:rPr>
              <a:t>μία ιστοσελίδα και να τη </a:t>
            </a:r>
            <a:r>
              <a:rPr lang="el-GR" sz="1900" dirty="0" smtClean="0">
                <a:latin typeface="Arial" panose="020B0604020202020204" pitchFamily="34" charset="0"/>
                <a:cs typeface="Arial" panose="020B0604020202020204" pitchFamily="34" charset="0"/>
              </a:rPr>
              <a:t>μετακινήσουμε </a:t>
            </a:r>
            <a:r>
              <a:rPr lang="el-GR" sz="1900" dirty="0">
                <a:latin typeface="Arial" panose="020B0604020202020204" pitchFamily="34" charset="0"/>
                <a:cs typeface="Arial" panose="020B0604020202020204" pitchFamily="34" charset="0"/>
              </a:rPr>
              <a:t>μέσα σε συγκεκριμένο φάκελο ή υποφάκελο (κουμπί </a:t>
            </a:r>
            <a:r>
              <a:rPr lang="en-US" sz="1900" b="1" dirty="0">
                <a:solidFill>
                  <a:srgbClr val="00B0F0"/>
                </a:solidFill>
                <a:latin typeface="Arial" panose="020B0604020202020204" pitchFamily="34" charset="0"/>
                <a:cs typeface="Arial" panose="020B0604020202020204" pitchFamily="34" charset="0"/>
              </a:rPr>
              <a:t>Move</a:t>
            </a:r>
            <a:r>
              <a:rPr lang="el-GR" sz="1900" dirty="0">
                <a:latin typeface="Arial" panose="020B0604020202020204" pitchFamily="34" charset="0"/>
                <a:cs typeface="Arial" panose="020B0604020202020204" pitchFamily="34" charset="0"/>
              </a:rPr>
              <a:t>), να </a:t>
            </a:r>
            <a:r>
              <a:rPr lang="el-GR" sz="1900" dirty="0" smtClean="0">
                <a:latin typeface="Arial" panose="020B0604020202020204" pitchFamily="34" charset="0"/>
                <a:cs typeface="Arial" panose="020B0604020202020204" pitchFamily="34" charset="0"/>
              </a:rPr>
              <a:t>μετονομάσουμε </a:t>
            </a:r>
            <a:r>
              <a:rPr lang="el-GR" sz="1900" dirty="0">
                <a:latin typeface="Arial" panose="020B0604020202020204" pitchFamily="34" charset="0"/>
                <a:cs typeface="Arial" panose="020B0604020202020204" pitchFamily="34" charset="0"/>
              </a:rPr>
              <a:t>(κουμπί </a:t>
            </a:r>
            <a:r>
              <a:rPr lang="en-US" sz="1900" b="1" dirty="0">
                <a:solidFill>
                  <a:srgbClr val="00B0F0"/>
                </a:solidFill>
                <a:latin typeface="Arial" panose="020B0604020202020204" pitchFamily="34" charset="0"/>
                <a:cs typeface="Arial" panose="020B0604020202020204" pitchFamily="34" charset="0"/>
              </a:rPr>
              <a:t>Rename</a:t>
            </a:r>
            <a:r>
              <a:rPr lang="el-GR" sz="1900" dirty="0">
                <a:latin typeface="Arial" panose="020B0604020202020204" pitchFamily="34" charset="0"/>
                <a:cs typeface="Arial" panose="020B0604020202020204" pitchFamily="34" charset="0"/>
              </a:rPr>
              <a:t>) και να </a:t>
            </a:r>
            <a:r>
              <a:rPr lang="el-GR" sz="1900" dirty="0" smtClean="0">
                <a:latin typeface="Arial" panose="020B0604020202020204" pitchFamily="34" charset="0"/>
                <a:cs typeface="Arial" panose="020B0604020202020204" pitchFamily="34" charset="0"/>
              </a:rPr>
              <a:t>διαγράψουμε </a:t>
            </a:r>
            <a:r>
              <a:rPr lang="el-GR" sz="1900" dirty="0">
                <a:latin typeface="Arial" panose="020B0604020202020204" pitchFamily="34" charset="0"/>
                <a:cs typeface="Arial" panose="020B0604020202020204" pitchFamily="34" charset="0"/>
              </a:rPr>
              <a:t>(κουμπί </a:t>
            </a:r>
            <a:r>
              <a:rPr lang="en-US" sz="1900" b="1" dirty="0">
                <a:solidFill>
                  <a:srgbClr val="00B0F0"/>
                </a:solidFill>
                <a:latin typeface="Arial" panose="020B0604020202020204" pitchFamily="34" charset="0"/>
                <a:cs typeface="Arial" panose="020B0604020202020204" pitchFamily="34" charset="0"/>
              </a:rPr>
              <a:t>Delete</a:t>
            </a:r>
            <a:r>
              <a:rPr lang="el-GR" sz="1900" dirty="0">
                <a:latin typeface="Arial" panose="020B0604020202020204" pitchFamily="34" charset="0"/>
                <a:cs typeface="Arial" panose="020B0604020202020204" pitchFamily="34" charset="0"/>
              </a:rPr>
              <a:t>) σελίδες και φακέλους.</a:t>
            </a:r>
            <a:endParaRPr lang="en-US" sz="1900" dirty="0">
              <a:latin typeface="Arial" panose="020B0604020202020204" pitchFamily="34" charset="0"/>
              <a:cs typeface="Arial" panose="020B0604020202020204" pitchFamily="34" charset="0"/>
            </a:endParaRPr>
          </a:p>
          <a:p>
            <a:pPr marL="109728" indent="0">
              <a:buNone/>
            </a:pPr>
            <a:r>
              <a:rPr lang="el-GR" sz="1900" dirty="0">
                <a:latin typeface="Arial" panose="020B0604020202020204" pitchFamily="34" charset="0"/>
                <a:cs typeface="Arial" panose="020B0604020202020204" pitchFamily="34" charset="0"/>
              </a:rPr>
              <a:t> </a:t>
            </a:r>
            <a:endParaRPr lang="en-US" sz="1900"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sz="1900" b="1" u="sng" dirty="0" smtClean="0">
                <a:latin typeface="Arial" panose="020B0604020202020204" pitchFamily="34" charset="0"/>
                <a:cs typeface="Arial" panose="020B0604020202020204" pitchFamily="34" charset="0"/>
              </a:rPr>
              <a:t>Μετάφραση Ιστοσελίδων και Κειμένου : </a:t>
            </a:r>
            <a:endParaRPr lang="en-US" sz="1900" b="1" u="sng" dirty="0" smtClean="0">
              <a:latin typeface="Arial" panose="020B0604020202020204" pitchFamily="34" charset="0"/>
              <a:cs typeface="Arial" panose="020B0604020202020204" pitchFamily="34" charset="0"/>
            </a:endParaRPr>
          </a:p>
          <a:p>
            <a:pPr marL="361950" indent="-252413">
              <a:buNone/>
            </a:pPr>
            <a:r>
              <a:rPr lang="el-GR" sz="1900" dirty="0" smtClean="0">
                <a:latin typeface="Arial" panose="020B0604020202020204" pitchFamily="34" charset="0"/>
                <a:cs typeface="Arial" panose="020B0604020202020204" pitchFamily="34" charset="0"/>
                <a:sym typeface="Wingdings"/>
              </a:rPr>
              <a:t>	</a:t>
            </a:r>
            <a:r>
              <a:rPr lang="el-GR" sz="1900" dirty="0" smtClean="0">
                <a:latin typeface="Arial" panose="020B0604020202020204" pitchFamily="34" charset="0"/>
                <a:cs typeface="Arial" panose="020B0604020202020204" pitchFamily="34" charset="0"/>
              </a:rPr>
              <a:t> Εμφανίζουμε </a:t>
            </a:r>
            <a:r>
              <a:rPr lang="el-GR" sz="1900" dirty="0">
                <a:latin typeface="Arial" panose="020B0604020202020204" pitchFamily="34" charset="0"/>
                <a:cs typeface="Arial" panose="020B0604020202020204" pitchFamily="34" charset="0"/>
              </a:rPr>
              <a:t>μια ιστοσελίδα – αυτόματο μεταφραστή, π.χ. την </a:t>
            </a:r>
            <a:r>
              <a:rPr lang="el-GR" sz="1900" dirty="0" smtClean="0">
                <a:latin typeface="Arial" panose="020B0604020202020204" pitchFamily="34" charset="0"/>
                <a:cs typeface="Arial" panose="020B0604020202020204" pitchFamily="34" charset="0"/>
              </a:rPr>
              <a:t>	</a:t>
            </a:r>
            <a:r>
              <a:rPr lang="en-US" sz="1900" b="1" dirty="0" smtClean="0">
                <a:solidFill>
                  <a:srgbClr val="00B0F0"/>
                </a:solidFill>
                <a:latin typeface="Arial" panose="020B0604020202020204" pitchFamily="34" charset="0"/>
                <a:cs typeface="Arial" panose="020B0604020202020204" pitchFamily="34" charset="0"/>
              </a:rPr>
              <a:t>Google </a:t>
            </a:r>
            <a:r>
              <a:rPr lang="en-US" sz="1900" b="1" dirty="0">
                <a:solidFill>
                  <a:srgbClr val="00B0F0"/>
                </a:solidFill>
                <a:latin typeface="Arial" panose="020B0604020202020204" pitchFamily="34" charset="0"/>
                <a:cs typeface="Arial" panose="020B0604020202020204" pitchFamily="34" charset="0"/>
              </a:rPr>
              <a:t>Translate</a:t>
            </a:r>
            <a:r>
              <a:rPr lang="en-US" sz="1900" b="1" dirty="0">
                <a:latin typeface="Arial" panose="020B0604020202020204" pitchFamily="34" charset="0"/>
                <a:cs typeface="Arial" panose="020B0604020202020204" pitchFamily="34" charset="0"/>
              </a:rPr>
              <a:t> </a:t>
            </a:r>
            <a:r>
              <a:rPr lang="el-GR" sz="1900" dirty="0">
                <a:latin typeface="Arial" panose="020B0604020202020204" pitchFamily="34" charset="0"/>
                <a:cs typeface="Arial" panose="020B0604020202020204" pitchFamily="34" charset="0"/>
              </a:rPr>
              <a:t>(</a:t>
            </a:r>
            <a:r>
              <a:rPr lang="en-US" sz="1900" dirty="0">
                <a:latin typeface="Arial" panose="020B0604020202020204" pitchFamily="34" charset="0"/>
                <a:cs typeface="Arial" panose="020B0604020202020204" pitchFamily="34" charset="0"/>
                <a:hlinkClick r:id="rId2"/>
              </a:rPr>
              <a:t>www</a:t>
            </a:r>
            <a:r>
              <a:rPr lang="el-GR" sz="1900" dirty="0">
                <a:latin typeface="Arial" panose="020B0604020202020204" pitchFamily="34" charset="0"/>
                <a:cs typeface="Arial" panose="020B0604020202020204" pitchFamily="34" charset="0"/>
                <a:hlinkClick r:id="rId2"/>
              </a:rPr>
              <a:t>.</a:t>
            </a:r>
            <a:r>
              <a:rPr lang="en-US" sz="1900" dirty="0">
                <a:latin typeface="Arial" panose="020B0604020202020204" pitchFamily="34" charset="0"/>
                <a:cs typeface="Arial" panose="020B0604020202020204" pitchFamily="34" charset="0"/>
                <a:hlinkClick r:id="rId2"/>
              </a:rPr>
              <a:t>google</a:t>
            </a:r>
            <a:r>
              <a:rPr lang="el-GR" sz="1900" dirty="0">
                <a:latin typeface="Arial" panose="020B0604020202020204" pitchFamily="34" charset="0"/>
                <a:cs typeface="Arial" panose="020B0604020202020204" pitchFamily="34" charset="0"/>
                <a:hlinkClick r:id="rId2"/>
              </a:rPr>
              <a:t>.</a:t>
            </a:r>
            <a:r>
              <a:rPr lang="en-US" sz="1900" dirty="0">
                <a:latin typeface="Arial" panose="020B0604020202020204" pitchFamily="34" charset="0"/>
                <a:cs typeface="Arial" panose="020B0604020202020204" pitchFamily="34" charset="0"/>
                <a:hlinkClick r:id="rId2"/>
              </a:rPr>
              <a:t>com</a:t>
            </a:r>
            <a:r>
              <a:rPr lang="el-GR" sz="1900" dirty="0">
                <a:latin typeface="Arial" panose="020B0604020202020204" pitchFamily="34" charset="0"/>
                <a:cs typeface="Arial" panose="020B0604020202020204" pitchFamily="34" charset="0"/>
                <a:hlinkClick r:id="rId2"/>
              </a:rPr>
              <a:t>/</a:t>
            </a:r>
            <a:r>
              <a:rPr lang="en-US" sz="1900" dirty="0">
                <a:latin typeface="Arial" panose="020B0604020202020204" pitchFamily="34" charset="0"/>
                <a:cs typeface="Arial" panose="020B0604020202020204" pitchFamily="34" charset="0"/>
                <a:hlinkClick r:id="rId2"/>
              </a:rPr>
              <a:t>translate</a:t>
            </a:r>
            <a:r>
              <a:rPr lang="el-GR" sz="1900" dirty="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a:p>
            <a:pPr marL="361950" indent="-252413">
              <a:buNone/>
            </a:pPr>
            <a:r>
              <a:rPr lang="el-GR" sz="1900" dirty="0" smtClean="0">
                <a:latin typeface="Arial" panose="020B0604020202020204" pitchFamily="34" charset="0"/>
                <a:cs typeface="Arial" panose="020B0604020202020204" pitchFamily="34" charset="0"/>
                <a:sym typeface="Wingdings"/>
              </a:rPr>
              <a:t>	 </a:t>
            </a:r>
            <a:r>
              <a:rPr lang="el-GR" sz="1900" dirty="0" smtClean="0">
                <a:latin typeface="Arial" panose="020B0604020202020204" pitchFamily="34" charset="0"/>
                <a:cs typeface="Arial" panose="020B0604020202020204" pitchFamily="34" charset="0"/>
              </a:rPr>
              <a:t>Επιλέγουμε </a:t>
            </a:r>
            <a:r>
              <a:rPr lang="el-GR" sz="1900" dirty="0">
                <a:latin typeface="Arial" panose="020B0604020202020204" pitchFamily="34" charset="0"/>
                <a:cs typeface="Arial" panose="020B0604020202020204" pitchFamily="34" charset="0"/>
              </a:rPr>
              <a:t>τις γλώσσες μετάφρασης</a:t>
            </a:r>
            <a:r>
              <a:rPr lang="el-GR" sz="1900" dirty="0" smtClean="0">
                <a:latin typeface="Arial" panose="020B0604020202020204" pitchFamily="34" charset="0"/>
                <a:cs typeface="Arial" panose="020B0604020202020204" pitchFamily="34" charset="0"/>
              </a:rPr>
              <a:t>:</a:t>
            </a:r>
          </a:p>
          <a:p>
            <a:pPr marL="361950" indent="-252413">
              <a:buNone/>
            </a:pPr>
            <a:r>
              <a:rPr lang="el-GR" sz="1900" dirty="0">
                <a:latin typeface="Arial" panose="020B0604020202020204" pitchFamily="34" charset="0"/>
                <a:cs typeface="Arial" panose="020B0604020202020204" pitchFamily="34" charset="0"/>
                <a:sym typeface="Wingdings"/>
              </a:rPr>
              <a:t>	</a:t>
            </a:r>
            <a:r>
              <a:rPr lang="el-GR" sz="1900" dirty="0" smtClean="0">
                <a:latin typeface="Arial" panose="020B0604020202020204" pitchFamily="34" charset="0"/>
                <a:cs typeface="Arial" panose="020B0604020202020204" pitchFamily="34" charset="0"/>
                <a:sym typeface="Wingdings"/>
              </a:rPr>
              <a:t></a:t>
            </a:r>
            <a:r>
              <a:rPr lang="el-GR" sz="1900" dirty="0" smtClean="0">
                <a:latin typeface="Arial" panose="020B0604020202020204" pitchFamily="34" charset="0"/>
                <a:cs typeface="Arial" panose="020B0604020202020204" pitchFamily="34" charset="0"/>
              </a:rPr>
              <a:t> </a:t>
            </a:r>
            <a:r>
              <a:rPr lang="el-GR" sz="1900" dirty="0">
                <a:latin typeface="Arial" panose="020B0604020202020204" pitchFamily="34" charset="0"/>
                <a:cs typeface="Arial" panose="020B0604020202020204" pitchFamily="34" charset="0"/>
              </a:rPr>
              <a:t>Στο πλαίσιο κειμένου, </a:t>
            </a:r>
            <a:r>
              <a:rPr lang="el-GR" sz="1900" dirty="0" smtClean="0">
                <a:latin typeface="Arial" panose="020B0604020202020204" pitchFamily="34" charset="0"/>
                <a:cs typeface="Arial" panose="020B0604020202020204" pitchFamily="34" charset="0"/>
              </a:rPr>
              <a:t>πληκτρολογούμε </a:t>
            </a:r>
            <a:r>
              <a:rPr lang="el-GR" sz="1900" dirty="0">
                <a:latin typeface="Arial" panose="020B0604020202020204" pitchFamily="34" charset="0"/>
                <a:cs typeface="Arial" panose="020B0604020202020204" pitchFamily="34" charset="0"/>
              </a:rPr>
              <a:t>(ή </a:t>
            </a:r>
            <a:r>
              <a:rPr lang="el-GR" sz="1900" dirty="0" smtClean="0">
                <a:latin typeface="Arial" panose="020B0604020202020204" pitchFamily="34" charset="0"/>
                <a:cs typeface="Arial" panose="020B0604020202020204" pitchFamily="34" charset="0"/>
              </a:rPr>
              <a:t>επικολλούμε) </a:t>
            </a:r>
            <a:r>
              <a:rPr lang="el-GR" sz="1900" dirty="0">
                <a:latin typeface="Arial" panose="020B0604020202020204" pitchFamily="34" charset="0"/>
                <a:cs typeface="Arial" panose="020B0604020202020204" pitchFamily="34" charset="0"/>
              </a:rPr>
              <a:t>ένα </a:t>
            </a:r>
            <a:r>
              <a:rPr lang="el-GR" sz="1900" dirty="0" smtClean="0">
                <a:latin typeface="Arial" panose="020B0604020202020204" pitchFamily="34" charset="0"/>
                <a:cs typeface="Arial" panose="020B0604020202020204" pitchFamily="34" charset="0"/>
              </a:rPr>
              <a:t>	κείμενο ή μια 	διεύθυνση </a:t>
            </a:r>
            <a:r>
              <a:rPr lang="en-US" sz="1900" dirty="0">
                <a:latin typeface="Arial" panose="020B0604020202020204" pitchFamily="34" charset="0"/>
                <a:cs typeface="Arial" panose="020B0604020202020204" pitchFamily="34" charset="0"/>
              </a:rPr>
              <a:t>URL</a:t>
            </a:r>
            <a:r>
              <a:rPr lang="el-GR" sz="1900" dirty="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a:p>
            <a:pPr marL="361950" indent="-252413">
              <a:buNone/>
            </a:pPr>
            <a:r>
              <a:rPr lang="el-GR" sz="1900" dirty="0" smtClean="0">
                <a:latin typeface="Arial" panose="020B0604020202020204" pitchFamily="34" charset="0"/>
                <a:cs typeface="Arial" panose="020B0604020202020204" pitchFamily="34" charset="0"/>
                <a:sym typeface="Wingdings"/>
              </a:rPr>
              <a:t>	</a:t>
            </a:r>
            <a:r>
              <a:rPr lang="en-US" sz="1900" dirty="0" smtClean="0">
                <a:latin typeface="Arial" panose="020B0604020202020204" pitchFamily="34" charset="0"/>
                <a:cs typeface="Arial" panose="020B0604020202020204" pitchFamily="34" charset="0"/>
                <a:sym typeface="Wingdings"/>
              </a:rPr>
              <a:t></a:t>
            </a:r>
            <a:r>
              <a:rPr lang="el-GR" sz="1900" dirty="0" smtClean="0">
                <a:latin typeface="Arial" panose="020B0604020202020204" pitchFamily="34" charset="0"/>
                <a:cs typeface="Arial" panose="020B0604020202020204" pitchFamily="34" charset="0"/>
              </a:rPr>
              <a:t> Πατούμε </a:t>
            </a:r>
            <a:r>
              <a:rPr lang="el-GR" sz="1900" dirty="0">
                <a:latin typeface="Arial" panose="020B0604020202020204" pitchFamily="34" charset="0"/>
                <a:cs typeface="Arial" panose="020B0604020202020204" pitchFamily="34" charset="0"/>
              </a:rPr>
              <a:t>το κουμπί </a:t>
            </a:r>
            <a:r>
              <a:rPr lang="el-GR" sz="1900" b="1" dirty="0">
                <a:latin typeface="Arial" panose="020B0604020202020204" pitchFamily="34" charset="0"/>
                <a:cs typeface="Arial" panose="020B0604020202020204" pitchFamily="34" charset="0"/>
              </a:rPr>
              <a:t>Μετάφραση </a:t>
            </a:r>
            <a:r>
              <a:rPr lang="el-GR" sz="1900" dirty="0">
                <a:latin typeface="Arial" panose="020B0604020202020204" pitchFamily="34" charset="0"/>
                <a:cs typeface="Arial" panose="020B0604020202020204" pitchFamily="34" charset="0"/>
              </a:rPr>
              <a:t>/ </a:t>
            </a:r>
            <a:r>
              <a:rPr lang="en-US" sz="1900" b="1" dirty="0">
                <a:solidFill>
                  <a:srgbClr val="00B0F0"/>
                </a:solidFill>
                <a:latin typeface="Arial" panose="020B0604020202020204" pitchFamily="34" charset="0"/>
                <a:cs typeface="Arial" panose="020B0604020202020204" pitchFamily="34" charset="0"/>
              </a:rPr>
              <a:t>Translate</a:t>
            </a:r>
            <a:r>
              <a:rPr lang="el-GR" sz="1900" dirty="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a:p>
            <a:pPr marL="109728" indent="0">
              <a:buNone/>
            </a:pPr>
            <a:r>
              <a:rPr lang="el-GR"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109728" indent="0">
              <a:buNone/>
            </a:pPr>
            <a:endParaRPr lang="en-US" sz="2000"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40</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688929"/>
            <a:ext cx="2880320" cy="288032"/>
          </a:xfrm>
          <a:prstGeom prst="rect">
            <a:avLst/>
          </a:prstGeom>
          <a:noFill/>
          <a:ln>
            <a:noFill/>
          </a:ln>
        </p:spPr>
      </p:pic>
    </p:spTree>
    <p:extLst>
      <p:ext uri="{BB962C8B-B14F-4D97-AF65-F5344CB8AC3E}">
        <p14:creationId xmlns:p14="http://schemas.microsoft.com/office/powerpoint/2010/main" val="9540561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77500" lnSpcReduction="2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Χρήση Προχωρημένων Λειτουργιών Αναζήτησης στη Μηχανή Αναζήτησης </a:t>
            </a:r>
            <a:r>
              <a:rPr lang="el-GR" b="1" u="sng" dirty="0" err="1">
                <a:latin typeface="Arial" panose="020B0604020202020204" pitchFamily="34" charset="0"/>
                <a:cs typeface="Arial" panose="020B0604020202020204" pitchFamily="34" charset="0"/>
              </a:rPr>
              <a:t>Google</a:t>
            </a:r>
            <a:r>
              <a:rPr lang="el-GR" b="1" u="sng" dirty="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a:t>
            </a:r>
          </a:p>
          <a:p>
            <a:pPr marL="361950" indent="-252413">
              <a:buNone/>
            </a:pP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Στον </a:t>
            </a:r>
            <a:r>
              <a:rPr lang="el-GR" dirty="0">
                <a:latin typeface="Arial" panose="020B0604020202020204" pitchFamily="34" charset="0"/>
                <a:cs typeface="Arial" panose="020B0604020202020204" pitchFamily="34" charset="0"/>
              </a:rPr>
              <a:t>κατάλογο με τα αποτελέσματα της αναζήτησης: κουμπί </a:t>
            </a:r>
            <a:r>
              <a:rPr lang="en-US" b="1" dirty="0">
                <a:solidFill>
                  <a:srgbClr val="00B0F0"/>
                </a:solidFill>
                <a:latin typeface="Arial" panose="020B0604020202020204" pitchFamily="34" charset="0"/>
                <a:cs typeface="Arial" panose="020B0604020202020204" pitchFamily="34" charset="0"/>
              </a:rPr>
              <a:t>Options</a:t>
            </a:r>
            <a:r>
              <a:rPr lang="en-US" b="1" dirty="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rPr>
              <a:t>            ή </a:t>
            </a:r>
            <a:r>
              <a:rPr lang="en-GB" b="1" dirty="0" smtClean="0">
                <a:solidFill>
                  <a:srgbClr val="00B0F0"/>
                </a:solidFill>
                <a:latin typeface="Arial" panose="020B0604020202020204" pitchFamily="34" charset="0"/>
                <a:cs typeface="Arial" panose="020B0604020202020204" pitchFamily="34" charset="0"/>
              </a:rPr>
              <a:t>Settings</a:t>
            </a:r>
            <a:r>
              <a:rPr lang="en-GB" b="1" dirty="0" smtClean="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sym typeface="Wingdings"/>
              </a:rPr>
              <a:t></a:t>
            </a:r>
            <a:r>
              <a:rPr lang="en-US" b="1" dirty="0">
                <a:solidFill>
                  <a:srgbClr val="00B0F0"/>
                </a:solidFill>
                <a:latin typeface="Arial" panose="020B0604020202020204" pitchFamily="34" charset="0"/>
                <a:cs typeface="Arial" panose="020B0604020202020204" pitchFamily="34" charset="0"/>
              </a:rPr>
              <a:t>Advanced Search</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lvl="0">
              <a:buFont typeface="Wingdings" panose="05000000000000000000" pitchFamily="2" charset="2"/>
              <a:buChar char="Ø"/>
            </a:pPr>
            <a:r>
              <a:rPr lang="el-GR" dirty="0">
                <a:latin typeface="Arial" panose="020B0604020202020204" pitchFamily="34" charset="0"/>
                <a:cs typeface="Arial" panose="020B0604020202020204" pitchFamily="34" charset="0"/>
              </a:rPr>
              <a:t>Αναζήτηση </a:t>
            </a:r>
            <a:r>
              <a:rPr lang="el-GR" u="sng" dirty="0">
                <a:latin typeface="Arial" panose="020B0604020202020204" pitchFamily="34" charset="0"/>
                <a:cs typeface="Arial" panose="020B0604020202020204" pitchFamily="34" charset="0"/>
              </a:rPr>
              <a:t>συγκεκριμένης φράσης</a:t>
            </a:r>
            <a:r>
              <a:rPr lang="el-GR" dirty="0">
                <a:latin typeface="Arial" panose="020B0604020202020204" pitchFamily="34" charset="0"/>
                <a:cs typeface="Arial" panose="020B0604020202020204" pitchFamily="34" charset="0"/>
              </a:rPr>
              <a:t>: πληκτρολογώ τη φράση στο πλαίσιο κειμένου </a:t>
            </a:r>
            <a:r>
              <a:rPr lang="en-US" b="1" dirty="0">
                <a:solidFill>
                  <a:srgbClr val="00B0F0"/>
                </a:solidFill>
                <a:latin typeface="Arial" panose="020B0604020202020204" pitchFamily="34" charset="0"/>
                <a:cs typeface="Arial" panose="020B0604020202020204" pitchFamily="34" charset="0"/>
              </a:rPr>
              <a:t>This Exact Word or Phrase</a:t>
            </a:r>
            <a:r>
              <a:rPr lang="el-GR" dirty="0" smtClean="0">
                <a:latin typeface="Arial" panose="020B0604020202020204" pitchFamily="34" charset="0"/>
                <a:cs typeface="Arial" panose="020B0604020202020204" pitchFamily="34" charset="0"/>
              </a:rPr>
              <a:t>.</a:t>
            </a:r>
          </a:p>
          <a:p>
            <a:pPr lvl="0">
              <a:buFont typeface="Wingdings" panose="05000000000000000000" pitchFamily="2" charset="2"/>
              <a:buChar char="Ø"/>
            </a:pPr>
            <a:r>
              <a:rPr lang="el-GR" dirty="0" smtClean="0">
                <a:latin typeface="Arial" panose="020B0604020202020204" pitchFamily="34" charset="0"/>
                <a:cs typeface="Arial" panose="020B0604020202020204" pitchFamily="34" charset="0"/>
              </a:rPr>
              <a:t>Αναζήτηση </a:t>
            </a:r>
            <a:r>
              <a:rPr lang="el-GR" dirty="0">
                <a:latin typeface="Arial" panose="020B0604020202020204" pitchFamily="34" charset="0"/>
                <a:cs typeface="Arial" panose="020B0604020202020204" pitchFamily="34" charset="0"/>
              </a:rPr>
              <a:t>με βάση την </a:t>
            </a:r>
            <a:r>
              <a:rPr lang="el-GR" u="sng" dirty="0">
                <a:latin typeface="Arial" panose="020B0604020202020204" pitchFamily="34" charset="0"/>
                <a:cs typeface="Arial" panose="020B0604020202020204" pitchFamily="34" charset="0"/>
              </a:rPr>
              <a:t>ημερομηνία ενημέρωσης</a:t>
            </a:r>
            <a:r>
              <a:rPr lang="el-GR" dirty="0">
                <a:latin typeface="Arial" panose="020B0604020202020204" pitchFamily="34" charset="0"/>
                <a:cs typeface="Arial" panose="020B0604020202020204" pitchFamily="34" charset="0"/>
              </a:rPr>
              <a:t>: επιλέγω από τη πτυσσόμενη λίστα </a:t>
            </a:r>
            <a:r>
              <a:rPr lang="en-US" b="1" dirty="0">
                <a:solidFill>
                  <a:srgbClr val="00B0F0"/>
                </a:solidFill>
                <a:latin typeface="Arial" panose="020B0604020202020204" pitchFamily="34" charset="0"/>
                <a:cs typeface="Arial" panose="020B0604020202020204" pitchFamily="34" charset="0"/>
              </a:rPr>
              <a:t>Last Update</a:t>
            </a:r>
            <a:r>
              <a:rPr lang="el-GR" dirty="0" smtClean="0">
                <a:latin typeface="Arial" panose="020B0604020202020204" pitchFamily="34" charset="0"/>
                <a:cs typeface="Arial" panose="020B0604020202020204" pitchFamily="34" charset="0"/>
              </a:rPr>
              <a:t>.</a:t>
            </a:r>
          </a:p>
          <a:p>
            <a:pPr lvl="0">
              <a:buFont typeface="Wingdings" panose="05000000000000000000" pitchFamily="2" charset="2"/>
              <a:buChar char="Ø"/>
            </a:pPr>
            <a:r>
              <a:rPr lang="el-GR" dirty="0" smtClean="0">
                <a:latin typeface="Arial" panose="020B0604020202020204" pitchFamily="34" charset="0"/>
                <a:cs typeface="Arial" panose="020B0604020202020204" pitchFamily="34" charset="0"/>
              </a:rPr>
              <a:t>Αναζήτηση </a:t>
            </a:r>
            <a:r>
              <a:rPr lang="el-GR" dirty="0">
                <a:latin typeface="Arial" panose="020B0604020202020204" pitchFamily="34" charset="0"/>
                <a:cs typeface="Arial" panose="020B0604020202020204" pitchFamily="34" charset="0"/>
              </a:rPr>
              <a:t>σε συγκεκριμένη </a:t>
            </a:r>
            <a:r>
              <a:rPr lang="el-GR" u="sng" dirty="0">
                <a:latin typeface="Arial" panose="020B0604020202020204" pitchFamily="34" charset="0"/>
                <a:cs typeface="Arial" panose="020B0604020202020204" pitchFamily="34" charset="0"/>
              </a:rPr>
              <a:t>γλώσσα</a:t>
            </a:r>
            <a:r>
              <a:rPr lang="el-GR" dirty="0">
                <a:latin typeface="Arial" panose="020B0604020202020204" pitchFamily="34" charset="0"/>
                <a:cs typeface="Arial" panose="020B0604020202020204" pitchFamily="34" charset="0"/>
              </a:rPr>
              <a:t>: επιλέγω τη γλώσσα από τη πτυσσόμενη λίστα </a:t>
            </a:r>
            <a:r>
              <a:rPr lang="en-US" b="1" dirty="0">
                <a:solidFill>
                  <a:srgbClr val="00B0F0"/>
                </a:solidFill>
                <a:latin typeface="Arial" panose="020B0604020202020204" pitchFamily="34" charset="0"/>
                <a:cs typeface="Arial" panose="020B0604020202020204" pitchFamily="34" charset="0"/>
              </a:rPr>
              <a:t>Language</a:t>
            </a:r>
            <a:r>
              <a:rPr lang="el-GR" dirty="0" smtClean="0">
                <a:latin typeface="Arial" panose="020B0604020202020204" pitchFamily="34" charset="0"/>
                <a:cs typeface="Arial" panose="020B0604020202020204" pitchFamily="34" charset="0"/>
              </a:rPr>
              <a:t>.</a:t>
            </a:r>
          </a:p>
          <a:p>
            <a:pPr lvl="0">
              <a:buFont typeface="Wingdings" panose="05000000000000000000" pitchFamily="2" charset="2"/>
              <a:buChar char="Ø"/>
            </a:pPr>
            <a:r>
              <a:rPr lang="el-GR" dirty="0" smtClean="0">
                <a:latin typeface="Arial" panose="020B0604020202020204" pitchFamily="34" charset="0"/>
                <a:cs typeface="Arial" panose="020B0604020202020204" pitchFamily="34" charset="0"/>
              </a:rPr>
              <a:t>Αναζήτηση </a:t>
            </a:r>
            <a:r>
              <a:rPr lang="el-GR" dirty="0">
                <a:latin typeface="Arial" panose="020B0604020202020204" pitchFamily="34" charset="0"/>
                <a:cs typeface="Arial" panose="020B0604020202020204" pitchFamily="34" charset="0"/>
              </a:rPr>
              <a:t>για συγκεκριμένο </a:t>
            </a:r>
            <a:r>
              <a:rPr lang="el-GR" u="sng" dirty="0">
                <a:latin typeface="Arial" panose="020B0604020202020204" pitchFamily="34" charset="0"/>
                <a:cs typeface="Arial" panose="020B0604020202020204" pitchFamily="34" charset="0"/>
              </a:rPr>
              <a:t>τύπο αρχείου</a:t>
            </a:r>
            <a:r>
              <a:rPr lang="el-GR" dirty="0">
                <a:latin typeface="Arial" panose="020B0604020202020204" pitchFamily="34" charset="0"/>
                <a:cs typeface="Arial" panose="020B0604020202020204" pitchFamily="34" charset="0"/>
              </a:rPr>
              <a:t>: επιλέγω τον τύπο του αρχείου από τη πτυσσόμενη λίστα </a:t>
            </a:r>
            <a:r>
              <a:rPr lang="en-US" b="1" dirty="0">
                <a:solidFill>
                  <a:srgbClr val="00B0F0"/>
                </a:solidFill>
                <a:latin typeface="Arial" panose="020B0604020202020204" pitchFamily="34" charset="0"/>
                <a:cs typeface="Arial" panose="020B0604020202020204" pitchFamily="34" charset="0"/>
              </a:rPr>
              <a:t>File Type</a:t>
            </a:r>
            <a:r>
              <a:rPr lang="el-GR" dirty="0" smtClean="0">
                <a:latin typeface="Arial" panose="020B0604020202020204" pitchFamily="34" charset="0"/>
                <a:cs typeface="Arial" panose="020B0604020202020204" pitchFamily="34" charset="0"/>
              </a:rPr>
              <a:t>.</a:t>
            </a:r>
          </a:p>
          <a:p>
            <a:pPr>
              <a:buFont typeface="Arial" panose="020B0604020202020204" pitchFamily="34" charset="0"/>
              <a:buChar char="•"/>
            </a:pPr>
            <a:endParaRPr lang="el-GR"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Αποθήκευση </a:t>
            </a:r>
            <a:r>
              <a:rPr lang="el-GR" b="1" u="sng" dirty="0">
                <a:latin typeface="Arial" panose="020B0604020202020204" pitchFamily="34" charset="0"/>
                <a:cs typeface="Arial" panose="020B0604020202020204" pitchFamily="34" charset="0"/>
              </a:rPr>
              <a:t>Εικόνας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Κάνουμε Δεξί </a:t>
            </a:r>
            <a:r>
              <a:rPr lang="el-GR" dirty="0">
                <a:latin typeface="Arial" panose="020B0604020202020204" pitchFamily="34" charset="0"/>
                <a:cs typeface="Arial" panose="020B0604020202020204" pitchFamily="34" charset="0"/>
              </a:rPr>
              <a:t>κλικ πάνω στην </a:t>
            </a:r>
            <a:r>
              <a:rPr lang="el-GR" dirty="0" err="1">
                <a:latin typeface="Arial" panose="020B0604020202020204" pitchFamily="34" charset="0"/>
                <a:cs typeface="Arial" panose="020B0604020202020204" pitchFamily="34" charset="0"/>
              </a:rPr>
              <a:t>εικόνα</a:t>
            </a:r>
            <a:r>
              <a:rPr lang="el-GR" b="1" dirty="0" err="1">
                <a:latin typeface="Arial" panose="020B0604020202020204" pitchFamily="34" charset="0"/>
                <a:cs typeface="Arial" panose="020B0604020202020204" pitchFamily="34" charset="0"/>
                <a:sym typeface="Wingdings"/>
              </a:rPr>
              <a:t></a:t>
            </a:r>
            <a:r>
              <a:rPr lang="en-US" b="1" dirty="0">
                <a:solidFill>
                  <a:srgbClr val="00B0F0"/>
                </a:solidFill>
                <a:latin typeface="Arial" panose="020B0604020202020204" pitchFamily="34" charset="0"/>
                <a:cs typeface="Arial" panose="020B0604020202020204" pitchFamily="34" charset="0"/>
              </a:rPr>
              <a:t>Save Picture As</a:t>
            </a:r>
            <a:r>
              <a:rPr lang="el-GR" dirty="0">
                <a:latin typeface="Arial" panose="020B0604020202020204" pitchFamily="34" charset="0"/>
                <a:cs typeface="Arial" panose="020B0604020202020204" pitchFamily="34" charset="0"/>
              </a:rPr>
              <a:t>. Στο πλαίσιο διαλόγου που εμφανίζεται, καθορίζω όνομα και θέση αποθήκευσης.</a:t>
            </a:r>
            <a:endParaRPr lang="en-US" dirty="0">
              <a:latin typeface="Arial" panose="020B0604020202020204" pitchFamily="34" charset="0"/>
              <a:cs typeface="Arial" panose="020B0604020202020204" pitchFamily="34" charset="0"/>
            </a:endParaRPr>
          </a:p>
          <a:p>
            <a:pPr marL="109728" lvl="0" indent="0">
              <a:buNone/>
            </a:pPr>
            <a:endParaRPr lang="en-US"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41</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4859"/>
            <a:ext cx="720080" cy="288032"/>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3054864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77500" lnSpcReduction="20000"/>
          </a:bodyPr>
          <a:lstStyle/>
          <a:p>
            <a:pPr>
              <a:buFont typeface="Arial" panose="020B0604020202020204" pitchFamily="34" charset="0"/>
              <a:buChar char="•"/>
            </a:pPr>
            <a:endParaRPr lang="el-GR"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Προεπισκόπηση </a:t>
            </a:r>
            <a:r>
              <a:rPr lang="el-GR" b="1" u="sng" dirty="0">
                <a:latin typeface="Arial" panose="020B0604020202020204" pitchFamily="34" charset="0"/>
                <a:cs typeface="Arial" panose="020B0604020202020204" pitchFamily="34" charset="0"/>
              </a:rPr>
              <a:t>Εκτύπωσης:</a:t>
            </a:r>
            <a:endParaRPr lang="en-US" b="1" u="sng" dirty="0">
              <a:latin typeface="Arial" panose="020B0604020202020204" pitchFamily="34" charset="0"/>
              <a:cs typeface="Arial" panose="020B0604020202020204" pitchFamily="34" charset="0"/>
            </a:endParaRPr>
          </a:p>
          <a:p>
            <a:pPr marL="361950" indent="-252413">
              <a:buNone/>
            </a:pPr>
            <a:r>
              <a:rPr lang="en-GB" b="1" dirty="0" smtClean="0">
                <a:latin typeface="Arial" panose="020B0604020202020204" pitchFamily="34" charset="0"/>
                <a:cs typeface="Arial" panose="020B0604020202020204" pitchFamily="34" charset="0"/>
              </a:rPr>
              <a:t>	</a:t>
            </a:r>
            <a:r>
              <a:rPr lang="en-GB" b="1" dirty="0" smtClean="0">
                <a:solidFill>
                  <a:srgbClr val="00B0F0"/>
                </a:solidFill>
                <a:latin typeface="Arial" panose="020B0604020202020204" pitchFamily="34" charset="0"/>
                <a:cs typeface="Arial" panose="020B0604020202020204" pitchFamily="34" charset="0"/>
              </a:rPr>
              <a:t>File</a:t>
            </a:r>
            <a:r>
              <a:rPr lang="el-GR" b="1" dirty="0">
                <a:latin typeface="Arial" panose="020B0604020202020204" pitchFamily="34" charset="0"/>
                <a:cs typeface="Arial" panose="020B0604020202020204" pitchFamily="34" charset="0"/>
                <a:sym typeface="Wingdings"/>
              </a:rPr>
              <a:t></a:t>
            </a:r>
            <a:r>
              <a:rPr lang="en-GB" b="1" dirty="0">
                <a:solidFill>
                  <a:srgbClr val="00B0F0"/>
                </a:solidFill>
                <a:latin typeface="Arial" panose="020B0604020202020204" pitchFamily="34" charset="0"/>
                <a:cs typeface="Arial" panose="020B0604020202020204" pitchFamily="34" charset="0"/>
              </a:rPr>
              <a:t>Print Preview</a:t>
            </a:r>
            <a:r>
              <a:rPr lang="el-GR" dirty="0">
                <a:latin typeface="Arial" panose="020B0604020202020204" pitchFamily="34" charset="0"/>
                <a:cs typeface="Arial" panose="020B0604020202020204" pitchFamily="34" charset="0"/>
              </a:rPr>
              <a:t>.Από αυτή την οθόνη </a:t>
            </a:r>
            <a:r>
              <a:rPr lang="el-GR" dirty="0" smtClean="0">
                <a:latin typeface="Arial" panose="020B0604020202020204" pitchFamily="34" charset="0"/>
                <a:cs typeface="Arial" panose="020B0604020202020204" pitchFamily="34" charset="0"/>
              </a:rPr>
              <a:t>μπορούμε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δούμε </a:t>
            </a:r>
            <a:r>
              <a:rPr lang="el-GR" dirty="0">
                <a:latin typeface="Arial" panose="020B0604020202020204" pitchFamily="34" charset="0"/>
                <a:cs typeface="Arial" panose="020B0604020202020204" pitchFamily="34" charset="0"/>
              </a:rPr>
              <a:t>τις επόμενες και τις προηγούμενες σελίδες εκτύπωσης (κουμπιά </a:t>
            </a:r>
            <a:r>
              <a:rPr lang="el-GR" b="1" dirty="0" err="1">
                <a:solidFill>
                  <a:srgbClr val="00B0F0"/>
                </a:solidFill>
                <a:latin typeface="Arial" panose="020B0604020202020204" pitchFamily="34" charset="0"/>
                <a:cs typeface="Arial" panose="020B0604020202020204" pitchFamily="34" charset="0"/>
              </a:rPr>
              <a:t>Next</a:t>
            </a:r>
            <a:r>
              <a:rPr lang="el-GR" b="1" dirty="0">
                <a:solidFill>
                  <a:srgbClr val="00B0F0"/>
                </a:solidFill>
                <a:latin typeface="Arial" panose="020B0604020202020204" pitchFamily="34" charset="0"/>
                <a:cs typeface="Arial" panose="020B0604020202020204" pitchFamily="34" charset="0"/>
              </a:rPr>
              <a:t> </a:t>
            </a:r>
            <a:r>
              <a:rPr lang="en-US" b="1" dirty="0">
                <a:solidFill>
                  <a:srgbClr val="00B0F0"/>
                </a:solidFill>
                <a:latin typeface="Arial" panose="020B0604020202020204" pitchFamily="34" charset="0"/>
                <a:cs typeface="Arial" panose="020B0604020202020204" pitchFamily="34" charset="0"/>
              </a:rPr>
              <a:t>Page </a:t>
            </a:r>
            <a:r>
              <a:rPr lang="el-GR" b="1" dirty="0" smtClean="0">
                <a:solidFill>
                  <a:srgbClr val="00B0F0"/>
                </a:solidFill>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και </a:t>
            </a:r>
            <a:r>
              <a:rPr lang="el-GR" b="1" dirty="0" err="1">
                <a:solidFill>
                  <a:srgbClr val="00B0F0"/>
                </a:solidFill>
                <a:latin typeface="Arial" panose="020B0604020202020204" pitchFamily="34" charset="0"/>
                <a:cs typeface="Arial" panose="020B0604020202020204" pitchFamily="34" charset="0"/>
              </a:rPr>
              <a:t>Previous</a:t>
            </a:r>
            <a:r>
              <a:rPr lang="el-GR" b="1" dirty="0">
                <a:solidFill>
                  <a:srgbClr val="00B0F0"/>
                </a:solidFill>
                <a:latin typeface="Arial" panose="020B0604020202020204" pitchFamily="34" charset="0"/>
                <a:cs typeface="Arial" panose="020B0604020202020204" pitchFamily="34" charset="0"/>
              </a:rPr>
              <a:t> </a:t>
            </a:r>
            <a:r>
              <a:rPr lang="en-US" b="1" dirty="0">
                <a:solidFill>
                  <a:srgbClr val="00B0F0"/>
                </a:solidFill>
                <a:latin typeface="Arial" panose="020B0604020202020204" pitchFamily="34" charset="0"/>
                <a:cs typeface="Arial" panose="020B0604020202020204" pitchFamily="34" charset="0"/>
              </a:rPr>
              <a:t>Page </a:t>
            </a:r>
            <a:r>
              <a:rPr lang="el-GR" b="1" dirty="0" smtClean="0">
                <a:solidFill>
                  <a:srgbClr val="00B0F0"/>
                </a:solidFill>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κλείσουμε </a:t>
            </a:r>
            <a:r>
              <a:rPr lang="el-GR" dirty="0">
                <a:latin typeface="Arial" panose="020B0604020202020204" pitchFamily="34" charset="0"/>
                <a:cs typeface="Arial" panose="020B0604020202020204" pitchFamily="34" charset="0"/>
              </a:rPr>
              <a:t>την προεπισκόπηση εκτύπωσης (κουμπί </a:t>
            </a:r>
            <a:r>
              <a:rPr lang="el-GR" b="1" dirty="0" err="1">
                <a:solidFill>
                  <a:srgbClr val="00B0F0"/>
                </a:solidFill>
                <a:latin typeface="Arial" panose="020B0604020202020204" pitchFamily="34" charset="0"/>
                <a:cs typeface="Arial" panose="020B0604020202020204" pitchFamily="34" charset="0"/>
              </a:rPr>
              <a:t>Close</a:t>
            </a:r>
            <a:r>
              <a:rPr lang="el-GR" b="1" dirty="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ή να </a:t>
            </a:r>
            <a:r>
              <a:rPr lang="el-GR" dirty="0" smtClean="0">
                <a:latin typeface="Arial" panose="020B0604020202020204" pitchFamily="34" charset="0"/>
                <a:cs typeface="Arial" panose="020B0604020202020204" pitchFamily="34" charset="0"/>
              </a:rPr>
              <a:t>μεταφερθούμε </a:t>
            </a:r>
            <a:r>
              <a:rPr lang="el-GR" dirty="0">
                <a:latin typeface="Arial" panose="020B0604020202020204" pitchFamily="34" charset="0"/>
                <a:cs typeface="Arial" panose="020B0604020202020204" pitchFamily="34" charset="0"/>
              </a:rPr>
              <a:t>κατευθείαν στα παράθυρα </a:t>
            </a:r>
            <a:r>
              <a:rPr lang="el-GR" b="1" dirty="0" err="1">
                <a:solidFill>
                  <a:srgbClr val="00B0F0"/>
                </a:solidFill>
                <a:latin typeface="Arial" panose="020B0604020202020204" pitchFamily="34" charset="0"/>
                <a:cs typeface="Arial" panose="020B0604020202020204" pitchFamily="34" charset="0"/>
              </a:rPr>
              <a:t>Print</a:t>
            </a:r>
            <a:r>
              <a:rPr lang="en-US"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και </a:t>
            </a:r>
            <a:r>
              <a:rPr lang="el-GR" b="1" dirty="0" err="1">
                <a:solidFill>
                  <a:srgbClr val="00B0F0"/>
                </a:solidFill>
                <a:latin typeface="Arial" panose="020B0604020202020204" pitchFamily="34" charset="0"/>
                <a:cs typeface="Arial" panose="020B0604020202020204" pitchFamily="34" charset="0"/>
              </a:rPr>
              <a:t>Page</a:t>
            </a:r>
            <a:r>
              <a:rPr lang="el-GR" b="1" dirty="0">
                <a:solidFill>
                  <a:srgbClr val="00B0F0"/>
                </a:solidFill>
                <a:latin typeface="Arial" panose="020B0604020202020204" pitchFamily="34" charset="0"/>
                <a:cs typeface="Arial" panose="020B0604020202020204" pitchFamily="34" charset="0"/>
              </a:rPr>
              <a:t> </a:t>
            </a:r>
            <a:r>
              <a:rPr lang="el-GR" b="1" dirty="0" err="1">
                <a:solidFill>
                  <a:srgbClr val="00B0F0"/>
                </a:solidFill>
                <a:latin typeface="Arial" panose="020B0604020202020204" pitchFamily="34" charset="0"/>
                <a:cs typeface="Arial" panose="020B0604020202020204" pitchFamily="34" charset="0"/>
              </a:rPr>
              <a:t>Setup</a:t>
            </a:r>
            <a:r>
              <a:rPr lang="en-US" dirty="0">
                <a:solidFill>
                  <a:srgbClr val="00B0F0"/>
                </a:solidFill>
                <a:latin typeface="Arial" panose="020B0604020202020204" pitchFamily="34" charset="0"/>
                <a:cs typeface="Arial" panose="020B0604020202020204" pitchFamily="34" charset="0"/>
              </a:rPr>
              <a:t> </a:t>
            </a:r>
            <a:r>
              <a:rPr lang="el-GR" dirty="0" smtClean="0">
                <a:solidFill>
                  <a:srgbClr val="00B0F0"/>
                </a:solidFill>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πατώντας </a:t>
            </a:r>
            <a:r>
              <a:rPr lang="el-GR" dirty="0">
                <a:latin typeface="Arial" panose="020B0604020202020204" pitchFamily="34" charset="0"/>
                <a:cs typeface="Arial" panose="020B0604020202020204" pitchFamily="34" charset="0"/>
              </a:rPr>
              <a:t>τα αντίστοιχα κουμπιά</a:t>
            </a:r>
            <a:r>
              <a:rPr lang="el-GR" dirty="0" smtClean="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Διαμόρφωση Σελίδας : </a:t>
            </a:r>
            <a:endParaRPr lang="en-US" b="1" u="sng" dirty="0">
              <a:latin typeface="Arial" panose="020B0604020202020204" pitchFamily="34" charset="0"/>
              <a:cs typeface="Arial" panose="020B0604020202020204" pitchFamily="34" charset="0"/>
            </a:endParaRPr>
          </a:p>
          <a:p>
            <a:pPr marL="361950" indent="-252413">
              <a:buNone/>
            </a:pPr>
            <a:r>
              <a:rPr lang="en-US" b="1" dirty="0" smtClean="0">
                <a:latin typeface="Arial" panose="020B0604020202020204" pitchFamily="34" charset="0"/>
                <a:cs typeface="Arial" panose="020B0604020202020204" pitchFamily="34" charset="0"/>
              </a:rPr>
              <a:t>	</a:t>
            </a:r>
            <a:r>
              <a:rPr lang="en-US" b="1" dirty="0" err="1" smtClean="0">
                <a:solidFill>
                  <a:srgbClr val="00B0F0"/>
                </a:solidFill>
                <a:latin typeface="Arial" panose="020B0604020202020204" pitchFamily="34" charset="0"/>
                <a:cs typeface="Arial" panose="020B0604020202020204" pitchFamily="34" charset="0"/>
              </a:rPr>
              <a:t>File</a:t>
            </a:r>
            <a:r>
              <a:rPr lang="en-US" b="1" dirty="0" err="1">
                <a:latin typeface="Arial" panose="020B0604020202020204" pitchFamily="34" charset="0"/>
                <a:cs typeface="Arial" panose="020B0604020202020204" pitchFamily="34" charset="0"/>
                <a:sym typeface="Wingdings"/>
              </a:rPr>
              <a:t></a:t>
            </a:r>
            <a:r>
              <a:rPr lang="en-US" b="1" dirty="0" err="1">
                <a:solidFill>
                  <a:srgbClr val="00B0F0"/>
                </a:solidFill>
                <a:latin typeface="Arial" panose="020B0604020202020204" pitchFamily="34" charset="0"/>
                <a:cs typeface="Arial" panose="020B0604020202020204" pitchFamily="34" charset="0"/>
              </a:rPr>
              <a:t>Page</a:t>
            </a:r>
            <a:r>
              <a:rPr lang="en-US" b="1" dirty="0">
                <a:solidFill>
                  <a:srgbClr val="00B0F0"/>
                </a:solidFill>
                <a:latin typeface="Arial" panose="020B0604020202020204" pitchFamily="34" charset="0"/>
                <a:cs typeface="Arial" panose="020B0604020202020204" pitchFamily="34" charset="0"/>
              </a:rPr>
              <a:t> Setup</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361950" lvl="0" indent="-252413">
              <a:buNone/>
            </a:pPr>
            <a:r>
              <a:rPr lang="en-GB"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Στην </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Headers and Footers</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επιλέγουμε </a:t>
            </a:r>
            <a:r>
              <a:rPr lang="el-GR" dirty="0">
                <a:latin typeface="Arial" panose="020B0604020202020204" pitchFamily="34" charset="0"/>
                <a:cs typeface="Arial" panose="020B0604020202020204" pitchFamily="34" charset="0"/>
              </a:rPr>
              <a:t>από τις πτυσσόμενες λίστες το κείμενο που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εμφανίζεται στην κεφαλίδα (</a:t>
            </a:r>
            <a:r>
              <a:rPr lang="en-US" b="1" dirty="0">
                <a:solidFill>
                  <a:srgbClr val="00B0F0"/>
                </a:solidFill>
                <a:latin typeface="Arial" panose="020B0604020202020204" pitchFamily="34" charset="0"/>
                <a:cs typeface="Arial" panose="020B0604020202020204" pitchFamily="34" charset="0"/>
              </a:rPr>
              <a:t>Header</a:t>
            </a:r>
            <a:r>
              <a:rPr lang="el-GR" dirty="0">
                <a:latin typeface="Arial" panose="020B0604020202020204" pitchFamily="34" charset="0"/>
                <a:cs typeface="Arial" panose="020B0604020202020204" pitchFamily="34" charset="0"/>
              </a:rPr>
              <a:t>) ή στο υποσέλιδο (</a:t>
            </a:r>
            <a:r>
              <a:rPr lang="en-US" b="1" dirty="0">
                <a:solidFill>
                  <a:srgbClr val="00B0F0"/>
                </a:solidFill>
                <a:latin typeface="Arial" panose="020B0604020202020204" pitchFamily="34" charset="0"/>
                <a:cs typeface="Arial" panose="020B0604020202020204" pitchFamily="34" charset="0"/>
              </a:rPr>
              <a:t>Footer</a:t>
            </a:r>
            <a:r>
              <a:rPr lang="el-GR" dirty="0">
                <a:latin typeface="Arial" panose="020B0604020202020204" pitchFamily="34" charset="0"/>
                <a:cs typeface="Arial" panose="020B0604020202020204" pitchFamily="34" charset="0"/>
              </a:rPr>
              <a:t>) των σελίδων που θα </a:t>
            </a:r>
            <a:r>
              <a:rPr lang="el-GR" dirty="0" smtClean="0">
                <a:latin typeface="Arial" panose="020B0604020202020204" pitchFamily="34" charset="0"/>
                <a:cs typeface="Arial" panose="020B0604020202020204" pitchFamily="34" charset="0"/>
              </a:rPr>
              <a:t>εκτυπώσουμε.</a:t>
            </a:r>
            <a:endParaRPr lang="en-US" dirty="0">
              <a:latin typeface="Arial" panose="020B0604020202020204" pitchFamily="34" charset="0"/>
              <a:cs typeface="Arial" panose="020B0604020202020204" pitchFamily="34" charset="0"/>
            </a:endParaRPr>
          </a:p>
          <a:p>
            <a:pPr marL="361950" lvl="0" indent="-252413">
              <a:buNone/>
            </a:pPr>
            <a:r>
              <a:rPr lang="en-GB"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Στην </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Paper Options</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επιλέγουμε </a:t>
            </a:r>
            <a:r>
              <a:rPr lang="el-GR" dirty="0">
                <a:latin typeface="Arial" panose="020B0604020202020204" pitchFamily="34" charset="0"/>
                <a:cs typeface="Arial" panose="020B0604020202020204" pitchFamily="34" charset="0"/>
              </a:rPr>
              <a:t>τον προσανατολισμό (την κατεύθυνση) των σελίδων: </a:t>
            </a:r>
            <a:r>
              <a:rPr lang="en-US" b="1" dirty="0">
                <a:solidFill>
                  <a:srgbClr val="00B0F0"/>
                </a:solidFill>
                <a:latin typeface="Arial" panose="020B0604020202020204" pitchFamily="34" charset="0"/>
                <a:cs typeface="Arial" panose="020B0604020202020204" pitchFamily="34" charset="0"/>
              </a:rPr>
              <a:t>Portrait</a:t>
            </a:r>
            <a:r>
              <a:rPr lang="el-GR" dirty="0">
                <a:latin typeface="Arial" panose="020B0604020202020204" pitchFamily="34" charset="0"/>
                <a:cs typeface="Arial" panose="020B0604020202020204" pitchFamily="34" charset="0"/>
              </a:rPr>
              <a:t> = κατακόρυφος προσανατολισμός, </a:t>
            </a:r>
            <a:r>
              <a:rPr lang="en-US" b="1" dirty="0">
                <a:solidFill>
                  <a:srgbClr val="00B0F0"/>
                </a:solidFill>
                <a:latin typeface="Arial" panose="020B0604020202020204" pitchFamily="34" charset="0"/>
                <a:cs typeface="Arial" panose="020B0604020202020204" pitchFamily="34" charset="0"/>
              </a:rPr>
              <a:t>Landscape</a:t>
            </a:r>
            <a:r>
              <a:rPr lang="el-GR" dirty="0">
                <a:latin typeface="Arial" panose="020B0604020202020204" pitchFamily="34" charset="0"/>
                <a:cs typeface="Arial" panose="020B0604020202020204" pitchFamily="34" charset="0"/>
              </a:rPr>
              <a:t> = οριζόντιος προσανατολισμός.</a:t>
            </a:r>
            <a:endParaRPr lang="en-US" dirty="0">
              <a:latin typeface="Arial" panose="020B0604020202020204" pitchFamily="34" charset="0"/>
              <a:cs typeface="Arial" panose="020B0604020202020204" pitchFamily="34" charset="0"/>
            </a:endParaRPr>
          </a:p>
          <a:p>
            <a:pPr marL="361950" lvl="0" indent="-252413">
              <a:buNone/>
            </a:pPr>
            <a:r>
              <a:rPr lang="en-GB"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Στην </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Margins</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καθορίζουμε τα </a:t>
            </a:r>
            <a:r>
              <a:rPr lang="el-GR" dirty="0">
                <a:latin typeface="Arial" panose="020B0604020202020204" pitchFamily="34" charset="0"/>
                <a:cs typeface="Arial" panose="020B0604020202020204" pitchFamily="34" charset="0"/>
              </a:rPr>
              <a:t>περιθώρια: </a:t>
            </a:r>
            <a:r>
              <a:rPr lang="en-US" b="1" dirty="0">
                <a:solidFill>
                  <a:srgbClr val="00B0F0"/>
                </a:solidFill>
                <a:latin typeface="Arial" panose="020B0604020202020204" pitchFamily="34" charset="0"/>
                <a:cs typeface="Arial" panose="020B0604020202020204" pitchFamily="34" charset="0"/>
              </a:rPr>
              <a:t>Left</a:t>
            </a:r>
            <a:r>
              <a:rPr lang="en-US" dirty="0">
                <a:solidFill>
                  <a:srgbClr val="00B0F0"/>
                </a:solidFill>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αριστερό, </a:t>
            </a:r>
            <a:r>
              <a:rPr lang="en-US" b="1" dirty="0">
                <a:solidFill>
                  <a:srgbClr val="00B0F0"/>
                </a:solidFill>
                <a:latin typeface="Arial" panose="020B0604020202020204" pitchFamily="34" charset="0"/>
                <a:cs typeface="Arial" panose="020B0604020202020204" pitchFamily="34" charset="0"/>
              </a:rPr>
              <a:t>Right</a:t>
            </a:r>
            <a:r>
              <a:rPr lang="el-GR" dirty="0">
                <a:latin typeface="Arial" panose="020B0604020202020204" pitchFamily="34" charset="0"/>
                <a:cs typeface="Arial" panose="020B0604020202020204" pitchFamily="34" charset="0"/>
              </a:rPr>
              <a:t> = δεξιό, </a:t>
            </a:r>
            <a:r>
              <a:rPr lang="en-US" b="1" dirty="0">
                <a:solidFill>
                  <a:srgbClr val="00B0F0"/>
                </a:solidFill>
                <a:latin typeface="Arial" panose="020B0604020202020204" pitchFamily="34" charset="0"/>
                <a:cs typeface="Arial" panose="020B0604020202020204" pitchFamily="34" charset="0"/>
              </a:rPr>
              <a:t>Top</a:t>
            </a:r>
            <a:r>
              <a:rPr lang="el-GR" dirty="0">
                <a:latin typeface="Arial" panose="020B0604020202020204" pitchFamily="34" charset="0"/>
                <a:cs typeface="Arial" panose="020B0604020202020204" pitchFamily="34" charset="0"/>
              </a:rPr>
              <a:t> = πάνω, </a:t>
            </a:r>
            <a:r>
              <a:rPr lang="en-US" b="1" dirty="0">
                <a:solidFill>
                  <a:srgbClr val="00B0F0"/>
                </a:solidFill>
                <a:latin typeface="Arial" panose="020B0604020202020204" pitchFamily="34" charset="0"/>
                <a:cs typeface="Arial" panose="020B0604020202020204" pitchFamily="34" charset="0"/>
              </a:rPr>
              <a:t>Bottom</a:t>
            </a:r>
            <a:r>
              <a:rPr lang="el-GR" dirty="0">
                <a:latin typeface="Arial" panose="020B0604020202020204" pitchFamily="34" charset="0"/>
                <a:cs typeface="Arial" panose="020B0604020202020204" pitchFamily="34" charset="0"/>
              </a:rPr>
              <a:t> = κάτω.</a:t>
            </a:r>
            <a:endParaRPr lang="en-US"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42</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412776"/>
            <a:ext cx="276225" cy="247650"/>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22301"/>
            <a:ext cx="276225" cy="238125"/>
          </a:xfrm>
          <a:prstGeom prst="rect">
            <a:avLst/>
          </a:prstGeom>
          <a:noFill/>
          <a:ln w="6350" cmpd="sng">
            <a:solidFill>
              <a:srgbClr val="000000"/>
            </a:solidFill>
            <a:miter lim="800000"/>
            <a:headEnd/>
            <a:tailEnd/>
          </a:ln>
          <a:effec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700808"/>
            <a:ext cx="504056" cy="171450"/>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6569173" y="1988840"/>
            <a:ext cx="379091" cy="360040"/>
          </a:xfrm>
          <a:prstGeom prst="rect">
            <a:avLst/>
          </a:prstGeom>
          <a:noFill/>
          <a:ln w="6350" cmpd="sng">
            <a:solidFill>
              <a:srgbClr val="000000"/>
            </a:solidFill>
            <a:miter lim="800000"/>
            <a:headEnd/>
            <a:tailEnd/>
          </a:ln>
          <a:effectLst/>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1835696" y="2244104"/>
            <a:ext cx="432048" cy="320799"/>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1813884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85000" lnSpcReduction="20000"/>
          </a:bodyPr>
          <a:lstStyle/>
          <a:p>
            <a:pPr>
              <a:buFont typeface="Arial" panose="020B0604020202020204" pitchFamily="34" charset="0"/>
              <a:buChar char="•"/>
            </a:pPr>
            <a:endParaRPr lang="el-GR" b="1" u="sng" dirty="0" smtClean="0"/>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Εκτύπωση </a:t>
            </a:r>
            <a:r>
              <a:rPr lang="el-GR" b="1" u="sng" dirty="0">
                <a:latin typeface="Arial" panose="020B0604020202020204" pitchFamily="34" charset="0"/>
                <a:cs typeface="Arial" panose="020B0604020202020204" pitchFamily="34" charset="0"/>
              </a:rPr>
              <a:t>Ιστοσελίδας : </a:t>
            </a:r>
            <a:endParaRPr lang="en-US" b="1" u="sng" dirty="0">
              <a:latin typeface="Arial" panose="020B0604020202020204" pitchFamily="34" charset="0"/>
              <a:cs typeface="Arial" panose="020B0604020202020204" pitchFamily="34" charset="0"/>
            </a:endParaRPr>
          </a:p>
          <a:p>
            <a:pPr marL="361950" indent="-252413">
              <a:buNone/>
            </a:pPr>
            <a:r>
              <a:rPr lang="el-GR" b="1" dirty="0" smtClean="0">
                <a:latin typeface="Arial" panose="020B0604020202020204" pitchFamily="34" charset="0"/>
                <a:cs typeface="Arial" panose="020B0604020202020204" pitchFamily="34" charset="0"/>
              </a:rPr>
              <a:t>	Επιλέγουμε </a:t>
            </a:r>
            <a:r>
              <a:rPr lang="el-GR" b="1" dirty="0" err="1" smtClean="0">
                <a:solidFill>
                  <a:srgbClr val="00B0F0"/>
                </a:solidFill>
                <a:latin typeface="Arial" panose="020B0604020202020204" pitchFamily="34" charset="0"/>
                <a:cs typeface="Arial" panose="020B0604020202020204" pitchFamily="34" charset="0"/>
              </a:rPr>
              <a:t>File</a:t>
            </a:r>
            <a:r>
              <a:rPr lang="el-GR" b="1" dirty="0" err="1">
                <a:latin typeface="Arial" panose="020B0604020202020204" pitchFamily="34" charset="0"/>
                <a:cs typeface="Arial" panose="020B0604020202020204" pitchFamily="34" charset="0"/>
                <a:sym typeface="Wingdings"/>
              </a:rPr>
              <a:t></a:t>
            </a:r>
            <a:r>
              <a:rPr lang="el-GR" b="1" dirty="0" err="1">
                <a:solidFill>
                  <a:srgbClr val="00B0F0"/>
                </a:solidFill>
                <a:latin typeface="Arial" panose="020B0604020202020204" pitchFamily="34" charset="0"/>
                <a:cs typeface="Arial" panose="020B0604020202020204" pitchFamily="34" charset="0"/>
              </a:rPr>
              <a:t>Print</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lvl="0" indent="-252413">
              <a:buNone/>
            </a:pPr>
            <a:r>
              <a:rPr lang="el-GR" dirty="0" smtClean="0">
                <a:latin typeface="Arial" panose="020B0604020202020204" pitchFamily="34" charset="0"/>
                <a:cs typeface="Arial" panose="020B0604020202020204" pitchFamily="34" charset="0"/>
              </a:rPr>
              <a:t>	Στη </a:t>
            </a:r>
            <a:r>
              <a:rPr lang="el-GR" dirty="0">
                <a:latin typeface="Arial" panose="020B0604020202020204" pitchFamily="34" charset="0"/>
                <a:cs typeface="Arial" panose="020B0604020202020204" pitchFamily="34" charset="0"/>
              </a:rPr>
              <a:t>λίστα με τους εκτυπωτές, </a:t>
            </a:r>
            <a:r>
              <a:rPr lang="el-GR" dirty="0" smtClean="0">
                <a:latin typeface="Arial" panose="020B0604020202020204" pitchFamily="34" charset="0"/>
                <a:cs typeface="Arial" panose="020B0604020202020204" pitchFamily="34" charset="0"/>
              </a:rPr>
              <a:t>επιλέγουμε </a:t>
            </a:r>
            <a:r>
              <a:rPr lang="el-GR" dirty="0">
                <a:latin typeface="Arial" panose="020B0604020202020204" pitchFamily="34" charset="0"/>
                <a:cs typeface="Arial" panose="020B0604020202020204" pitchFamily="34" charset="0"/>
              </a:rPr>
              <a:t>τον εκτυπωτή στον οποίο θα γίνει η εκτύπωση</a:t>
            </a:r>
            <a:r>
              <a:rPr lang="el-GR" dirty="0" smtClean="0">
                <a:latin typeface="Arial" panose="020B0604020202020204" pitchFamily="34" charset="0"/>
                <a:cs typeface="Arial" panose="020B0604020202020204" pitchFamily="34" charset="0"/>
              </a:rPr>
              <a:t>.</a:t>
            </a:r>
          </a:p>
          <a:p>
            <a:pPr marL="361950" lvl="0" indent="-252413">
              <a:buNone/>
            </a:pPr>
            <a:endParaRPr lang="en-US" dirty="0">
              <a:latin typeface="Arial" panose="020B0604020202020204" pitchFamily="34" charset="0"/>
              <a:cs typeface="Arial" panose="020B0604020202020204" pitchFamily="34" charset="0"/>
            </a:endParaRPr>
          </a:p>
          <a:p>
            <a:pPr marL="361950" lvl="0" indent="-252413">
              <a:buNone/>
            </a:pPr>
            <a:r>
              <a:rPr lang="el-GR" dirty="0" smtClean="0">
                <a:latin typeface="Arial" panose="020B0604020202020204" pitchFamily="34" charset="0"/>
                <a:cs typeface="Arial" panose="020B0604020202020204" pitchFamily="34" charset="0"/>
              </a:rPr>
              <a:t>	Στην </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Page Range</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επιλέγουμε </a:t>
            </a:r>
            <a:r>
              <a:rPr lang="en-US" b="1" dirty="0">
                <a:solidFill>
                  <a:srgbClr val="00B0F0"/>
                </a:solidFill>
                <a:latin typeface="Arial" panose="020B0604020202020204" pitchFamily="34" charset="0"/>
                <a:cs typeface="Arial" panose="020B0604020202020204" pitchFamily="34" charset="0"/>
              </a:rPr>
              <a:t>All</a:t>
            </a:r>
            <a:r>
              <a:rPr lang="el-GR" dirty="0">
                <a:latin typeface="Arial" panose="020B0604020202020204" pitchFamily="34" charset="0"/>
                <a:cs typeface="Arial" panose="020B0604020202020204" pitchFamily="34" charset="0"/>
              </a:rPr>
              <a:t> για να εκτυπωθούν όλες οι σελίδες από τις οποίες αποτελείται η ιστοσελίδα ή </a:t>
            </a:r>
            <a:r>
              <a:rPr lang="el-GR" dirty="0" smtClean="0">
                <a:latin typeface="Arial" panose="020B0604020202020204" pitchFamily="34" charset="0"/>
                <a:cs typeface="Arial" panose="020B0604020202020204" pitchFamily="34" charset="0"/>
              </a:rPr>
              <a:t>καθορίζουμε </a:t>
            </a:r>
            <a:r>
              <a:rPr lang="el-GR" dirty="0">
                <a:latin typeface="Arial" panose="020B0604020202020204" pitchFamily="34" charset="0"/>
                <a:cs typeface="Arial" panose="020B0604020202020204" pitchFamily="34" charset="0"/>
              </a:rPr>
              <a:t>στο </a:t>
            </a:r>
            <a:r>
              <a:rPr lang="en-US" b="1" dirty="0">
                <a:solidFill>
                  <a:srgbClr val="00B0F0"/>
                </a:solidFill>
                <a:latin typeface="Arial" panose="020B0604020202020204" pitchFamily="34" charset="0"/>
                <a:cs typeface="Arial" panose="020B0604020202020204" pitchFamily="34" charset="0"/>
              </a:rPr>
              <a:t>Pages</a:t>
            </a:r>
            <a:r>
              <a:rPr lang="el-GR" dirty="0">
                <a:latin typeface="Arial" panose="020B0604020202020204" pitchFamily="34" charset="0"/>
                <a:cs typeface="Arial" panose="020B0604020202020204" pitchFamily="34" charset="0"/>
              </a:rPr>
              <a:t> ποιες σελίδες θα εκτυπωθούν, ή </a:t>
            </a:r>
            <a:r>
              <a:rPr lang="el-GR" dirty="0" smtClean="0">
                <a:latin typeface="Arial" panose="020B0604020202020204" pitchFamily="34" charset="0"/>
                <a:cs typeface="Arial" panose="020B0604020202020204" pitchFamily="34" charset="0"/>
              </a:rPr>
              <a:t>επιλέγουμε </a:t>
            </a:r>
            <a:r>
              <a:rPr lang="en-US" b="1" dirty="0">
                <a:solidFill>
                  <a:srgbClr val="00B0F0"/>
                </a:solidFill>
                <a:latin typeface="Arial" panose="020B0604020202020204" pitchFamily="34" charset="0"/>
                <a:cs typeface="Arial" panose="020B0604020202020204" pitchFamily="34" charset="0"/>
              </a:rPr>
              <a:t>Selection</a:t>
            </a:r>
            <a:r>
              <a:rPr lang="el-GR" dirty="0">
                <a:latin typeface="Arial" panose="020B0604020202020204" pitchFamily="34" charset="0"/>
                <a:cs typeface="Arial" panose="020B0604020202020204" pitchFamily="34" charset="0"/>
              </a:rPr>
              <a:t> για να </a:t>
            </a:r>
            <a:r>
              <a:rPr lang="el-GR" dirty="0" smtClean="0">
                <a:latin typeface="Arial" panose="020B0604020202020204" pitchFamily="34" charset="0"/>
                <a:cs typeface="Arial" panose="020B0604020202020204" pitchFamily="34" charset="0"/>
              </a:rPr>
              <a:t>εκτυπωθεί </a:t>
            </a:r>
            <a:r>
              <a:rPr lang="el-GR" dirty="0">
                <a:latin typeface="Arial" panose="020B0604020202020204" pitchFamily="34" charset="0"/>
                <a:cs typeface="Arial" panose="020B0604020202020204" pitchFamily="34" charset="0"/>
              </a:rPr>
              <a:t>μόνο το επιλεγμένο τμήμα </a:t>
            </a:r>
            <a:r>
              <a:rPr lang="el-GR" dirty="0" smtClean="0">
                <a:latin typeface="Arial" panose="020B0604020202020204" pitchFamily="34" charset="0"/>
                <a:cs typeface="Arial" panose="020B0604020202020204" pitchFamily="34" charset="0"/>
              </a:rPr>
              <a:t>της ιστοσελίδας </a:t>
            </a:r>
            <a:r>
              <a:rPr lang="el-GR" dirty="0">
                <a:latin typeface="Arial" panose="020B0604020202020204" pitchFamily="34" charset="0"/>
                <a:cs typeface="Arial" panose="020B0604020202020204" pitchFamily="34" charset="0"/>
              </a:rPr>
              <a:t>(θα πρέπει να το έχω ήδη επιλέξει</a:t>
            </a:r>
            <a:r>
              <a:rPr lang="el-GR" dirty="0" smtClean="0">
                <a:latin typeface="Arial" panose="020B0604020202020204" pitchFamily="34" charset="0"/>
                <a:cs typeface="Arial" panose="020B0604020202020204" pitchFamily="34" charset="0"/>
              </a:rPr>
              <a:t>).</a:t>
            </a:r>
          </a:p>
          <a:p>
            <a:pPr marL="361950" lvl="0" indent="-252413">
              <a:buNone/>
            </a:pPr>
            <a:endParaRPr lang="en-US" dirty="0">
              <a:latin typeface="Arial" panose="020B0604020202020204" pitchFamily="34" charset="0"/>
              <a:cs typeface="Arial" panose="020B0604020202020204" pitchFamily="34" charset="0"/>
            </a:endParaRPr>
          </a:p>
          <a:p>
            <a:pPr marL="361950" lvl="0" indent="-252413">
              <a:buNone/>
            </a:pPr>
            <a:r>
              <a:rPr lang="el-GR" dirty="0" smtClean="0">
                <a:latin typeface="Arial" panose="020B0604020202020204" pitchFamily="34" charset="0"/>
                <a:cs typeface="Arial" panose="020B0604020202020204" pitchFamily="34" charset="0"/>
              </a:rPr>
              <a:t>	Στο </a:t>
            </a:r>
            <a:r>
              <a:rPr lang="en-US" b="1" dirty="0">
                <a:solidFill>
                  <a:srgbClr val="00B0F0"/>
                </a:solidFill>
                <a:latin typeface="Arial" panose="020B0604020202020204" pitchFamily="34" charset="0"/>
                <a:cs typeface="Arial" panose="020B0604020202020204" pitchFamily="34" charset="0"/>
              </a:rPr>
              <a:t>Number of Copies</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καθορίζουμε </a:t>
            </a:r>
            <a:r>
              <a:rPr lang="el-GR" dirty="0">
                <a:latin typeface="Arial" panose="020B0604020202020204" pitchFamily="34" charset="0"/>
                <a:cs typeface="Arial" panose="020B0604020202020204" pitchFamily="34" charset="0"/>
              </a:rPr>
              <a:t>πόσα αντίγραφα (αντίτυπα) θα εκτυπωθούν.</a:t>
            </a:r>
            <a:endParaRPr lang="en-US" dirty="0">
              <a:latin typeface="Arial" panose="020B0604020202020204" pitchFamily="34" charset="0"/>
              <a:cs typeface="Arial" panose="020B0604020202020204" pitchFamily="34" charset="0"/>
            </a:endParaRPr>
          </a:p>
          <a:p>
            <a:pPr marL="361950" lvl="0" indent="-252413">
              <a:buNone/>
            </a:pPr>
            <a:r>
              <a:rPr lang="el-GR" dirty="0" smtClean="0">
                <a:latin typeface="Arial" panose="020B0604020202020204" pitchFamily="34" charset="0"/>
                <a:cs typeface="Arial" panose="020B0604020202020204" pitchFamily="34" charset="0"/>
              </a:rPr>
              <a:t>	Κάνουμε Κλικ </a:t>
            </a:r>
            <a:r>
              <a:rPr lang="el-GR" dirty="0">
                <a:latin typeface="Arial" panose="020B0604020202020204" pitchFamily="34" charset="0"/>
                <a:cs typeface="Arial" panose="020B0604020202020204" pitchFamily="34" charset="0"/>
              </a:rPr>
              <a:t>στο κουμπί </a:t>
            </a:r>
            <a:r>
              <a:rPr lang="en-US" b="1" dirty="0" smtClean="0">
                <a:solidFill>
                  <a:srgbClr val="00B0F0"/>
                </a:solidFill>
                <a:latin typeface="Arial" panose="020B0604020202020204" pitchFamily="34" charset="0"/>
                <a:cs typeface="Arial" panose="020B0604020202020204" pitchFamily="34" charset="0"/>
              </a:rPr>
              <a:t>Print</a:t>
            </a:r>
            <a:r>
              <a:rPr lang="el-GR" b="1" dirty="0" smtClean="0">
                <a:solidFill>
                  <a:srgbClr val="00B0F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για </a:t>
            </a:r>
            <a:r>
              <a:rPr lang="el-GR" dirty="0">
                <a:latin typeface="Arial" panose="020B0604020202020204" pitchFamily="34" charset="0"/>
                <a:cs typeface="Arial" panose="020B0604020202020204" pitchFamily="34" charset="0"/>
              </a:rPr>
              <a:t>να ξεκινήσει η εκτύπωση.</a:t>
            </a:r>
            <a:endParaRPr lang="en-US"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43</a:t>
            </a:fld>
            <a:endParaRPr lang="en-US"/>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085184"/>
            <a:ext cx="576064" cy="638175"/>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41288692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85000" lnSpcReduction="20000"/>
          </a:bodyPr>
          <a:lstStyle/>
          <a:p>
            <a:pPr marL="109728" indent="0">
              <a:buNone/>
            </a:pPr>
            <a:r>
              <a:rPr lang="en-US" sz="2900" b="1" dirty="0" smtClean="0">
                <a:latin typeface="Arial" panose="020B0604020202020204" pitchFamily="34" charset="0"/>
                <a:cs typeface="Arial" panose="020B0604020202020204" pitchFamily="34" charset="0"/>
              </a:rPr>
              <a:t>2.2	</a:t>
            </a:r>
            <a:r>
              <a:rPr lang="el-GR" sz="2900" b="1" u="sng" dirty="0" smtClean="0">
                <a:latin typeface="Arial" panose="020B0604020202020204" pitchFamily="34" charset="0"/>
                <a:cs typeface="Arial" panose="020B0604020202020204" pitchFamily="34" charset="0"/>
              </a:rPr>
              <a:t>Ηλεκτρονικό </a:t>
            </a:r>
            <a:r>
              <a:rPr lang="el-GR" sz="2900" b="1" u="sng" dirty="0">
                <a:latin typeface="Arial" panose="020B0604020202020204" pitchFamily="34" charset="0"/>
                <a:cs typeface="Arial" panose="020B0604020202020204" pitchFamily="34" charset="0"/>
              </a:rPr>
              <a:t>Ταχυδρομείο (</a:t>
            </a:r>
            <a:r>
              <a:rPr lang="en-GB" sz="2900" b="1" u="sng" dirty="0">
                <a:latin typeface="Arial" panose="020B0604020202020204" pitchFamily="34" charset="0"/>
                <a:cs typeface="Arial" panose="020B0604020202020204" pitchFamily="34" charset="0"/>
              </a:rPr>
              <a:t>Email</a:t>
            </a:r>
            <a:r>
              <a:rPr lang="el-GR" sz="2900" b="1" u="sng" dirty="0">
                <a:latin typeface="Arial" panose="020B0604020202020204" pitchFamily="34" charset="0"/>
                <a:cs typeface="Arial" panose="020B0604020202020204" pitchFamily="34" charset="0"/>
              </a:rPr>
              <a:t>)</a:t>
            </a:r>
            <a:r>
              <a:rPr lang="el-GR" b="1" u="sng" dirty="0"/>
              <a:t> </a:t>
            </a:r>
            <a:endParaRPr lang="en-US" b="1" u="sng" dirty="0"/>
          </a:p>
          <a:p>
            <a:pPr marL="109728" indent="0">
              <a:buNone/>
            </a:pPr>
            <a:r>
              <a:rPr lang="el-GR" dirty="0"/>
              <a:t> </a:t>
            </a:r>
            <a:endParaRPr lang="en-US" dirty="0"/>
          </a:p>
          <a:p>
            <a:pPr>
              <a:buFont typeface="Arial" panose="020B0604020202020204" pitchFamily="34" charset="0"/>
              <a:buChar char="•"/>
            </a:pPr>
            <a:r>
              <a:rPr lang="en-US" b="1" u="sng" dirty="0">
                <a:latin typeface="Arial" panose="020B0604020202020204" pitchFamily="34" charset="0"/>
                <a:cs typeface="Arial" panose="020B0604020202020204" pitchFamily="34" charset="0"/>
              </a:rPr>
              <a:t>E</a:t>
            </a:r>
            <a:r>
              <a:rPr lang="el-GR" b="1" u="sng"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Mail</a:t>
            </a:r>
            <a:r>
              <a:rPr lang="el-GR" b="1" u="sng" dirty="0">
                <a:latin typeface="Arial" panose="020B060402020202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a:p>
            <a:pPr marL="361950" indent="-252413">
              <a:buNone/>
            </a:pPr>
            <a:r>
              <a:rPr lang="en-US" b="1"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Electronic </a:t>
            </a:r>
            <a:r>
              <a:rPr lang="en-US" b="1" dirty="0">
                <a:solidFill>
                  <a:srgbClr val="00B0F0"/>
                </a:solidFill>
                <a:latin typeface="Arial" panose="020B0604020202020204" pitchFamily="34" charset="0"/>
                <a:cs typeface="Arial" panose="020B0604020202020204" pitchFamily="34" charset="0"/>
              </a:rPr>
              <a:t>Mail</a:t>
            </a:r>
            <a:r>
              <a:rPr lang="el-GR" dirty="0">
                <a:latin typeface="Arial" panose="020B0604020202020204" pitchFamily="34" charset="0"/>
                <a:cs typeface="Arial" panose="020B0604020202020204" pitchFamily="34" charset="0"/>
              </a:rPr>
              <a:t> (Ηλεκτρονικό Ταχυδρομείο) είναι η αποστολή και λήψη μηνυμάτων σε ηλεκτρονική μορφή μέσω Η/Υ.</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endParaRPr lang="el-GR"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n-US" b="1" u="sng" dirty="0" smtClean="0">
                <a:latin typeface="Arial" panose="020B0604020202020204" pitchFamily="34" charset="0"/>
                <a:cs typeface="Arial" panose="020B0604020202020204" pitchFamily="34" charset="0"/>
              </a:rPr>
              <a:t>Κα</a:t>
            </a:r>
            <a:r>
              <a:rPr lang="en-US" b="1" u="sng" dirty="0" err="1" smtClean="0">
                <a:latin typeface="Arial" panose="020B0604020202020204" pitchFamily="34" charset="0"/>
                <a:cs typeface="Arial" panose="020B0604020202020204" pitchFamily="34" charset="0"/>
              </a:rPr>
              <a:t>λές</a:t>
            </a:r>
            <a:r>
              <a:rPr lang="en-US" b="1" u="sng" dirty="0" smtClean="0">
                <a:latin typeface="Arial" panose="020B0604020202020204" pitchFamily="34" charset="0"/>
                <a:cs typeface="Arial" panose="020B0604020202020204" pitchFamily="34" charset="0"/>
              </a:rPr>
              <a:t> </a:t>
            </a:r>
            <a:r>
              <a:rPr lang="en-US" b="1" u="sng" dirty="0" err="1">
                <a:latin typeface="Arial" panose="020B0604020202020204" pitchFamily="34" charset="0"/>
                <a:cs typeface="Arial" panose="020B0604020202020204" pitchFamily="34" charset="0"/>
              </a:rPr>
              <a:t>Πρ</a:t>
            </a:r>
            <a:r>
              <a:rPr lang="en-US" b="1" u="sng" dirty="0">
                <a:latin typeface="Arial" panose="020B0604020202020204" pitchFamily="34" charset="0"/>
                <a:cs typeface="Arial" panose="020B0604020202020204" pitchFamily="34" charset="0"/>
              </a:rPr>
              <a:t>ακτικές Ηλεκτρονικής Επικοινωνίας:</a:t>
            </a:r>
          </a:p>
          <a:p>
            <a:pPr marL="565150" lvl="0" indent="-203200">
              <a:buFont typeface="Wingdings" panose="05000000000000000000" pitchFamily="2" charset="2"/>
              <a:buChar char="Ø"/>
            </a:pPr>
            <a:r>
              <a:rPr lang="el-GR" dirty="0" smtClean="0">
                <a:latin typeface="Arial" panose="020B0604020202020204" pitchFamily="34" charset="0"/>
                <a:cs typeface="Arial" panose="020B0604020202020204" pitchFamily="34" charset="0"/>
              </a:rPr>
              <a:t>Συντομία </a:t>
            </a:r>
            <a:r>
              <a:rPr lang="el-GR" dirty="0">
                <a:latin typeface="Arial" panose="020B0604020202020204" pitchFamily="34" charset="0"/>
                <a:cs typeface="Arial" panose="020B0604020202020204" pitchFamily="34" charset="0"/>
              </a:rPr>
              <a:t>και περιεκτικότητα στο περιεχόμενο: </a:t>
            </a:r>
            <a:r>
              <a:rPr lang="en-US" dirty="0" smtClean="0">
                <a:latin typeface="Arial" panose="020B0604020202020204" pitchFamily="34" charset="0"/>
                <a:cs typeface="Arial" panose="020B0604020202020204" pitchFamily="34" charset="0"/>
              </a:rPr>
              <a:t>-</a:t>
            </a:r>
            <a:r>
              <a:rPr lang="el-GR" dirty="0" smtClean="0">
                <a:latin typeface="Arial" panose="020B0604020202020204" pitchFamily="34" charset="0"/>
                <a:cs typeface="Arial" panose="020B0604020202020204" pitchFamily="34" charset="0"/>
              </a:rPr>
              <a:t> εξοικονόμηση χρόνου </a:t>
            </a:r>
            <a:r>
              <a:rPr lang="el-GR" dirty="0">
                <a:latin typeface="Arial" panose="020B0604020202020204" pitchFamily="34" charset="0"/>
                <a:cs typeface="Arial" panose="020B0604020202020204" pitchFamily="34" charset="0"/>
              </a:rPr>
              <a:t>από τον </a:t>
            </a:r>
            <a:r>
              <a:rPr lang="el-GR" dirty="0" smtClean="0">
                <a:latin typeface="Arial" panose="020B0604020202020204" pitchFamily="34" charset="0"/>
                <a:cs typeface="Arial" panose="020B0604020202020204" pitchFamily="34" charset="0"/>
              </a:rPr>
              <a:t>παραλήπτη.</a:t>
            </a:r>
          </a:p>
          <a:p>
            <a:pPr marL="565150" lvl="0" indent="-203200">
              <a:buFont typeface="Wingdings" panose="05000000000000000000" pitchFamily="2" charset="2"/>
              <a:buChar char="Ø"/>
            </a:pPr>
            <a:r>
              <a:rPr lang="el-GR" dirty="0" smtClean="0">
                <a:latin typeface="Arial" panose="020B0604020202020204" pitchFamily="34" charset="0"/>
                <a:cs typeface="Arial" panose="020B0604020202020204" pitchFamily="34" charset="0"/>
              </a:rPr>
              <a:t>Ακρίβεια </a:t>
            </a:r>
            <a:r>
              <a:rPr lang="el-GR" dirty="0">
                <a:latin typeface="Arial" panose="020B0604020202020204" pitchFamily="34" charset="0"/>
                <a:cs typeface="Arial" panose="020B0604020202020204" pitchFamily="34" charset="0"/>
              </a:rPr>
              <a:t>στο θέμα του μηνύματος: </a:t>
            </a:r>
            <a:r>
              <a:rPr lang="el-GR" dirty="0" smtClean="0">
                <a:latin typeface="Arial" panose="020B0604020202020204" pitchFamily="34" charset="0"/>
                <a:cs typeface="Arial" panose="020B0604020202020204" pitchFamily="34" charset="0"/>
              </a:rPr>
              <a:t>- ευκολία από τον </a:t>
            </a:r>
            <a:r>
              <a:rPr lang="el-GR" dirty="0">
                <a:latin typeface="Arial" panose="020B0604020202020204" pitchFamily="34" charset="0"/>
                <a:cs typeface="Arial" panose="020B0604020202020204" pitchFamily="34" charset="0"/>
              </a:rPr>
              <a:t>παραλήπτη στην επιλογή των μηνυμάτων στα οποία θα δώσει </a:t>
            </a:r>
            <a:r>
              <a:rPr lang="el-GR" dirty="0" smtClean="0">
                <a:latin typeface="Arial" panose="020B0604020202020204" pitchFamily="34" charset="0"/>
                <a:cs typeface="Arial" panose="020B0604020202020204" pitchFamily="34" charset="0"/>
              </a:rPr>
              <a:t>προτεραιότητα.</a:t>
            </a:r>
          </a:p>
          <a:p>
            <a:pPr marL="565150" lvl="0" indent="-203200">
              <a:buFont typeface="Wingdings" panose="05000000000000000000" pitchFamily="2" charset="2"/>
              <a:buChar char="Ø"/>
            </a:pPr>
            <a:r>
              <a:rPr lang="el-GR" dirty="0" smtClean="0">
                <a:latin typeface="Arial" panose="020B0604020202020204" pitchFamily="34" charset="0"/>
                <a:cs typeface="Arial" panose="020B0604020202020204" pitchFamily="34" charset="0"/>
              </a:rPr>
              <a:t>Σεβασμός </a:t>
            </a:r>
            <a:r>
              <a:rPr lang="el-GR" dirty="0">
                <a:latin typeface="Arial" panose="020B0604020202020204" pitchFamily="34" charset="0"/>
                <a:cs typeface="Arial" panose="020B0604020202020204" pitchFamily="34" charset="0"/>
              </a:rPr>
              <a:t>προς άλλους χρήστες: </a:t>
            </a:r>
            <a:r>
              <a:rPr lang="el-GR" dirty="0" smtClean="0">
                <a:latin typeface="Arial" panose="020B0604020202020204" pitchFamily="34" charset="0"/>
                <a:cs typeface="Arial" panose="020B0604020202020204" pitchFamily="34" charset="0"/>
              </a:rPr>
              <a:t>- να </a:t>
            </a:r>
            <a:r>
              <a:rPr lang="el-GR" dirty="0">
                <a:latin typeface="Arial" panose="020B0604020202020204" pitchFamily="34" charset="0"/>
                <a:cs typeface="Arial" panose="020B0604020202020204" pitchFamily="34" charset="0"/>
              </a:rPr>
              <a:t>μην αποκαλύπτουμε προσωπικές </a:t>
            </a:r>
            <a:r>
              <a:rPr lang="el-GR" dirty="0" smtClean="0">
                <a:latin typeface="Arial" panose="020B0604020202020204" pitchFamily="34" charset="0"/>
                <a:cs typeface="Arial" panose="020B0604020202020204" pitchFamily="34" charset="0"/>
              </a:rPr>
              <a:t>πληροφορίες.</a:t>
            </a:r>
          </a:p>
          <a:p>
            <a:pPr marL="565150" lvl="0" indent="-203200">
              <a:buFont typeface="Wingdings" panose="05000000000000000000" pitchFamily="2" charset="2"/>
              <a:buChar char="Ø"/>
            </a:pPr>
            <a:r>
              <a:rPr lang="el-GR" dirty="0" err="1" smtClean="0">
                <a:latin typeface="Arial" panose="020B0604020202020204" pitchFamily="34" charset="0"/>
                <a:cs typeface="Arial" panose="020B0604020202020204" pitchFamily="34" charset="0"/>
              </a:rPr>
              <a:t>Spam</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να </a:t>
            </a:r>
            <a:r>
              <a:rPr lang="el-GR" dirty="0">
                <a:latin typeface="Arial" panose="020B0604020202020204" pitchFamily="34" charset="0"/>
                <a:cs typeface="Arial" panose="020B0604020202020204" pitchFamily="34" charset="0"/>
              </a:rPr>
              <a:t>αποφεύγουμε την κυκλοφορία ανεξέλεγκτης αλληλογραφίας που εκνευρίζει τους </a:t>
            </a:r>
            <a:r>
              <a:rPr lang="el-GR" dirty="0" smtClean="0">
                <a:latin typeface="Arial" panose="020B0604020202020204" pitchFamily="34" charset="0"/>
                <a:cs typeface="Arial" panose="020B0604020202020204" pitchFamily="34" charset="0"/>
              </a:rPr>
              <a:t>παραλήπτες.</a:t>
            </a:r>
          </a:p>
          <a:p>
            <a:pPr marL="565150" lvl="0" indent="-203200">
              <a:buFont typeface="Wingdings" panose="05000000000000000000" pitchFamily="2" charset="2"/>
              <a:buChar char="Ø"/>
            </a:pPr>
            <a:r>
              <a:rPr lang="el-GR" dirty="0" smtClean="0">
                <a:latin typeface="Arial" panose="020B0604020202020204" pitchFamily="34" charset="0"/>
                <a:cs typeface="Arial" panose="020B0604020202020204" pitchFamily="34" charset="0"/>
              </a:rPr>
              <a:t>Ορθογραφικός </a:t>
            </a:r>
            <a:r>
              <a:rPr lang="el-GR" dirty="0">
                <a:latin typeface="Arial" panose="020B0604020202020204" pitchFamily="34" charset="0"/>
                <a:cs typeface="Arial" panose="020B0604020202020204" pitchFamily="34" charset="0"/>
              </a:rPr>
              <a:t>έλεγχος.</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44</a:t>
            </a:fld>
            <a:endParaRPr lang="en-US" dirty="0"/>
          </a:p>
        </p:txBody>
      </p:sp>
    </p:spTree>
    <p:extLst>
      <p:ext uri="{BB962C8B-B14F-4D97-AF65-F5344CB8AC3E}">
        <p14:creationId xmlns:p14="http://schemas.microsoft.com/office/powerpoint/2010/main" val="3789655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77500" lnSpcReduction="2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Διεύθυνση </a:t>
            </a:r>
            <a:r>
              <a:rPr lang="en-US" b="1" u="sng" dirty="0">
                <a:latin typeface="Arial" panose="020B0604020202020204" pitchFamily="34" charset="0"/>
                <a:cs typeface="Arial" panose="020B0604020202020204" pitchFamily="34" charset="0"/>
              </a:rPr>
              <a:t>E</a:t>
            </a:r>
            <a:r>
              <a:rPr lang="el-GR" b="1" u="sng"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Mail</a:t>
            </a:r>
            <a:r>
              <a:rPr lang="el-GR" b="1" u="sng" dirty="0">
                <a:latin typeface="Arial" panose="020B0604020202020204" pitchFamily="34" charset="0"/>
                <a:cs typeface="Arial" panose="020B0604020202020204" pitchFamily="34" charset="0"/>
              </a:rPr>
              <a:t>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Για </a:t>
            </a:r>
            <a:r>
              <a:rPr lang="el-GR" dirty="0">
                <a:latin typeface="Arial" panose="020B0604020202020204" pitchFamily="34" charset="0"/>
                <a:cs typeface="Arial" panose="020B0604020202020204" pitchFamily="34" charset="0"/>
              </a:rPr>
              <a:t>να μπορέσουμε να στείλουμε και να λάβουμε ένα ηλεκτρονικό μήνυμα (</a:t>
            </a:r>
            <a:r>
              <a:rPr lang="en-US" dirty="0">
                <a:solidFill>
                  <a:srgbClr val="00B0F0"/>
                </a:solidFill>
                <a:latin typeface="Arial" panose="020B0604020202020204" pitchFamily="34" charset="0"/>
                <a:cs typeface="Arial" panose="020B0604020202020204" pitchFamily="34" charset="0"/>
              </a:rPr>
              <a:t>e</a:t>
            </a:r>
            <a:r>
              <a:rPr lang="el-GR" dirty="0">
                <a:solidFill>
                  <a:srgbClr val="00B0F0"/>
                </a:solidFill>
                <a:latin typeface="Arial" panose="020B0604020202020204" pitchFamily="34" charset="0"/>
                <a:cs typeface="Arial" panose="020B0604020202020204" pitchFamily="34" charset="0"/>
              </a:rPr>
              <a:t>-</a:t>
            </a:r>
            <a:r>
              <a:rPr lang="en-US" dirty="0">
                <a:solidFill>
                  <a:srgbClr val="00B0F0"/>
                </a:solidFill>
                <a:latin typeface="Arial" panose="020B0604020202020204" pitchFamily="34" charset="0"/>
                <a:cs typeface="Arial" panose="020B0604020202020204" pitchFamily="34" charset="0"/>
              </a:rPr>
              <a:t>mail</a:t>
            </a:r>
            <a:r>
              <a:rPr lang="el-GR" dirty="0">
                <a:latin typeface="Arial" panose="020B0604020202020204" pitchFamily="34" charset="0"/>
                <a:cs typeface="Arial" panose="020B0604020202020204" pitchFamily="34" charset="0"/>
              </a:rPr>
              <a:t>), πρέπει και εμείς και ο παραλήπτης να διαθέτουμε μία διεύθυνση ηλεκτρονικού ταχυδρομείου (</a:t>
            </a:r>
            <a:r>
              <a:rPr lang="en-US" dirty="0">
                <a:solidFill>
                  <a:srgbClr val="00B0F0"/>
                </a:solidFill>
                <a:latin typeface="Arial" panose="020B0604020202020204" pitchFamily="34" charset="0"/>
                <a:cs typeface="Arial" panose="020B0604020202020204" pitchFamily="34" charset="0"/>
              </a:rPr>
              <a:t>e</a:t>
            </a:r>
            <a:r>
              <a:rPr lang="el-GR" dirty="0">
                <a:solidFill>
                  <a:srgbClr val="00B0F0"/>
                </a:solidFill>
                <a:latin typeface="Arial" panose="020B0604020202020204" pitchFamily="34" charset="0"/>
                <a:cs typeface="Arial" panose="020B0604020202020204" pitchFamily="34" charset="0"/>
              </a:rPr>
              <a:t>-</a:t>
            </a:r>
            <a:r>
              <a:rPr lang="en-US" dirty="0">
                <a:solidFill>
                  <a:srgbClr val="00B0F0"/>
                </a:solidFill>
                <a:latin typeface="Arial" panose="020B0604020202020204" pitchFamily="34" charset="0"/>
                <a:cs typeface="Arial" panose="020B0604020202020204" pitchFamily="34" charset="0"/>
              </a:rPr>
              <a:t>mail address</a:t>
            </a:r>
            <a:r>
              <a:rPr lang="el-GR" dirty="0">
                <a:latin typeface="Arial" panose="020B0604020202020204" pitchFamily="34" charset="0"/>
                <a:cs typeface="Arial" panose="020B0604020202020204" pitchFamily="34" charset="0"/>
              </a:rPr>
              <a:t>). Η τυπική δομή μίας διεύθυνσης </a:t>
            </a:r>
            <a:r>
              <a:rPr lang="en-US" dirty="0">
                <a:latin typeface="Arial" panose="020B0604020202020204" pitchFamily="34" charset="0"/>
                <a:cs typeface="Arial" panose="020B0604020202020204" pitchFamily="34" charset="0"/>
              </a:rPr>
              <a:t>e</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mail</a:t>
            </a:r>
            <a:r>
              <a:rPr lang="el-GR" dirty="0">
                <a:latin typeface="Arial" panose="020B0604020202020204" pitchFamily="34" charset="0"/>
                <a:cs typeface="Arial" panose="020B0604020202020204" pitchFamily="34" charset="0"/>
              </a:rPr>
              <a:t> φαίνεται στο παρακάτω παράδειγμα (πάντα λατινικοί χαρακτήρες, χωρίς κενά διαστήματα</a:t>
            </a:r>
            <a:r>
              <a:rPr lang="el-GR" dirty="0" smtClean="0">
                <a:latin typeface="Arial" panose="020B0604020202020204" pitchFamily="34" charset="0"/>
                <a:cs typeface="Arial" panose="020B0604020202020204" pitchFamily="34" charset="0"/>
              </a:rPr>
              <a:t>):</a:t>
            </a:r>
          </a:p>
          <a:p>
            <a:pPr marL="361950" indent="-252413">
              <a:buNone/>
            </a:pPr>
            <a:endParaRPr lang="el-GR" dirty="0">
              <a:latin typeface="Arial" panose="020B0604020202020204" pitchFamily="34" charset="0"/>
              <a:cs typeface="Arial" panose="020B0604020202020204" pitchFamily="34" charset="0"/>
            </a:endParaRPr>
          </a:p>
          <a:p>
            <a:pPr marL="361950" indent="-252413">
              <a:buNone/>
            </a:pP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a:t>
            </a:r>
          </a:p>
          <a:p>
            <a:pPr marL="361950" indent="-252413">
              <a:buNone/>
            </a:pPr>
            <a:endParaRPr lang="el-GR"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Το </a:t>
            </a:r>
            <a:r>
              <a:rPr lang="en-US" dirty="0">
                <a:latin typeface="Arial" panose="020B0604020202020204" pitchFamily="34" charset="0"/>
                <a:cs typeface="Arial" panose="020B0604020202020204" pitchFamily="34" charset="0"/>
              </a:rPr>
              <a:t>domain name</a:t>
            </a:r>
            <a:r>
              <a:rPr lang="el-GR" dirty="0">
                <a:latin typeface="Arial" panose="020B0604020202020204" pitchFamily="34" charset="0"/>
                <a:cs typeface="Arial" panose="020B0604020202020204" pitchFamily="34" charset="0"/>
              </a:rPr>
              <a:t> μπορεί να αναλυθεί περαιτέρω στα εξής </a:t>
            </a:r>
            <a:r>
              <a:rPr lang="el-GR" dirty="0" smtClean="0">
                <a:latin typeface="Arial" panose="020B0604020202020204" pitchFamily="34" charset="0"/>
                <a:cs typeface="Arial" panose="020B0604020202020204" pitchFamily="34" charset="0"/>
              </a:rPr>
              <a:t>μέρη:</a:t>
            </a:r>
          </a:p>
          <a:p>
            <a:pPr>
              <a:buFont typeface="Wingdings" panose="05000000000000000000" pitchFamily="2" charset="2"/>
              <a:buChar char="Ø"/>
            </a:pPr>
            <a:r>
              <a:rPr lang="el-GR" b="1" dirty="0" smtClean="0">
                <a:solidFill>
                  <a:schemeClr val="accent2"/>
                </a:solidFill>
                <a:latin typeface="Arial" panose="020B0604020202020204" pitchFamily="34" charset="0"/>
                <a:cs typeface="Arial" panose="020B0604020202020204" pitchFamily="34" charset="0"/>
              </a:rPr>
              <a:t>α</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η εταιρεία που μας παρέχει το </a:t>
            </a:r>
            <a:r>
              <a:rPr lang="en-US" dirty="0">
                <a:latin typeface="Arial" panose="020B0604020202020204" pitchFamily="34" charset="0"/>
                <a:cs typeface="Arial" panose="020B0604020202020204" pitchFamily="34" charset="0"/>
              </a:rPr>
              <a:t>e</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mail</a:t>
            </a:r>
            <a:r>
              <a:rPr lang="el-GR" dirty="0">
                <a:latin typeface="Arial" panose="020B0604020202020204" pitchFamily="34" charset="0"/>
                <a:cs typeface="Arial" panose="020B0604020202020204" pitchFamily="34" charset="0"/>
              </a:rPr>
              <a:t>, δηλαδή ο </a:t>
            </a:r>
            <a:r>
              <a:rPr lang="el-GR" dirty="0">
                <a:solidFill>
                  <a:srgbClr val="00B0F0"/>
                </a:solidFill>
                <a:latin typeface="Arial" panose="020B0604020202020204" pitchFamily="34" charset="0"/>
                <a:cs typeface="Arial" panose="020B0604020202020204" pitchFamily="34" charset="0"/>
              </a:rPr>
              <a:t>ξενιστής - </a:t>
            </a:r>
            <a:r>
              <a:rPr lang="en-US" dirty="0">
                <a:solidFill>
                  <a:srgbClr val="00B0F0"/>
                </a:solidFill>
                <a:latin typeface="Arial" panose="020B0604020202020204" pitchFamily="34" charset="0"/>
                <a:cs typeface="Arial" panose="020B0604020202020204" pitchFamily="34" charset="0"/>
              </a:rPr>
              <a:t>host</a:t>
            </a:r>
            <a:r>
              <a:rPr lang="el-GR" dirty="0">
                <a:latin typeface="Arial" panose="020B0604020202020204" pitchFamily="34" charset="0"/>
                <a:cs typeface="Arial" panose="020B0604020202020204" pitchFamily="34" charset="0"/>
              </a:rPr>
              <a:t> (στο παράδειγμα, </a:t>
            </a:r>
            <a:r>
              <a:rPr lang="en-US" b="1" dirty="0" err="1">
                <a:solidFill>
                  <a:srgbClr val="00B0F0"/>
                </a:solidFill>
                <a:latin typeface="Arial" panose="020B0604020202020204" pitchFamily="34" charset="0"/>
                <a:cs typeface="Arial" panose="020B0604020202020204" pitchFamily="34" charset="0"/>
              </a:rPr>
              <a:t>cytanet</a:t>
            </a:r>
            <a:r>
              <a:rPr lang="el-GR" dirty="0" smtClean="0">
                <a:latin typeface="Arial" panose="020B0604020202020204" pitchFamily="34" charset="0"/>
                <a:cs typeface="Arial" panose="020B0604020202020204" pitchFamily="34" charset="0"/>
              </a:rPr>
              <a:t>)</a:t>
            </a:r>
          </a:p>
          <a:p>
            <a:pPr>
              <a:buFont typeface="Wingdings" panose="05000000000000000000" pitchFamily="2" charset="2"/>
              <a:buChar char="Ø"/>
            </a:pPr>
            <a:r>
              <a:rPr lang="el-GR" b="1" dirty="0" smtClean="0">
                <a:solidFill>
                  <a:schemeClr val="accent2"/>
                </a:solidFill>
                <a:latin typeface="Arial" panose="020B0604020202020204" pitchFamily="34" charset="0"/>
                <a:cs typeface="Arial" panose="020B0604020202020204" pitchFamily="34" charset="0"/>
              </a:rPr>
              <a:t>β</a:t>
            </a:r>
            <a:r>
              <a:rPr lang="el-GR" b="1"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το είδος του οργανισμού (στο παράδειγμα, </a:t>
            </a:r>
            <a:r>
              <a:rPr lang="en-US" b="1" dirty="0">
                <a:solidFill>
                  <a:srgbClr val="00B0F0"/>
                </a:solidFill>
                <a:latin typeface="Arial" panose="020B0604020202020204" pitchFamily="34" charset="0"/>
                <a:cs typeface="Arial" panose="020B0604020202020204" pitchFamily="34" charset="0"/>
              </a:rPr>
              <a:t>com</a:t>
            </a:r>
            <a:r>
              <a:rPr lang="el-GR" dirty="0">
                <a:latin typeface="Arial" panose="020B0604020202020204" pitchFamily="34" charset="0"/>
                <a:cs typeface="Arial" panose="020B0604020202020204" pitchFamily="34" charset="0"/>
              </a:rPr>
              <a:t> που σημαίνει </a:t>
            </a:r>
            <a:r>
              <a:rPr lang="en-US" b="1" dirty="0">
                <a:solidFill>
                  <a:srgbClr val="00B0F0"/>
                </a:solidFill>
                <a:latin typeface="Arial" panose="020B0604020202020204" pitchFamily="34" charset="0"/>
                <a:cs typeface="Arial" panose="020B0604020202020204" pitchFamily="34" charset="0"/>
              </a:rPr>
              <a:t>commercial</a:t>
            </a:r>
            <a:r>
              <a:rPr lang="el-GR" dirty="0" smtClean="0">
                <a:latin typeface="Arial" panose="020B0604020202020204" pitchFamily="34" charset="0"/>
                <a:cs typeface="Arial" panose="020B0604020202020204" pitchFamily="34" charset="0"/>
              </a:rPr>
              <a:t>)</a:t>
            </a:r>
          </a:p>
          <a:p>
            <a:pPr>
              <a:buFont typeface="Wingdings" panose="05000000000000000000" pitchFamily="2" charset="2"/>
              <a:buChar char="Ø"/>
            </a:pPr>
            <a:r>
              <a:rPr lang="el-GR" b="1" dirty="0" smtClean="0">
                <a:solidFill>
                  <a:schemeClr val="accent2"/>
                </a:solidFill>
                <a:latin typeface="Arial" panose="020B0604020202020204" pitchFamily="34" charset="0"/>
                <a:cs typeface="Arial" panose="020B0604020202020204" pitchFamily="34" charset="0"/>
              </a:rPr>
              <a:t>γ</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η περιοχή (</a:t>
            </a:r>
            <a:r>
              <a:rPr lang="en-US" dirty="0">
                <a:solidFill>
                  <a:srgbClr val="00B0F0"/>
                </a:solidFill>
                <a:latin typeface="Arial" panose="020B0604020202020204" pitchFamily="34" charset="0"/>
                <a:cs typeface="Arial" panose="020B0604020202020204" pitchFamily="34" charset="0"/>
              </a:rPr>
              <a:t>location</a:t>
            </a:r>
            <a:r>
              <a:rPr lang="el-GR" dirty="0">
                <a:latin typeface="Arial" panose="020B0604020202020204" pitchFamily="34" charset="0"/>
                <a:cs typeface="Arial" panose="020B0604020202020204" pitchFamily="34" charset="0"/>
              </a:rPr>
              <a:t>) (στο παράδειγμα, </a:t>
            </a:r>
            <a:r>
              <a:rPr lang="en-US" b="1" dirty="0">
                <a:solidFill>
                  <a:srgbClr val="00B0F0"/>
                </a:solidFill>
                <a:latin typeface="Arial" panose="020B0604020202020204" pitchFamily="34" charset="0"/>
                <a:cs typeface="Arial" panose="020B0604020202020204" pitchFamily="34" charset="0"/>
              </a:rPr>
              <a:t>cy</a:t>
            </a:r>
            <a:r>
              <a:rPr lang="el-GR" dirty="0">
                <a:latin typeface="Arial" panose="020B0604020202020204" pitchFamily="34" charset="0"/>
                <a:cs typeface="Arial" panose="020B0604020202020204" pitchFamily="34" charset="0"/>
              </a:rPr>
              <a:t> που σημαίνει </a:t>
            </a:r>
            <a:r>
              <a:rPr lang="en-US" b="1" dirty="0">
                <a:latin typeface="Arial" panose="020B0604020202020204" pitchFamily="34" charset="0"/>
                <a:cs typeface="Arial" panose="020B0604020202020204" pitchFamily="34" charset="0"/>
              </a:rPr>
              <a:t>Cyprus</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45</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04864"/>
            <a:ext cx="6840760" cy="1296144"/>
          </a:xfrm>
          <a:prstGeom prst="rect">
            <a:avLst/>
          </a:prstGeom>
          <a:noFill/>
          <a:ln>
            <a:noFill/>
          </a:ln>
        </p:spPr>
      </p:pic>
    </p:spTree>
    <p:extLst>
      <p:ext uri="{BB962C8B-B14F-4D97-AF65-F5344CB8AC3E}">
        <p14:creationId xmlns:p14="http://schemas.microsoft.com/office/powerpoint/2010/main" val="21055468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85000" lnSpcReduction="2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Πλεονεκτήματα Ηλεκτρονικού Ταχυδρομείου :</a:t>
            </a:r>
            <a:endParaRPr lang="en-US" b="1" u="sng" dirty="0">
              <a:latin typeface="Arial" panose="020B0604020202020204" pitchFamily="34" charset="0"/>
              <a:cs typeface="Arial" panose="020B0604020202020204" pitchFamily="34" charset="0"/>
            </a:endParaRPr>
          </a:p>
          <a:p>
            <a:pPr lvl="0">
              <a:buFont typeface="Wingdings" panose="05000000000000000000" pitchFamily="2" charset="2"/>
              <a:buChar char="Ø"/>
            </a:pPr>
            <a:endParaRPr lang="el-GR" dirty="0" smtClean="0">
              <a:latin typeface="Arial" panose="020B0604020202020204" pitchFamily="34" charset="0"/>
              <a:cs typeface="Arial" panose="020B0604020202020204" pitchFamily="34" charset="0"/>
            </a:endParaRPr>
          </a:p>
          <a:p>
            <a:pPr marL="714375" lvl="0" indent="-352425">
              <a:buFont typeface="Wingdings" panose="05000000000000000000" pitchFamily="2" charset="2"/>
              <a:buChar char="Ø"/>
            </a:pPr>
            <a:r>
              <a:rPr lang="el-GR" dirty="0" smtClean="0">
                <a:latin typeface="Arial" panose="020B0604020202020204" pitchFamily="34" charset="0"/>
                <a:cs typeface="Arial" panose="020B0604020202020204" pitchFamily="34" charset="0"/>
              </a:rPr>
              <a:t>Ταχύτατη </a:t>
            </a:r>
            <a:r>
              <a:rPr lang="el-GR" dirty="0">
                <a:latin typeface="Arial" panose="020B0604020202020204" pitchFamily="34" charset="0"/>
                <a:cs typeface="Arial" panose="020B0604020202020204" pitchFamily="34" charset="0"/>
              </a:rPr>
              <a:t>αποστολή και λήψη μηνυμάτων σε οποιοδήποτε σημείο του </a:t>
            </a:r>
            <a:r>
              <a:rPr lang="el-GR" dirty="0" smtClean="0">
                <a:latin typeface="Arial" panose="020B0604020202020204" pitchFamily="34" charset="0"/>
                <a:cs typeface="Arial" panose="020B0604020202020204" pitchFamily="34" charset="0"/>
              </a:rPr>
              <a:t>κόσμου.</a:t>
            </a:r>
          </a:p>
          <a:p>
            <a:pPr marL="361950" lvl="0" indent="0">
              <a:buNone/>
            </a:pPr>
            <a:endParaRPr lang="el-GR" dirty="0" smtClean="0">
              <a:latin typeface="Arial" panose="020B0604020202020204" pitchFamily="34" charset="0"/>
              <a:cs typeface="Arial" panose="020B0604020202020204" pitchFamily="34" charset="0"/>
            </a:endParaRPr>
          </a:p>
          <a:p>
            <a:pPr marL="714375" lvl="0" indent="-352425">
              <a:buFont typeface="Wingdings" panose="05000000000000000000" pitchFamily="2" charset="2"/>
              <a:buChar char="Ø"/>
            </a:pPr>
            <a:r>
              <a:rPr lang="el-GR" dirty="0" smtClean="0">
                <a:latin typeface="Arial" panose="020B0604020202020204" pitchFamily="34" charset="0"/>
                <a:cs typeface="Arial" panose="020B0604020202020204" pitchFamily="34" charset="0"/>
              </a:rPr>
              <a:t>Οικονομικός </a:t>
            </a:r>
            <a:r>
              <a:rPr lang="el-GR" dirty="0">
                <a:latin typeface="Arial" panose="020B0604020202020204" pitchFamily="34" charset="0"/>
                <a:cs typeface="Arial" panose="020B0604020202020204" pitchFamily="34" charset="0"/>
              </a:rPr>
              <a:t>τρόπος </a:t>
            </a:r>
            <a:r>
              <a:rPr lang="el-GR" dirty="0" smtClean="0">
                <a:latin typeface="Arial" panose="020B0604020202020204" pitchFamily="34" charset="0"/>
                <a:cs typeface="Arial" panose="020B0604020202020204" pitchFamily="34" charset="0"/>
              </a:rPr>
              <a:t>επικοινωνίας.</a:t>
            </a:r>
          </a:p>
          <a:p>
            <a:pPr marL="361950" lvl="0" indent="0">
              <a:buNone/>
            </a:pPr>
            <a:endParaRPr lang="el-GR" dirty="0" smtClean="0">
              <a:latin typeface="Arial" panose="020B0604020202020204" pitchFamily="34" charset="0"/>
              <a:cs typeface="Arial" panose="020B0604020202020204" pitchFamily="34" charset="0"/>
            </a:endParaRPr>
          </a:p>
          <a:p>
            <a:pPr marL="714375" lvl="0" indent="-352425">
              <a:buFont typeface="Wingdings" panose="05000000000000000000" pitchFamily="2" charset="2"/>
              <a:buChar char="Ø"/>
            </a:pPr>
            <a:r>
              <a:rPr lang="el-GR" dirty="0" smtClean="0">
                <a:latin typeface="Arial" panose="020B0604020202020204" pitchFamily="34" charset="0"/>
                <a:cs typeface="Arial" panose="020B0604020202020204" pitchFamily="34" charset="0"/>
              </a:rPr>
              <a:t>Παγκόσμια </a:t>
            </a:r>
            <a:r>
              <a:rPr lang="el-GR" dirty="0">
                <a:latin typeface="Arial" panose="020B0604020202020204" pitchFamily="34" charset="0"/>
                <a:cs typeface="Arial" panose="020B0604020202020204" pitchFamily="34" charset="0"/>
              </a:rPr>
              <a:t>πρόσβαση (μπορούμε να ανοίξουμε και να δούμε τα μηνύματά μας από οποιαδήποτε </a:t>
            </a:r>
            <a:r>
              <a:rPr lang="el-GR" dirty="0" smtClean="0">
                <a:latin typeface="Arial" panose="020B0604020202020204" pitchFamily="34" charset="0"/>
                <a:cs typeface="Arial" panose="020B0604020202020204" pitchFamily="34" charset="0"/>
              </a:rPr>
              <a:t>σημείο </a:t>
            </a:r>
            <a:r>
              <a:rPr lang="el-GR" dirty="0">
                <a:latin typeface="Arial" panose="020B0604020202020204" pitchFamily="34" charset="0"/>
                <a:cs typeface="Arial" panose="020B0604020202020204" pitchFamily="34" charset="0"/>
              </a:rPr>
              <a:t>του κόσμου, με τη χρήση του «ταχυδρομείου Ιστού» – </a:t>
            </a:r>
            <a:r>
              <a:rPr lang="en-US" u="sng" dirty="0">
                <a:solidFill>
                  <a:srgbClr val="00B0F0"/>
                </a:solidFill>
                <a:latin typeface="Arial" panose="020B0604020202020204" pitchFamily="34" charset="0"/>
                <a:cs typeface="Arial" panose="020B0604020202020204" pitchFamily="34" charset="0"/>
              </a:rPr>
              <a:t>webmail</a:t>
            </a:r>
            <a:r>
              <a:rPr lang="el-GR" dirty="0">
                <a:latin typeface="Arial" panose="020B0604020202020204" pitchFamily="34" charset="0"/>
                <a:cs typeface="Arial" panose="020B0604020202020204" pitchFamily="34" charset="0"/>
              </a:rPr>
              <a:t>, π.χ. </a:t>
            </a:r>
            <a:r>
              <a:rPr lang="en-US" dirty="0">
                <a:latin typeface="Arial" panose="020B0604020202020204" pitchFamily="34" charset="0"/>
                <a:cs typeface="Arial" panose="020B0604020202020204" pitchFamily="34" charset="0"/>
              </a:rPr>
              <a:t>Yahoo Mail</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Hotmail</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Gmail</a:t>
            </a:r>
            <a:r>
              <a:rPr lang="el-GR" dirty="0" smtClean="0">
                <a:latin typeface="Arial" panose="020B0604020202020204" pitchFamily="34" charset="0"/>
                <a:cs typeface="Arial" panose="020B0604020202020204" pitchFamily="34" charset="0"/>
              </a:rPr>
              <a:t>).</a:t>
            </a:r>
          </a:p>
          <a:p>
            <a:pPr marL="361950" lvl="0" indent="0">
              <a:buNone/>
            </a:pPr>
            <a:endParaRPr lang="el-GR" dirty="0" smtClean="0">
              <a:latin typeface="Arial" panose="020B0604020202020204" pitchFamily="34" charset="0"/>
              <a:cs typeface="Arial" panose="020B0604020202020204" pitchFamily="34" charset="0"/>
            </a:endParaRPr>
          </a:p>
          <a:p>
            <a:pPr marL="714375" lvl="0" indent="-352425">
              <a:buFont typeface="Wingdings" panose="05000000000000000000" pitchFamily="2" charset="2"/>
              <a:buChar char="Ø"/>
            </a:pPr>
            <a:r>
              <a:rPr lang="el-GR" dirty="0" smtClean="0">
                <a:latin typeface="Arial" panose="020B0604020202020204" pitchFamily="34" charset="0"/>
                <a:cs typeface="Arial" panose="020B0604020202020204" pitchFamily="34" charset="0"/>
              </a:rPr>
              <a:t>Ασφάλεια </a:t>
            </a:r>
            <a:r>
              <a:rPr lang="el-GR" dirty="0">
                <a:latin typeface="Arial" panose="020B0604020202020204" pitchFamily="34" charset="0"/>
                <a:cs typeface="Arial" panose="020B0604020202020204" pitchFamily="34" charset="0"/>
              </a:rPr>
              <a:t>και αξιοπιστία (εάν για οποιονδήποτε λόγο ένα μήνυμα δεν μπορεί να παραδοθεί στον παραλήπτη, επιστρέφεται στον αποστολέα</a:t>
            </a:r>
            <a:r>
              <a:rPr lang="el-GR" dirty="0" smtClean="0">
                <a:latin typeface="Arial" panose="020B0604020202020204" pitchFamily="34" charset="0"/>
                <a:cs typeface="Arial" panose="020B0604020202020204" pitchFamily="34" charset="0"/>
              </a:rPr>
              <a:t>).</a:t>
            </a:r>
          </a:p>
          <a:p>
            <a:pPr marL="361950" lvl="0" indent="0">
              <a:buNone/>
            </a:pPr>
            <a:endParaRPr lang="el-GR" dirty="0" smtClean="0">
              <a:latin typeface="Arial" panose="020B0604020202020204" pitchFamily="34" charset="0"/>
              <a:cs typeface="Arial" panose="020B0604020202020204" pitchFamily="34" charset="0"/>
            </a:endParaRPr>
          </a:p>
          <a:p>
            <a:pPr marL="714375" lvl="0" indent="-352425">
              <a:buFont typeface="Wingdings" panose="05000000000000000000" pitchFamily="2" charset="2"/>
              <a:buChar char="Ø"/>
            </a:pPr>
            <a:r>
              <a:rPr lang="el-GR" dirty="0" smtClean="0">
                <a:latin typeface="Arial" panose="020B0604020202020204" pitchFamily="34" charset="0"/>
                <a:cs typeface="Arial" panose="020B0604020202020204" pitchFamily="34" charset="0"/>
              </a:rPr>
              <a:t>Ευκολία </a:t>
            </a:r>
            <a:r>
              <a:rPr lang="el-GR" dirty="0">
                <a:latin typeface="Arial" panose="020B0604020202020204" pitchFamily="34" charset="0"/>
                <a:cs typeface="Arial" panose="020B0604020202020204" pitchFamily="34" charset="0"/>
              </a:rPr>
              <a:t>και άνεση (δεν χρειάζεται να φύγουμε από τη θέση μας).</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46</a:t>
            </a:fld>
            <a:endParaRPr lang="en-US"/>
          </a:p>
        </p:txBody>
      </p:sp>
    </p:spTree>
    <p:extLst>
      <p:ext uri="{BB962C8B-B14F-4D97-AF65-F5344CB8AC3E}">
        <p14:creationId xmlns:p14="http://schemas.microsoft.com/office/powerpoint/2010/main" val="6930898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Περιορισμοί Ηλεκτρονικού Ταχυδρομείου </a:t>
            </a:r>
            <a:r>
              <a:rPr lang="el-GR" b="1" u="sng" dirty="0" smtClean="0">
                <a:latin typeface="Arial" panose="020B0604020202020204" pitchFamily="34" charset="0"/>
                <a:cs typeface="Arial" panose="020B0604020202020204" pitchFamily="34" charset="0"/>
              </a:rPr>
              <a:t>:</a:t>
            </a:r>
            <a:endParaRPr lang="en-US" b="1" u="sng" dirty="0" smtClean="0">
              <a:latin typeface="Arial" panose="020B0604020202020204" pitchFamily="34" charset="0"/>
              <a:cs typeface="Arial" panose="020B0604020202020204" pitchFamily="34" charset="0"/>
            </a:endParaRPr>
          </a:p>
          <a:p>
            <a:pPr marL="109728" indent="0">
              <a:buNone/>
            </a:pPr>
            <a:endParaRPr lang="en-US" b="1" u="sng"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l-GR" dirty="0">
                <a:latin typeface="Arial" panose="020B0604020202020204" pitchFamily="34" charset="0"/>
                <a:cs typeface="Arial" panose="020B0604020202020204" pitchFamily="34" charset="0"/>
              </a:rPr>
              <a:t>Μέγεθος κιβωτίου εισερχόμενων μηνυμάτων (</a:t>
            </a:r>
            <a:r>
              <a:rPr lang="en-GB" dirty="0">
                <a:latin typeface="Arial" panose="020B0604020202020204" pitchFamily="34" charset="0"/>
                <a:cs typeface="Arial" panose="020B0604020202020204" pitchFamily="34" charset="0"/>
              </a:rPr>
              <a:t>Inbox</a:t>
            </a:r>
            <a:r>
              <a:rPr lang="el-GR" dirty="0">
                <a:latin typeface="Arial" panose="020B0604020202020204" pitchFamily="34" charset="0"/>
                <a:cs typeface="Arial" panose="020B0604020202020204" pitchFamily="34" charset="0"/>
              </a:rPr>
              <a:t>): αν δεν υπάρχει αρκετός χώρος στη θυρίδα του παραλήπτη, το μήνυμα επιστρέφεται πίσω στον </a:t>
            </a:r>
            <a:r>
              <a:rPr lang="el-GR" dirty="0" smtClean="0">
                <a:latin typeface="Arial" panose="020B0604020202020204" pitchFamily="34" charset="0"/>
                <a:cs typeface="Arial" panose="020B0604020202020204" pitchFamily="34" charset="0"/>
              </a:rPr>
              <a:t>αποστολέα.</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l-GR" dirty="0" smtClean="0">
                <a:latin typeface="Arial" panose="020B0604020202020204" pitchFamily="34" charset="0"/>
                <a:cs typeface="Arial" panose="020B0604020202020204" pitchFamily="34" charset="0"/>
              </a:rPr>
              <a:t>Περιορισμοί </a:t>
            </a:r>
            <a:r>
              <a:rPr lang="el-GR" dirty="0">
                <a:latin typeface="Arial" panose="020B0604020202020204" pitchFamily="34" charset="0"/>
                <a:cs typeface="Arial" panose="020B0604020202020204" pitchFamily="34" charset="0"/>
              </a:rPr>
              <a:t>στο μέγεθος επισυνημμένων αρχείων: δεν μπορούν να αποστέλλονται αρχεία πολύ μεγάλου </a:t>
            </a:r>
            <a:r>
              <a:rPr lang="el-GR" dirty="0" smtClean="0">
                <a:latin typeface="Arial" panose="020B0604020202020204" pitchFamily="34" charset="0"/>
                <a:cs typeface="Arial" panose="020B0604020202020204" pitchFamily="34" charset="0"/>
              </a:rPr>
              <a:t>μεγέθους.</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l-GR" dirty="0" smtClean="0">
                <a:latin typeface="Arial" panose="020B0604020202020204" pitchFamily="34" charset="0"/>
                <a:cs typeface="Arial" panose="020B0604020202020204" pitchFamily="34" charset="0"/>
              </a:rPr>
              <a:t>Περιορισμοί </a:t>
            </a:r>
            <a:r>
              <a:rPr lang="el-GR" dirty="0">
                <a:latin typeface="Arial" panose="020B0604020202020204" pitchFamily="34" charset="0"/>
                <a:cs typeface="Arial" panose="020B0604020202020204" pitchFamily="34" charset="0"/>
              </a:rPr>
              <a:t>στον τύπο επισυνημμένων αρχείων: κάποιοι οργανισμοί, για σκοπούς ασφαλείας, δεν επιτρέπουν την αποστολή ή παραλαβή μηνυμάτων με επισυνημμένα αρχεία καθορισμένου τύπου (π.χ. προγράμματα) γιατί μπορεί να περιέχουν ιούς.</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47</a:t>
            </a:fld>
            <a:endParaRPr lang="en-US"/>
          </a:p>
        </p:txBody>
      </p:sp>
    </p:spTree>
    <p:extLst>
      <p:ext uri="{BB962C8B-B14F-4D97-AF65-F5344CB8AC3E}">
        <p14:creationId xmlns:p14="http://schemas.microsoft.com/office/powerpoint/2010/main" val="37581079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85000" lnSpcReduction="20000"/>
          </a:bodyPr>
          <a:lstStyle/>
          <a:p>
            <a:pPr>
              <a:buFont typeface="Arial" panose="020B0604020202020204" pitchFamily="34" charset="0"/>
              <a:buChar char="•"/>
            </a:pPr>
            <a:r>
              <a:rPr lang="el-GR" sz="2500" b="1" u="sng" dirty="0">
                <a:latin typeface="Arial" panose="020B0604020202020204" pitchFamily="34" charset="0"/>
                <a:cs typeface="Arial" panose="020B0604020202020204" pitchFamily="34" charset="0"/>
              </a:rPr>
              <a:t>Θέματα Ασφαλείας</a:t>
            </a:r>
            <a:r>
              <a:rPr lang="el-GR" sz="2500" b="1" u="sng" dirty="0" smtClean="0">
                <a:latin typeface="Arial" panose="020B0604020202020204" pitchFamily="34" charset="0"/>
                <a:cs typeface="Arial" panose="020B0604020202020204" pitchFamily="34" charset="0"/>
              </a:rPr>
              <a:t>:</a:t>
            </a:r>
            <a:endParaRPr lang="en-US" sz="2500" b="1" u="sng" dirty="0" smtClean="0">
              <a:latin typeface="Arial" panose="020B0604020202020204" pitchFamily="34" charset="0"/>
              <a:cs typeface="Arial" panose="020B0604020202020204" pitchFamily="34" charset="0"/>
            </a:endParaRPr>
          </a:p>
          <a:p>
            <a:pPr marL="109728" indent="0">
              <a:buNone/>
            </a:pPr>
            <a:endParaRPr lang="en-US" sz="2500" b="1" u="sng"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l-GR" b="1" dirty="0" err="1" smtClean="0">
                <a:solidFill>
                  <a:srgbClr val="00B0F0"/>
                </a:solidFill>
                <a:latin typeface="Arial" panose="020B0604020202020204" pitchFamily="34" charset="0"/>
                <a:cs typeface="Arial" panose="020B0604020202020204" pitchFamily="34" charset="0"/>
              </a:rPr>
              <a:t>Spam</a:t>
            </a:r>
            <a:r>
              <a:rPr lang="el-GR"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Ανεξέλεγκτη </a:t>
            </a:r>
            <a:r>
              <a:rPr lang="el-GR" dirty="0">
                <a:latin typeface="Arial" panose="020B0604020202020204" pitchFamily="34" charset="0"/>
                <a:cs typeface="Arial" panose="020B0604020202020204" pitchFamily="34" charset="0"/>
              </a:rPr>
              <a:t>μαζική ηλεκτρονική αλληλογραφία, συνήθως για διαφημιστικούς σκοπούς. Τα μηνύματα </a:t>
            </a:r>
            <a:r>
              <a:rPr lang="en-US" dirty="0">
                <a:latin typeface="Arial" panose="020B0604020202020204" pitchFamily="34" charset="0"/>
                <a:cs typeface="Arial" panose="020B0604020202020204" pitchFamily="34" charset="0"/>
              </a:rPr>
              <a:t>spam</a:t>
            </a:r>
            <a:r>
              <a:rPr lang="el-GR" dirty="0">
                <a:latin typeface="Arial" panose="020B0604020202020204" pitchFamily="34" charset="0"/>
                <a:cs typeface="Arial" panose="020B0604020202020204" pitchFamily="34" charset="0"/>
              </a:rPr>
              <a:t> σπαταλούν τον χρόνο του χρήστη, αποτελούν κίνδυνο προσβολής του Η/Υ μας από ιούς (</a:t>
            </a:r>
            <a:r>
              <a:rPr lang="en-GB" dirty="0">
                <a:latin typeface="Arial" panose="020B0604020202020204" pitchFamily="34" charset="0"/>
                <a:cs typeface="Arial" panose="020B0604020202020204" pitchFamily="34" charset="0"/>
              </a:rPr>
              <a:t>viruses</a:t>
            </a:r>
            <a:r>
              <a:rPr lang="el-GR" dirty="0">
                <a:latin typeface="Arial" panose="020B0604020202020204" pitchFamily="34" charset="0"/>
                <a:cs typeface="Arial" panose="020B0604020202020204" pitchFamily="34" charset="0"/>
              </a:rPr>
              <a:t>), και επιπλέον ορισμένα από αυτά έχουν σαν στόχο την κλοπή των στοιχείων της ταυτότητας ενός χρήστη, ή την εξαπάτηση στην πληρωμή κάποιας </a:t>
            </a:r>
            <a:r>
              <a:rPr lang="el-GR" dirty="0" smtClean="0">
                <a:latin typeface="Arial" panose="020B0604020202020204" pitchFamily="34" charset="0"/>
                <a:cs typeface="Arial" panose="020B0604020202020204" pitchFamily="34" charset="0"/>
              </a:rPr>
              <a:t>προκαταβολής.</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solidFill>
                  <a:srgbClr val="00B0F0"/>
                </a:solidFill>
                <a:latin typeface="Arial" panose="020B0604020202020204" pitchFamily="34" charset="0"/>
                <a:cs typeface="Arial" panose="020B0604020202020204" pitchFamily="34" charset="0"/>
              </a:rPr>
              <a:t>Viruses</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(Ηλεκτρονικοί ιοί):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Ο </a:t>
            </a:r>
            <a:r>
              <a:rPr lang="el-GR" dirty="0">
                <a:latin typeface="Arial" panose="020B0604020202020204" pitchFamily="34" charset="0"/>
                <a:cs typeface="Arial" panose="020B0604020202020204" pitchFamily="34" charset="0"/>
              </a:rPr>
              <a:t>ιός (</a:t>
            </a:r>
            <a:r>
              <a:rPr lang="en-GB" dirty="0">
                <a:solidFill>
                  <a:srgbClr val="00B0F0"/>
                </a:solidFill>
                <a:latin typeface="Arial" panose="020B0604020202020204" pitchFamily="34" charset="0"/>
                <a:cs typeface="Arial" panose="020B0604020202020204" pitchFamily="34" charset="0"/>
              </a:rPr>
              <a:t>virus</a:t>
            </a:r>
            <a:r>
              <a:rPr lang="el-GR" dirty="0">
                <a:latin typeface="Arial" panose="020B0604020202020204" pitchFamily="34" charset="0"/>
                <a:cs typeface="Arial" panose="020B0604020202020204" pitchFamily="34" charset="0"/>
              </a:rPr>
              <a:t>) μπορεί να περιέχεται στο </a:t>
            </a:r>
            <a:r>
              <a:rPr lang="el-GR" u="sng" dirty="0">
                <a:latin typeface="Arial" panose="020B0604020202020204" pitchFamily="34" charset="0"/>
                <a:cs typeface="Arial" panose="020B0604020202020204" pitchFamily="34" charset="0"/>
              </a:rPr>
              <a:t>επισυνημμένο αρχείο </a:t>
            </a:r>
            <a:r>
              <a:rPr lang="el-GR" dirty="0">
                <a:latin typeface="Arial" panose="020B0604020202020204" pitchFamily="34" charset="0"/>
                <a:cs typeface="Arial" panose="020B0604020202020204" pitchFamily="34" charset="0"/>
              </a:rPr>
              <a:t>(</a:t>
            </a:r>
            <a:r>
              <a:rPr lang="en-GB" dirty="0">
                <a:solidFill>
                  <a:srgbClr val="00B0F0"/>
                </a:solidFill>
                <a:latin typeface="Arial" panose="020B0604020202020204" pitchFamily="34" charset="0"/>
                <a:cs typeface="Arial" panose="020B0604020202020204" pitchFamily="34" charset="0"/>
              </a:rPr>
              <a:t>attached file</a:t>
            </a:r>
            <a:r>
              <a:rPr lang="el-GR" dirty="0">
                <a:latin typeface="Arial" panose="020B0604020202020204" pitchFamily="34" charset="0"/>
                <a:cs typeface="Arial" panose="020B0604020202020204" pitchFamily="34" charset="0"/>
              </a:rPr>
              <a:t>) ενός μηνύματος. Τα πιο επικίνδυνα είναι τα </a:t>
            </a:r>
            <a:r>
              <a:rPr lang="el-GR" u="sng" dirty="0">
                <a:latin typeface="Arial" panose="020B0604020202020204" pitchFamily="34" charset="0"/>
                <a:cs typeface="Arial" panose="020B0604020202020204" pitchFamily="34" charset="0"/>
              </a:rPr>
              <a:t>εκτελέσιμα</a:t>
            </a:r>
            <a:r>
              <a:rPr lang="el-GR" dirty="0">
                <a:latin typeface="Arial" panose="020B0604020202020204" pitchFamily="34" charset="0"/>
                <a:cs typeface="Arial" panose="020B0604020202020204" pitchFamily="34" charset="0"/>
              </a:rPr>
              <a:t> αρχεία (κατάληξη </a:t>
            </a:r>
            <a:r>
              <a:rPr lang="el-GR" b="1" dirty="0">
                <a:solidFill>
                  <a:srgbClr val="00B0F0"/>
                </a:solidFill>
                <a:latin typeface="Arial" panose="020B0604020202020204" pitchFamily="34" charset="0"/>
                <a:cs typeface="Arial" panose="020B0604020202020204" pitchFamily="34" charset="0"/>
              </a:rPr>
              <a:t>.ΕΧΕ</a:t>
            </a:r>
            <a:r>
              <a:rPr lang="el-GR" dirty="0">
                <a:latin typeface="Arial" panose="020B0604020202020204" pitchFamily="34" charset="0"/>
                <a:cs typeface="Arial" panose="020B0604020202020204" pitchFamily="34" charset="0"/>
              </a:rPr>
              <a:t>). Πρέπει να αποφεύγουμε να ανοίγουμε συνημμένα αρχεία που περιέχονται σε μηνύματα άγνωστης </a:t>
            </a:r>
            <a:r>
              <a:rPr lang="el-GR" dirty="0" smtClean="0">
                <a:latin typeface="Arial" panose="020B0604020202020204" pitchFamily="34" charset="0"/>
                <a:cs typeface="Arial" panose="020B0604020202020204" pitchFamily="34" charset="0"/>
              </a:rPr>
              <a:t>προέλευσης.</a:t>
            </a: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solidFill>
                  <a:srgbClr val="00B0F0"/>
                </a:solidFill>
                <a:latin typeface="Arial" panose="020B0604020202020204" pitchFamily="34" charset="0"/>
                <a:cs typeface="Arial" panose="020B0604020202020204" pitchFamily="34" charset="0"/>
              </a:rPr>
              <a:t>Phishing</a:t>
            </a:r>
            <a:r>
              <a:rPr lang="el-GR"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Ηλεκτρονικά </a:t>
            </a:r>
            <a:r>
              <a:rPr lang="el-GR" dirty="0">
                <a:latin typeface="Arial" panose="020B0604020202020204" pitchFamily="34" charset="0"/>
                <a:cs typeface="Arial" panose="020B0604020202020204" pitchFamily="34" charset="0"/>
              </a:rPr>
              <a:t>μηνύματα που προσπαθούν με δόλο να δημιουργήσουν την εντύπωση ότι έχουν αποσταλεί από κάποιον αξιόπιστο φορέα. Σκοπός τους είναι να αποκτήσουν ευαίσθητες πληροφορίες, όπως ονόματα χρήστη (</a:t>
            </a:r>
            <a:r>
              <a:rPr lang="en-GB" dirty="0">
                <a:solidFill>
                  <a:srgbClr val="00B0F0"/>
                </a:solidFill>
                <a:latin typeface="Arial" panose="020B0604020202020204" pitchFamily="34" charset="0"/>
                <a:cs typeface="Arial" panose="020B0604020202020204" pitchFamily="34" charset="0"/>
              </a:rPr>
              <a:t>usernames</a:t>
            </a:r>
            <a:r>
              <a:rPr lang="el-GR" dirty="0">
                <a:latin typeface="Arial" panose="020B0604020202020204" pitchFamily="34" charset="0"/>
                <a:cs typeface="Arial" panose="020B0604020202020204" pitchFamily="34" charset="0"/>
              </a:rPr>
              <a:t>), κωδικούς πρόσβασης (</a:t>
            </a:r>
            <a:r>
              <a:rPr lang="en-GB" dirty="0">
                <a:solidFill>
                  <a:srgbClr val="00B0F0"/>
                </a:solidFill>
                <a:latin typeface="Arial" panose="020B0604020202020204" pitchFamily="34" charset="0"/>
                <a:cs typeface="Arial" panose="020B0604020202020204" pitchFamily="34" charset="0"/>
              </a:rPr>
              <a:t>passwords</a:t>
            </a:r>
            <a:r>
              <a:rPr lang="el-GR" dirty="0">
                <a:latin typeface="Arial" panose="020B0604020202020204" pitchFamily="34" charset="0"/>
                <a:cs typeface="Arial" panose="020B0604020202020204" pitchFamily="34" charset="0"/>
              </a:rPr>
              <a:t>) και αριθμούς πιστωτικών καρτών. Αντιμετώπιση: θέσπιση εκπαίδευσης χρηστών, χρήση </a:t>
            </a:r>
            <a:r>
              <a:rPr lang="en-GB" dirty="0">
                <a:latin typeface="Arial" panose="020B0604020202020204" pitchFamily="34" charset="0"/>
                <a:cs typeface="Arial" panose="020B0604020202020204" pitchFamily="34" charset="0"/>
              </a:rPr>
              <a:t>firewall</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48</a:t>
            </a:fld>
            <a:endParaRPr lang="en-US"/>
          </a:p>
        </p:txBody>
      </p:sp>
    </p:spTree>
    <p:extLst>
      <p:ext uri="{BB962C8B-B14F-4D97-AF65-F5344CB8AC3E}">
        <p14:creationId xmlns:p14="http://schemas.microsoft.com/office/powerpoint/2010/main" val="3236246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85000" lnSpcReduction="20000"/>
          </a:bodyPr>
          <a:lstStyle/>
          <a:p>
            <a:pPr>
              <a:buFont typeface="Arial" panose="020B0604020202020204" pitchFamily="34" charset="0"/>
              <a:buChar char="•"/>
            </a:pPr>
            <a:r>
              <a:rPr lang="el-GR" sz="2400" b="1" u="sng" dirty="0">
                <a:latin typeface="Arial" panose="020B0604020202020204" pitchFamily="34" charset="0"/>
                <a:cs typeface="Arial" panose="020B0604020202020204" pitchFamily="34" charset="0"/>
              </a:rPr>
              <a:t>Φάκελοι (</a:t>
            </a:r>
            <a:r>
              <a:rPr lang="en-US" sz="2400" b="1" u="sng" dirty="0">
                <a:latin typeface="Arial" panose="020B0604020202020204" pitchFamily="34" charset="0"/>
                <a:cs typeface="Arial" panose="020B0604020202020204" pitchFamily="34" charset="0"/>
              </a:rPr>
              <a:t>Folders</a:t>
            </a:r>
            <a:r>
              <a:rPr lang="el-GR" sz="2400" b="1" u="sng" dirty="0">
                <a:latin typeface="Arial" panose="020B0604020202020204" pitchFamily="34" charset="0"/>
                <a:cs typeface="Arial" panose="020B0604020202020204" pitchFamily="34" charset="0"/>
              </a:rPr>
              <a:t>) :</a:t>
            </a:r>
            <a:endParaRPr lang="en-US" sz="2400" b="1" u="sng" dirty="0">
              <a:latin typeface="Arial" panose="020B0604020202020204" pitchFamily="34" charset="0"/>
              <a:cs typeface="Arial" panose="020B0604020202020204" pitchFamily="34" charset="0"/>
            </a:endParaRPr>
          </a:p>
          <a:p>
            <a:pPr marL="361950" indent="-252413">
              <a:buNone/>
            </a:pPr>
            <a:r>
              <a:rPr lang="en-US"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Τα </a:t>
            </a:r>
            <a:r>
              <a:rPr lang="el-GR" sz="2400" dirty="0">
                <a:latin typeface="Arial" panose="020B0604020202020204" pitchFamily="34" charset="0"/>
                <a:cs typeface="Arial" panose="020B0604020202020204" pitchFamily="34" charset="0"/>
              </a:rPr>
              <a:t>μηνύματα ηλεκτρονικού ταχυδρομείου είναι οργανωμένα στους εξής φακέλους, τους οποίους μπορούμε να δούμε στο αριστερό μέρος της οθόνης</a:t>
            </a:r>
            <a:r>
              <a:rPr lang="el-GR"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marL="361950" indent="-252413">
              <a:buNone/>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Inbox</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εισερχόμενα (τα μηνύματα που έχουμε λάβει</a:t>
            </a:r>
            <a:r>
              <a:rPr lang="el-GR" dirty="0" smtClean="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Outbox</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εξερχόμενα (τα μηνύματα που έχουμε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ολοκληρώσει </a:t>
            </a:r>
            <a:r>
              <a:rPr lang="el-GR" dirty="0">
                <a:latin typeface="Arial" panose="020B0604020202020204" pitchFamily="34" charset="0"/>
                <a:cs typeface="Arial" panose="020B0604020202020204" pitchFamily="34" charset="0"/>
              </a:rPr>
              <a:t>αλλά δεν έχουν ακόμα σταλεί</a:t>
            </a:r>
            <a:r>
              <a:rPr lang="el-GR" dirty="0" smtClean="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Sent </a:t>
            </a:r>
            <a:r>
              <a:rPr lang="en-US" b="1" dirty="0">
                <a:solidFill>
                  <a:srgbClr val="00B0F0"/>
                </a:solidFill>
                <a:latin typeface="Arial" panose="020B0604020202020204" pitchFamily="34" charset="0"/>
                <a:cs typeface="Arial" panose="020B0604020202020204" pitchFamily="34" charset="0"/>
              </a:rPr>
              <a:t>Items</a:t>
            </a:r>
            <a:r>
              <a:rPr lang="el-GR" dirty="0">
                <a:latin typeface="Arial" panose="020B0604020202020204" pitchFamily="34" charset="0"/>
                <a:cs typeface="Arial" panose="020B0604020202020204" pitchFamily="34" charset="0"/>
              </a:rPr>
              <a:t>– απεσταλμένα (τα μηνύματα που έχουμε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στείλει).</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Drafts</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πρόχειρα (τα μηνύματα που ξεκινήσαμε να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γράφουμε </a:t>
            </a:r>
            <a:r>
              <a:rPr lang="el-GR" dirty="0">
                <a:latin typeface="Arial" panose="020B0604020202020204" pitchFamily="34" charset="0"/>
                <a:cs typeface="Arial" panose="020B0604020202020204" pitchFamily="34" charset="0"/>
              </a:rPr>
              <a:t>και δεν έχουμε ακόμα ολοκληρώσει</a:t>
            </a:r>
            <a:r>
              <a:rPr lang="el-GR" dirty="0" smtClean="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Junk </a:t>
            </a:r>
            <a:r>
              <a:rPr lang="en-US" b="1" dirty="0">
                <a:solidFill>
                  <a:srgbClr val="00B0F0"/>
                </a:solidFill>
                <a:latin typeface="Arial" panose="020B0604020202020204" pitchFamily="34" charset="0"/>
                <a:cs typeface="Arial" panose="020B0604020202020204" pitchFamily="34" charset="0"/>
              </a:rPr>
              <a:t>E</a:t>
            </a:r>
            <a:r>
              <a:rPr lang="el-GR" b="1" dirty="0">
                <a:solidFill>
                  <a:srgbClr val="00B0F0"/>
                </a:solidFill>
                <a:latin typeface="Arial" panose="020B0604020202020204" pitchFamily="34" charset="0"/>
                <a:cs typeface="Arial" panose="020B0604020202020204" pitchFamily="34" charset="0"/>
              </a:rPr>
              <a:t>-</a:t>
            </a:r>
            <a:r>
              <a:rPr lang="en-US" b="1" dirty="0">
                <a:solidFill>
                  <a:srgbClr val="00B0F0"/>
                </a:solidFill>
                <a:latin typeface="Arial" panose="020B0604020202020204" pitchFamily="34" charset="0"/>
                <a:cs typeface="Arial" panose="020B0604020202020204" pitchFamily="34" charset="0"/>
              </a:rPr>
              <a:t>Mail</a:t>
            </a:r>
            <a:r>
              <a:rPr lang="el-GR" dirty="0">
                <a:latin typeface="Arial" panose="020B0604020202020204" pitchFamily="34" charset="0"/>
                <a:cs typeface="Arial" panose="020B0604020202020204" pitchFamily="34" charset="0"/>
              </a:rPr>
              <a:t> – μαζικά οχληρά </a:t>
            </a:r>
            <a:r>
              <a:rPr lang="el-GR" dirty="0" smtClean="0">
                <a:latin typeface="Arial" panose="020B0604020202020204" pitchFamily="34" charset="0"/>
                <a:cs typeface="Arial" panose="020B0604020202020204" pitchFamily="34" charset="0"/>
              </a:rPr>
              <a:t>μηνύματα.</a:t>
            </a:r>
            <a:endParaRPr lang="en-US" dirty="0" smtClean="0">
              <a:latin typeface="Arial" panose="020B0604020202020204" pitchFamily="34" charset="0"/>
              <a:cs typeface="Arial" panose="020B0604020202020204" pitchFamily="34" charset="0"/>
            </a:endParaRPr>
          </a:p>
          <a:p>
            <a:pPr marL="393192" lvl="1" indent="0">
              <a:buNone/>
            </a:pPr>
            <a:endParaRPr lang="en-US" dirty="0" smtClean="0">
              <a:latin typeface="Arial" panose="020B0604020202020204" pitchFamily="34" charset="0"/>
              <a:cs typeface="Arial" panose="020B0604020202020204" pitchFamily="34" charset="0"/>
            </a:endParaRPr>
          </a:p>
          <a:p>
            <a:pPr lvl="1">
              <a:buFont typeface="Wingdings" panose="05000000000000000000" pitchFamily="2" charset="2"/>
              <a:buChar char="Ø"/>
            </a:pPr>
            <a:r>
              <a:rPr lang="en-US" b="1"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Deleted </a:t>
            </a:r>
            <a:r>
              <a:rPr lang="en-US" b="1" dirty="0">
                <a:solidFill>
                  <a:srgbClr val="00B0F0"/>
                </a:solidFill>
                <a:latin typeface="Arial" panose="020B0604020202020204" pitchFamily="34" charset="0"/>
                <a:cs typeface="Arial" panose="020B0604020202020204" pitchFamily="34" charset="0"/>
              </a:rPr>
              <a:t>Items</a:t>
            </a:r>
            <a:r>
              <a:rPr lang="el-GR" dirty="0">
                <a:latin typeface="Arial" panose="020B0604020202020204" pitchFamily="34" charset="0"/>
                <a:cs typeface="Arial" panose="020B0604020202020204" pitchFamily="34" charset="0"/>
              </a:rPr>
              <a:t> – διαγραμμένα (τα μηνύματα που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διαγράψαμε</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49</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187623" y="1772816"/>
            <a:ext cx="1008111" cy="288032"/>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191282" y="2298601"/>
            <a:ext cx="1004453" cy="288032"/>
          </a:xfrm>
          <a:prstGeom prst="rect">
            <a:avLst/>
          </a:prstGeom>
          <a:noFill/>
          <a:ln w="6350" cmpd="sng">
            <a:solidFill>
              <a:srgbClr val="000000"/>
            </a:solidFill>
            <a:miter lim="800000"/>
            <a:headEnd/>
            <a:tailEnd/>
          </a:ln>
          <a:effec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152774"/>
            <a:ext cx="1008112" cy="348233"/>
          </a:xfrm>
          <a:prstGeom prst="rect">
            <a:avLst/>
          </a:prstGeom>
          <a:noFill/>
          <a:ln w="6350" cmpd="sng">
            <a:solidFill>
              <a:srgbClr val="000000"/>
            </a:solidFill>
            <a:miter lim="800000"/>
            <a:headEnd/>
            <a:tailEnd/>
          </a:ln>
          <a:effectLst/>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861048"/>
            <a:ext cx="1008112" cy="360040"/>
          </a:xfrm>
          <a:prstGeom prst="rect">
            <a:avLst/>
          </a:prstGeom>
          <a:noFill/>
          <a:ln w="6350" cmpd="sng">
            <a:solidFill>
              <a:srgbClr val="000000"/>
            </a:solidFill>
            <a:miter lim="800000"/>
            <a:headEnd/>
            <a:tailEnd/>
          </a:ln>
          <a:effectLst/>
        </p:spPr>
      </p:pic>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1191282" y="4581128"/>
            <a:ext cx="1004453" cy="288032"/>
          </a:xfrm>
          <a:prstGeom prst="rect">
            <a:avLst/>
          </a:prstGeom>
          <a:noFill/>
          <a:ln w="6350" cmpd="sng">
            <a:solidFill>
              <a:srgbClr val="000000"/>
            </a:solidFill>
            <a:miter lim="800000"/>
            <a:headEnd/>
            <a:tailEnd/>
          </a:ln>
          <a:effectLst/>
        </p:spPr>
      </p:pic>
      <p:pic>
        <p:nvPicPr>
          <p:cNvPr id="10" name="Picture 9"/>
          <p:cNvPicPr/>
          <p:nvPr/>
        </p:nvPicPr>
        <p:blipFill>
          <a:blip r:embed="rId7">
            <a:extLst>
              <a:ext uri="{28A0092B-C50C-407E-A947-70E740481C1C}">
                <a14:useLocalDpi xmlns:a14="http://schemas.microsoft.com/office/drawing/2010/main" val="0"/>
              </a:ext>
            </a:extLst>
          </a:blip>
          <a:srcRect/>
          <a:stretch>
            <a:fillRect/>
          </a:stretch>
        </p:blipFill>
        <p:spPr bwMode="auto">
          <a:xfrm>
            <a:off x="1187624" y="5229200"/>
            <a:ext cx="1008112" cy="288032"/>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3113626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5</a:t>
            </a:fld>
            <a:endParaRPr lang="en-US"/>
          </a:p>
        </p:txBody>
      </p:sp>
      <p:sp>
        <p:nvSpPr>
          <p:cNvPr id="4" name="Title 3"/>
          <p:cNvSpPr>
            <a:spLocks noGrp="1"/>
          </p:cNvSpPr>
          <p:nvPr>
            <p:ph type="title"/>
          </p:nvPr>
        </p:nvSpPr>
        <p:spPr>
          <a:xfrm>
            <a:off x="457200" y="274638"/>
            <a:ext cx="8435280" cy="1143000"/>
          </a:xfrm>
        </p:spPr>
        <p:txBody>
          <a:bodyPr>
            <a:normAutofit fontScale="90000"/>
          </a:bodyPr>
          <a:lstStyle/>
          <a:p>
            <a:pPr marL="457200" indent="-457200">
              <a:buClr>
                <a:srgbClr val="0070C0"/>
              </a:buClr>
              <a:buFont typeface="Wingdings" panose="05000000000000000000" pitchFamily="2" charset="2"/>
              <a:buChar char="Ø"/>
            </a:pPr>
            <a:r>
              <a:rPr lang="el-GR" sz="2700" dirty="0">
                <a:latin typeface="Arial" panose="020B0604020202020204" pitchFamily="34" charset="0"/>
                <a:ea typeface="+mn-ea"/>
                <a:cs typeface="Arial" panose="020B0604020202020204" pitchFamily="34" charset="0"/>
              </a:rPr>
              <a:t>Λειτουργίες των κουμπιών και του τροχού του ποντικιού</a:t>
            </a:r>
            <a:r>
              <a:rPr lang="en-US" dirty="0"/>
              <a:t/>
            </a:r>
            <a:br>
              <a:rPr lang="en-US" dirty="0"/>
            </a:br>
            <a:endParaRPr lang="en-US" dirty="0"/>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364088" y="4293096"/>
            <a:ext cx="2808312" cy="2160240"/>
          </a:xfrm>
          <a:prstGeom prst="rect">
            <a:avLst/>
          </a:prstGeom>
        </p:spPr>
      </p:pic>
      <p:sp>
        <p:nvSpPr>
          <p:cNvPr id="6" name="Rectangle 5"/>
          <p:cNvSpPr/>
          <p:nvPr/>
        </p:nvSpPr>
        <p:spPr>
          <a:xfrm>
            <a:off x="395536" y="1268760"/>
            <a:ext cx="8424936" cy="3096344"/>
          </a:xfrm>
          <a:prstGeom prst="rect">
            <a:avLst/>
          </a:prstGeom>
        </p:spPr>
        <p:txBody>
          <a:bodyPr wrap="square">
            <a:noAutofit/>
          </a:bodyPr>
          <a:lstStyle/>
          <a:p>
            <a:r>
              <a:rPr lang="el-GR" sz="2400" dirty="0" smtClean="0"/>
              <a:t>Ο </a:t>
            </a:r>
            <a:r>
              <a:rPr lang="el-GR" sz="2400" dirty="0"/>
              <a:t>παρακάτω πίνακας καθορίζει τις προεπιλεγμένες λειτουργίες των κουμπιών των συσκευών ποντικιού της Microsoft.</a:t>
            </a:r>
            <a:endParaRPr lang="en-US" sz="2400" dirty="0"/>
          </a:p>
          <a:p>
            <a:endParaRPr lang="el-GR" sz="2400" u="sng" dirty="0" smtClean="0"/>
          </a:p>
          <a:p>
            <a:r>
              <a:rPr lang="el-GR" sz="2400" u="sng" dirty="0" smtClean="0"/>
              <a:t>Σημείωση</a:t>
            </a:r>
            <a:r>
              <a:rPr lang="el-GR" sz="2400" u="sng" dirty="0"/>
              <a:t>:</a:t>
            </a:r>
            <a:br>
              <a:rPr lang="el-GR" sz="2400" u="sng" dirty="0"/>
            </a:br>
            <a:r>
              <a:rPr lang="el-GR" sz="2400" dirty="0"/>
              <a:t>Μερικές από τις λειτουργίες που παρατίθενται δεν είναι διαθέσιμες σε όλα τα μοντέλα ποντικιών.</a:t>
            </a:r>
            <a:endParaRPr lang="en-US" sz="2400" dirty="0"/>
          </a:p>
        </p:txBody>
      </p:sp>
    </p:spTree>
    <p:extLst>
      <p:ext uri="{BB962C8B-B14F-4D97-AF65-F5344CB8AC3E}">
        <p14:creationId xmlns:p14="http://schemas.microsoft.com/office/powerpoint/2010/main" val="4090922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976664"/>
          </a:xfrm>
        </p:spPr>
        <p:txBody>
          <a:bodyPr>
            <a:normAutofit fontScale="92500" lnSpcReduction="20000"/>
          </a:bodyPr>
          <a:lstStyle/>
          <a:p>
            <a:pPr>
              <a:buFont typeface="Arial" panose="020B0604020202020204" pitchFamily="34" charset="0"/>
              <a:buChar char="•"/>
            </a:pPr>
            <a:r>
              <a:rPr lang="el-GR" sz="2400" b="1" u="sng" dirty="0">
                <a:latin typeface="Arial" panose="020B0604020202020204" pitchFamily="34" charset="0"/>
                <a:cs typeface="Arial" panose="020B0604020202020204" pitchFamily="34" charset="0"/>
              </a:rPr>
              <a:t>Δημιουργία Νέου Μηνύματος </a:t>
            </a:r>
            <a:r>
              <a:rPr lang="el-GR" sz="2400" b="1" u="sng" dirty="0" smtClean="0">
                <a:latin typeface="Arial" panose="020B0604020202020204" pitchFamily="34" charset="0"/>
                <a:cs typeface="Arial" panose="020B0604020202020204" pitchFamily="34" charset="0"/>
              </a:rPr>
              <a:t>:</a:t>
            </a:r>
            <a:endParaRPr lang="en-US" sz="2400" b="1" u="sng" dirty="0" smtClean="0">
              <a:latin typeface="Arial" panose="020B0604020202020204" pitchFamily="34" charset="0"/>
              <a:cs typeface="Arial" panose="020B0604020202020204" pitchFamily="34" charset="0"/>
            </a:endParaRPr>
          </a:p>
          <a:p>
            <a:pPr marL="109728" indent="0">
              <a:buNone/>
            </a:pPr>
            <a:r>
              <a:rPr lang="el-GR" b="1" u="sng" dirty="0" smtClean="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pPr marL="361950" indent="-252413">
              <a:buNone/>
            </a:pPr>
            <a:r>
              <a:rPr lang="en-US" dirty="0" smtClean="0">
                <a:latin typeface="Arial" panose="020B0604020202020204" pitchFamily="34" charset="0"/>
                <a:cs typeface="Arial" panose="020B0604020202020204" pitchFamily="34" charset="0"/>
                <a:sym typeface="Wingdings"/>
              </a:rPr>
              <a:t>	</a:t>
            </a:r>
            <a:r>
              <a:rPr lang="el-GR" dirty="0" smtClean="0">
                <a:latin typeface="Arial" panose="020B0604020202020204" pitchFamily="34" charset="0"/>
                <a:cs typeface="Arial" panose="020B0604020202020204" pitchFamily="34" charset="0"/>
                <a:sym typeface="Wingdings"/>
              </a:rPr>
              <a:t></a:t>
            </a:r>
            <a:r>
              <a:rPr lang="el-GR" dirty="0" smtClean="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Καρτέλα </a:t>
            </a:r>
            <a:r>
              <a:rPr lang="en-US" sz="2400" b="1" dirty="0">
                <a:solidFill>
                  <a:srgbClr val="00B0F0"/>
                </a:solidFill>
                <a:latin typeface="Arial" panose="020B0604020202020204" pitchFamily="34" charset="0"/>
                <a:cs typeface="Arial" panose="020B0604020202020204" pitchFamily="34" charset="0"/>
              </a:rPr>
              <a:t>Home</a:t>
            </a:r>
            <a:r>
              <a:rPr lang="en-US" sz="2400" b="1" dirty="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περιοχή </a:t>
            </a:r>
            <a:r>
              <a:rPr lang="en-US" sz="2400" b="1" dirty="0">
                <a:solidFill>
                  <a:srgbClr val="00B0F0"/>
                </a:solidFill>
                <a:latin typeface="Arial" panose="020B0604020202020204" pitchFamily="34" charset="0"/>
                <a:cs typeface="Arial" panose="020B0604020202020204" pitchFamily="34" charset="0"/>
              </a:rPr>
              <a:t>New</a:t>
            </a:r>
            <a:r>
              <a:rPr lang="en-US" sz="2400" b="1" dirty="0">
                <a:latin typeface="Arial" panose="020B0604020202020204" pitchFamily="34" charset="0"/>
                <a:cs typeface="Arial" panose="020B0604020202020204" pitchFamily="34" charset="0"/>
                <a:sym typeface="Wingdings"/>
              </a:rPr>
              <a:t></a:t>
            </a:r>
            <a:r>
              <a:rPr lang="el-GR" sz="2400" dirty="0">
                <a:latin typeface="Arial" panose="020B0604020202020204" pitchFamily="34" charset="0"/>
                <a:cs typeface="Arial" panose="020B0604020202020204" pitchFamily="34" charset="0"/>
              </a:rPr>
              <a:t>κουμπί </a:t>
            </a:r>
            <a:r>
              <a:rPr lang="en-US" sz="2400" b="1" dirty="0">
                <a:solidFill>
                  <a:srgbClr val="00B0F0"/>
                </a:solidFill>
                <a:latin typeface="Arial" panose="020B0604020202020204" pitchFamily="34" charset="0"/>
                <a:cs typeface="Arial" panose="020B0604020202020204" pitchFamily="34" charset="0"/>
              </a:rPr>
              <a:t>New E</a:t>
            </a:r>
            <a:r>
              <a:rPr lang="el-GR" sz="2400" b="1" dirty="0">
                <a:solidFill>
                  <a:srgbClr val="00B0F0"/>
                </a:solidFill>
                <a:latin typeface="Arial" panose="020B0604020202020204" pitchFamily="34" charset="0"/>
                <a:cs typeface="Arial" panose="020B0604020202020204" pitchFamily="34" charset="0"/>
              </a:rPr>
              <a:t>-</a:t>
            </a:r>
            <a:r>
              <a:rPr lang="en-US" sz="2400" b="1" dirty="0">
                <a:solidFill>
                  <a:srgbClr val="00B0F0"/>
                </a:solidFill>
                <a:latin typeface="Arial" panose="020B0604020202020204" pitchFamily="34" charset="0"/>
                <a:cs typeface="Arial" panose="020B0604020202020204" pitchFamily="34" charset="0"/>
              </a:rPr>
              <a:t>mail</a:t>
            </a:r>
            <a:r>
              <a:rPr lang="el-GR"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marL="361950" indent="-252413">
              <a:buNone/>
            </a:pPr>
            <a:endParaRPr lang="en-US" sz="2400" dirty="0" smtClean="0">
              <a:latin typeface="Arial" panose="020B0604020202020204" pitchFamily="34" charset="0"/>
              <a:cs typeface="Arial" panose="020B0604020202020204" pitchFamily="34" charset="0"/>
            </a:endParaRPr>
          </a:p>
          <a:p>
            <a:pPr marL="361950" indent="-252413">
              <a:buNone/>
            </a:pPr>
            <a:r>
              <a:rPr lang="en-US"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smtClean="0">
                <a:latin typeface="Arial" panose="020B0604020202020204" pitchFamily="34" charset="0"/>
                <a:cs typeface="Arial" panose="020B0604020202020204" pitchFamily="34" charset="0"/>
              </a:rPr>
              <a:t> 	Στο </a:t>
            </a:r>
            <a:r>
              <a:rPr lang="el-GR" sz="2400" dirty="0">
                <a:latin typeface="Arial" panose="020B0604020202020204" pitchFamily="34" charset="0"/>
                <a:cs typeface="Arial" panose="020B0604020202020204" pitchFamily="34" charset="0"/>
              </a:rPr>
              <a:t>πεδίο </a:t>
            </a:r>
            <a:r>
              <a:rPr lang="en-US" sz="2400" b="1" dirty="0">
                <a:solidFill>
                  <a:srgbClr val="00B0F0"/>
                </a:solidFill>
                <a:latin typeface="Arial" panose="020B0604020202020204" pitchFamily="34" charset="0"/>
                <a:cs typeface="Arial" panose="020B0604020202020204" pitchFamily="34" charset="0"/>
              </a:rPr>
              <a:t>To</a:t>
            </a:r>
            <a:r>
              <a:rPr lang="el-GR" sz="2400" dirty="0">
                <a:latin typeface="Arial" panose="020B0604020202020204" pitchFamily="34" charset="0"/>
                <a:cs typeface="Arial" panose="020B0604020202020204" pitchFamily="34" charset="0"/>
              </a:rPr>
              <a:t>, πληκτρολογώ τη διεύθυνση του </a:t>
            </a:r>
            <a:r>
              <a:rPr lang="el-GR" sz="2400" dirty="0" smtClean="0">
                <a:latin typeface="Arial" panose="020B0604020202020204" pitchFamily="34" charset="0"/>
                <a:cs typeface="Arial" panose="020B0604020202020204" pitchFamily="34" charset="0"/>
              </a:rPr>
              <a:t>	παραλήπτη</a:t>
            </a:r>
            <a:r>
              <a:rPr lang="el-GR" sz="2400" dirty="0">
                <a:latin typeface="Arial" panose="020B0604020202020204" pitchFamily="34" charset="0"/>
                <a:cs typeface="Arial" panose="020B0604020202020204" pitchFamily="34" charset="0"/>
              </a:rPr>
              <a:t>. Για να στείλω το μήνυμα σε πολλούς </a:t>
            </a:r>
            <a:r>
              <a:rPr lang="el-GR" sz="2400" dirty="0" smtClean="0">
                <a:latin typeface="Arial" panose="020B0604020202020204" pitchFamily="34" charset="0"/>
                <a:cs typeface="Arial" panose="020B0604020202020204" pitchFamily="34" charset="0"/>
              </a:rPr>
              <a:t>	παραλήπτες</a:t>
            </a:r>
            <a:r>
              <a:rPr lang="el-GR" sz="2400" dirty="0">
                <a:latin typeface="Arial" panose="020B0604020202020204" pitchFamily="34" charset="0"/>
                <a:cs typeface="Arial" panose="020B0604020202020204" pitchFamily="34" charset="0"/>
              </a:rPr>
              <a:t>, χωρίζω τις διευθύνσεις τους με </a:t>
            </a:r>
            <a:r>
              <a:rPr lang="el-GR" sz="2400" dirty="0" smtClean="0">
                <a:latin typeface="Arial" panose="020B0604020202020204" pitchFamily="34" charset="0"/>
                <a:cs typeface="Arial" panose="020B0604020202020204" pitchFamily="34" charset="0"/>
              </a:rPr>
              <a:t>το </a:t>
            </a:r>
            <a:r>
              <a:rPr lang="el-GR" sz="2400" u="sng" dirty="0">
                <a:solidFill>
                  <a:srgbClr val="00B0F0"/>
                </a:solidFill>
                <a:latin typeface="Arial" panose="020B0604020202020204" pitchFamily="34" charset="0"/>
                <a:cs typeface="Arial" panose="020B0604020202020204" pitchFamily="34" charset="0"/>
              </a:rPr>
              <a:t>ελληνικό </a:t>
            </a:r>
            <a:r>
              <a:rPr lang="el-GR" sz="2400" dirty="0" smtClean="0">
                <a:solidFill>
                  <a:srgbClr val="00B0F0"/>
                </a:solidFill>
                <a:latin typeface="Arial" panose="020B0604020202020204" pitchFamily="34" charset="0"/>
                <a:cs typeface="Arial" panose="020B0604020202020204" pitchFamily="34" charset="0"/>
              </a:rPr>
              <a:t>	</a:t>
            </a:r>
            <a:r>
              <a:rPr lang="el-GR" sz="2400" u="sng" dirty="0" smtClean="0">
                <a:solidFill>
                  <a:srgbClr val="00B0F0"/>
                </a:solidFill>
                <a:latin typeface="Arial" panose="020B0604020202020204" pitchFamily="34" charset="0"/>
                <a:cs typeface="Arial" panose="020B0604020202020204" pitchFamily="34" charset="0"/>
              </a:rPr>
              <a:t>ερωτηματικό (;)</a:t>
            </a:r>
            <a:r>
              <a:rPr lang="el-GR" sz="2400" dirty="0" smtClean="0">
                <a:latin typeface="Arial" panose="020B0604020202020204" pitchFamily="34" charset="0"/>
                <a:cs typeface="Arial" panose="020B0604020202020204" pitchFamily="34" charset="0"/>
              </a:rPr>
              <a:t>, ή ανάλογα </a:t>
            </a:r>
            <a:r>
              <a:rPr lang="el-GR" sz="2400" dirty="0">
                <a:latin typeface="Arial" panose="020B0604020202020204" pitchFamily="34" charset="0"/>
                <a:cs typeface="Arial" panose="020B0604020202020204" pitchFamily="34" charset="0"/>
              </a:rPr>
              <a:t>με τις τοπικές ρυθμίσεις του </a:t>
            </a:r>
            <a:r>
              <a:rPr lang="el-GR" sz="2400" dirty="0" smtClean="0">
                <a:latin typeface="Arial" panose="020B0604020202020204" pitchFamily="34" charset="0"/>
                <a:cs typeface="Arial" panose="020B0604020202020204" pitchFamily="34" charset="0"/>
              </a:rPr>
              <a:t>	συστήματος.</a:t>
            </a:r>
            <a:endParaRPr lang="en-US" sz="2400" dirty="0" smtClean="0">
              <a:latin typeface="Arial" panose="020B0604020202020204" pitchFamily="34" charset="0"/>
              <a:cs typeface="Arial" panose="020B0604020202020204" pitchFamily="34" charset="0"/>
            </a:endParaRPr>
          </a:p>
          <a:p>
            <a:pPr marL="361950" indent="-252413">
              <a:buNone/>
            </a:pPr>
            <a:endParaRPr lang="en-US" sz="2400" dirty="0" smtClean="0">
              <a:latin typeface="Arial" panose="020B0604020202020204" pitchFamily="34" charset="0"/>
              <a:cs typeface="Arial" panose="020B0604020202020204" pitchFamily="34" charset="0"/>
            </a:endParaRPr>
          </a:p>
          <a:p>
            <a:pPr marL="361950" indent="-252413">
              <a:buNone/>
            </a:pPr>
            <a:r>
              <a:rPr lang="en-US"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smtClean="0">
                <a:latin typeface="Arial" panose="020B0604020202020204" pitchFamily="34" charset="0"/>
                <a:cs typeface="Arial" panose="020B0604020202020204" pitchFamily="34" charset="0"/>
              </a:rPr>
              <a:t> 	Στο </a:t>
            </a:r>
            <a:r>
              <a:rPr lang="el-GR" sz="2400" dirty="0">
                <a:latin typeface="Arial" panose="020B0604020202020204" pitchFamily="34" charset="0"/>
                <a:cs typeface="Arial" panose="020B0604020202020204" pitchFamily="34" charset="0"/>
              </a:rPr>
              <a:t>πεδίο </a:t>
            </a:r>
            <a:r>
              <a:rPr lang="en-US" sz="2400" b="1" dirty="0">
                <a:solidFill>
                  <a:srgbClr val="00B0F0"/>
                </a:solidFill>
                <a:latin typeface="Arial" panose="020B0604020202020204" pitchFamily="34" charset="0"/>
                <a:cs typeface="Arial" panose="020B0604020202020204" pitchFamily="34" charset="0"/>
              </a:rPr>
              <a:t>Subject</a:t>
            </a:r>
            <a:r>
              <a:rPr lang="el-GR" sz="2400" dirty="0">
                <a:latin typeface="Arial" panose="020B0604020202020204" pitchFamily="34" charset="0"/>
                <a:cs typeface="Arial" panose="020B0604020202020204" pitchFamily="34" charset="0"/>
              </a:rPr>
              <a:t>, </a:t>
            </a:r>
            <a:r>
              <a:rPr lang="el-GR" sz="2400" dirty="0" smtClean="0">
                <a:latin typeface="Arial" panose="020B0604020202020204" pitchFamily="34" charset="0"/>
                <a:cs typeface="Arial" panose="020B0604020202020204" pitchFamily="34" charset="0"/>
              </a:rPr>
              <a:t>πληκτρολογούμε </a:t>
            </a:r>
            <a:r>
              <a:rPr lang="el-GR" sz="2400" dirty="0">
                <a:latin typeface="Arial" panose="020B0604020202020204" pitchFamily="34" charset="0"/>
                <a:cs typeface="Arial" panose="020B0604020202020204" pitchFamily="34" charset="0"/>
              </a:rPr>
              <a:t>τον τίτλο (θέμα) του </a:t>
            </a:r>
            <a:r>
              <a:rPr lang="el-GR" sz="2400" dirty="0" smtClean="0">
                <a:latin typeface="Arial" panose="020B0604020202020204" pitchFamily="34" charset="0"/>
                <a:cs typeface="Arial" panose="020B0604020202020204" pitchFamily="34" charset="0"/>
              </a:rPr>
              <a:t>	μηνύματος.</a:t>
            </a:r>
            <a:endParaRPr lang="en-US" sz="2400" dirty="0" smtClean="0">
              <a:latin typeface="Arial" panose="020B0604020202020204" pitchFamily="34" charset="0"/>
              <a:cs typeface="Arial" panose="020B0604020202020204" pitchFamily="34" charset="0"/>
            </a:endParaRPr>
          </a:p>
          <a:p>
            <a:pPr marL="361950" indent="-252413">
              <a:buNone/>
            </a:pPr>
            <a:endParaRPr lang="en-US" sz="2400" dirty="0" smtClean="0">
              <a:latin typeface="Arial" panose="020B0604020202020204" pitchFamily="34" charset="0"/>
              <a:cs typeface="Arial" panose="020B0604020202020204" pitchFamily="34" charset="0"/>
            </a:endParaRPr>
          </a:p>
          <a:p>
            <a:pPr marL="361950" indent="-252413">
              <a:buNone/>
            </a:pPr>
            <a:r>
              <a:rPr lang="en-US" sz="2400" dirty="0">
                <a:latin typeface="Arial" panose="020B0604020202020204" pitchFamily="34" charset="0"/>
                <a:cs typeface="Arial" panose="020B0604020202020204" pitchFamily="34" charset="0"/>
                <a:sym typeface="Wingdings"/>
              </a:rPr>
              <a:t>	</a:t>
            </a:r>
            <a:r>
              <a:rPr lang="en-US" sz="2400" dirty="0" smtClean="0">
                <a:latin typeface="Arial" panose="020B0604020202020204" pitchFamily="34" charset="0"/>
                <a:cs typeface="Arial" panose="020B0604020202020204" pitchFamily="34" charset="0"/>
                <a:sym typeface="Wingdings"/>
              </a:rPr>
              <a:t></a:t>
            </a:r>
            <a:r>
              <a:rPr lang="el-GR" sz="2400" dirty="0" smtClean="0">
                <a:latin typeface="Arial" panose="020B0604020202020204" pitchFamily="34" charset="0"/>
                <a:cs typeface="Arial" panose="020B0604020202020204" pitchFamily="34" charset="0"/>
              </a:rPr>
              <a:t> 	Στο </a:t>
            </a:r>
            <a:r>
              <a:rPr lang="el-GR" sz="2400" dirty="0">
                <a:latin typeface="Arial" panose="020B0604020202020204" pitchFamily="34" charset="0"/>
                <a:cs typeface="Arial" panose="020B0604020202020204" pitchFamily="34" charset="0"/>
              </a:rPr>
              <a:t>μεγάλο πλαίσιο πιο κάτω, </a:t>
            </a:r>
            <a:r>
              <a:rPr lang="el-GR" sz="2400" dirty="0" smtClean="0">
                <a:latin typeface="Arial" panose="020B0604020202020204" pitchFamily="34" charset="0"/>
                <a:cs typeface="Arial" panose="020B0604020202020204" pitchFamily="34" charset="0"/>
              </a:rPr>
              <a:t>πληκτρολογούμε </a:t>
            </a:r>
            <a:r>
              <a:rPr lang="el-GR" sz="2400" dirty="0">
                <a:latin typeface="Arial" panose="020B0604020202020204" pitchFamily="34" charset="0"/>
                <a:cs typeface="Arial" panose="020B0604020202020204" pitchFamily="34" charset="0"/>
              </a:rPr>
              <a:t>και </a:t>
            </a:r>
            <a:r>
              <a:rPr lang="el-GR" sz="2400" dirty="0" smtClean="0">
                <a:latin typeface="Arial" panose="020B0604020202020204" pitchFamily="34" charset="0"/>
                <a:cs typeface="Arial" panose="020B0604020202020204" pitchFamily="34" charset="0"/>
              </a:rPr>
              <a:t>	μορφοποιούμε </a:t>
            </a:r>
            <a:r>
              <a:rPr lang="el-GR" sz="2400" dirty="0">
                <a:latin typeface="Arial" panose="020B0604020202020204" pitchFamily="34" charset="0"/>
                <a:cs typeface="Arial" panose="020B0604020202020204" pitchFamily="34" charset="0"/>
              </a:rPr>
              <a:t>το κείμενο του μηνύματος</a:t>
            </a:r>
            <a:r>
              <a:rPr lang="el-GR" sz="2400" dirty="0" smtClean="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a:p>
            <a:pPr marL="361950" indent="-252413">
              <a:buNone/>
            </a:pPr>
            <a:endParaRPr lang="en-US" sz="2400" dirty="0" smtClean="0">
              <a:latin typeface="Arial" panose="020B0604020202020204" pitchFamily="34" charset="0"/>
              <a:cs typeface="Arial" panose="020B0604020202020204" pitchFamily="34" charset="0"/>
            </a:endParaRPr>
          </a:p>
          <a:p>
            <a:pPr marL="361950" indent="-252413">
              <a:buNone/>
            </a:pPr>
            <a:r>
              <a:rPr lang="en-US" sz="2400" dirty="0">
                <a:latin typeface="Arial" panose="020B0604020202020204" pitchFamily="34" charset="0"/>
                <a:cs typeface="Arial" panose="020B0604020202020204" pitchFamily="34" charset="0"/>
                <a:sym typeface="Wingdings"/>
              </a:rPr>
              <a:t>	</a:t>
            </a:r>
            <a:r>
              <a:rPr lang="el-GR" sz="2400" dirty="0" smtClean="0">
                <a:latin typeface="Arial" panose="020B0604020202020204" pitchFamily="34" charset="0"/>
                <a:cs typeface="Arial" panose="020B0604020202020204" pitchFamily="34" charset="0"/>
                <a:sym typeface="Wingdings"/>
              </a:rPr>
              <a:t></a:t>
            </a:r>
            <a:r>
              <a:rPr lang="el-GR" sz="2400" dirty="0" smtClean="0">
                <a:latin typeface="Arial" panose="020B0604020202020204" pitchFamily="34" charset="0"/>
                <a:cs typeface="Arial" panose="020B0604020202020204" pitchFamily="34" charset="0"/>
              </a:rPr>
              <a:t> 	Κάνουμε Κλικ </a:t>
            </a:r>
            <a:r>
              <a:rPr lang="el-GR" sz="2400" dirty="0">
                <a:latin typeface="Arial" panose="020B0604020202020204" pitchFamily="34" charset="0"/>
                <a:cs typeface="Arial" panose="020B0604020202020204" pitchFamily="34" charset="0"/>
              </a:rPr>
              <a:t>στο κουμπί </a:t>
            </a:r>
            <a:r>
              <a:rPr lang="en-US" sz="2400" b="1" dirty="0">
                <a:solidFill>
                  <a:srgbClr val="00B0F0"/>
                </a:solidFill>
                <a:latin typeface="Arial" panose="020B0604020202020204" pitchFamily="34" charset="0"/>
                <a:cs typeface="Arial" panose="020B0604020202020204" pitchFamily="34" charset="0"/>
              </a:rPr>
              <a:t>Send</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(αριστερά από το πεδίο </a:t>
            </a:r>
            <a:r>
              <a:rPr lang="el-GR" sz="2400" dirty="0" smtClean="0">
                <a:latin typeface="Arial" panose="020B0604020202020204" pitchFamily="34" charset="0"/>
                <a:cs typeface="Arial" panose="020B0604020202020204" pitchFamily="34" charset="0"/>
              </a:rPr>
              <a:t>	</a:t>
            </a:r>
            <a:r>
              <a:rPr lang="en-US" sz="2400" b="1" dirty="0" smtClean="0">
                <a:solidFill>
                  <a:srgbClr val="00B0F0"/>
                </a:solidFill>
                <a:latin typeface="Arial" panose="020B0604020202020204" pitchFamily="34" charset="0"/>
                <a:cs typeface="Arial" panose="020B0604020202020204" pitchFamily="34" charset="0"/>
              </a:rPr>
              <a:t>To</a:t>
            </a:r>
            <a:r>
              <a:rPr lang="el-GR" sz="2400" dirty="0">
                <a:latin typeface="Arial" panose="020B0604020202020204" pitchFamily="34" charset="0"/>
                <a:cs typeface="Arial" panose="020B0604020202020204" pitchFamily="34" charset="0"/>
              </a:rPr>
              <a:t>) για αποστολή του μηνύματος.</a:t>
            </a:r>
            <a:endParaRPr lang="en-US" sz="2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50</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00392" y="548680"/>
            <a:ext cx="504056" cy="720080"/>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717828" y="5487863"/>
            <a:ext cx="542926" cy="734964"/>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26676619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6048672"/>
          </a:xfrm>
        </p:spPr>
        <p:txBody>
          <a:bodyPr>
            <a:normAutofit fontScale="85000" lnSpcReduction="20000"/>
          </a:bodyPr>
          <a:lstStyle/>
          <a:p>
            <a:pPr>
              <a:buFont typeface="Arial" panose="020B0604020202020204" pitchFamily="34" charset="0"/>
              <a:buChar char="•"/>
            </a:pPr>
            <a:endParaRPr lang="el-GR"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Κοινοποίηση </a:t>
            </a:r>
            <a:r>
              <a:rPr lang="el-GR" b="1" u="sng" dirty="0">
                <a:latin typeface="Arial" panose="020B0604020202020204" pitchFamily="34" charset="0"/>
                <a:cs typeface="Arial" panose="020B0604020202020204" pitchFamily="34" charset="0"/>
              </a:rPr>
              <a:t>(</a:t>
            </a:r>
            <a:r>
              <a:rPr lang="en-US" b="1" u="sng" dirty="0">
                <a:solidFill>
                  <a:srgbClr val="00B0F0"/>
                </a:solidFill>
                <a:latin typeface="Arial" panose="020B0604020202020204" pitchFamily="34" charset="0"/>
                <a:cs typeface="Arial" panose="020B0604020202020204" pitchFamily="34" charset="0"/>
              </a:rPr>
              <a:t>CC</a:t>
            </a:r>
            <a:r>
              <a:rPr lang="el-GR" b="1" u="sng" dirty="0">
                <a:latin typeface="Arial" panose="020B0604020202020204" pitchFamily="34" charset="0"/>
                <a:cs typeface="Arial" panose="020B0604020202020204" pitchFamily="34" charset="0"/>
              </a:rPr>
              <a:t>)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Στο </a:t>
            </a:r>
            <a:r>
              <a:rPr lang="el-GR" dirty="0">
                <a:latin typeface="Arial" panose="020B0604020202020204" pitchFamily="34" charset="0"/>
                <a:cs typeface="Arial" panose="020B0604020202020204" pitchFamily="34" charset="0"/>
              </a:rPr>
              <a:t>παράθυρο σύνταξης του μηνύματος, στο </a:t>
            </a:r>
            <a:r>
              <a:rPr lang="el-GR" dirty="0" smtClean="0">
                <a:latin typeface="Arial" panose="020B0604020202020204" pitchFamily="34" charset="0"/>
                <a:cs typeface="Arial" panose="020B0604020202020204" pitchFamily="34" charset="0"/>
              </a:rPr>
              <a:t>πεδίο </a:t>
            </a:r>
            <a:r>
              <a:rPr lang="en-US" b="1" dirty="0" smtClean="0">
                <a:solidFill>
                  <a:srgbClr val="00B0F0"/>
                </a:solidFill>
                <a:latin typeface="Arial" panose="020B0604020202020204" pitchFamily="34" charset="0"/>
                <a:cs typeface="Arial" panose="020B0604020202020204" pitchFamily="34" charset="0"/>
              </a:rPr>
              <a:t>Cc</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(κάτω από το πεδίο </a:t>
            </a:r>
            <a:r>
              <a:rPr lang="en-US" b="1" dirty="0">
                <a:solidFill>
                  <a:srgbClr val="00B0F0"/>
                </a:solidFill>
                <a:latin typeface="Arial" panose="020B0604020202020204" pitchFamily="34" charset="0"/>
                <a:cs typeface="Arial" panose="020B0604020202020204" pitchFamily="34" charset="0"/>
              </a:rPr>
              <a:t>To</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πληκτρολογούμε </a:t>
            </a:r>
            <a:r>
              <a:rPr lang="el-GR" dirty="0">
                <a:latin typeface="Arial" panose="020B0604020202020204" pitchFamily="34" charset="0"/>
                <a:cs typeface="Arial" panose="020B0604020202020204" pitchFamily="34" charset="0"/>
              </a:rPr>
              <a:t>τη διεύθυνση ή τις διευθύνσεις των ατόμων στα οποία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a:t>
            </a:r>
            <a:r>
              <a:rPr lang="el-GR" u="sng" dirty="0" smtClean="0">
                <a:latin typeface="Arial" panose="020B0604020202020204" pitchFamily="34" charset="0"/>
                <a:cs typeface="Arial" panose="020B0604020202020204" pitchFamily="34" charset="0"/>
              </a:rPr>
              <a:t>κοινοποιήσουμε</a:t>
            </a:r>
            <a:r>
              <a:rPr lang="el-GR"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το μήνυμα (δηλαδή να τους </a:t>
            </a:r>
            <a:r>
              <a:rPr lang="el-GR" dirty="0" smtClean="0">
                <a:latin typeface="Arial" panose="020B0604020202020204" pitchFamily="34" charset="0"/>
                <a:cs typeface="Arial" panose="020B0604020202020204" pitchFamily="34" charset="0"/>
              </a:rPr>
              <a:t>στείλουμε </a:t>
            </a:r>
            <a:r>
              <a:rPr lang="el-GR" dirty="0">
                <a:latin typeface="Arial" panose="020B0604020202020204" pitchFamily="34" charset="0"/>
                <a:cs typeface="Arial" panose="020B0604020202020204" pitchFamily="34" charset="0"/>
              </a:rPr>
              <a:t>ένα </a:t>
            </a:r>
            <a:r>
              <a:rPr lang="el-GR" u="sng" dirty="0">
                <a:latin typeface="Arial" panose="020B0604020202020204" pitchFamily="34" charset="0"/>
                <a:cs typeface="Arial" panose="020B0604020202020204" pitchFamily="34" charset="0"/>
              </a:rPr>
              <a:t>αντίγραφο</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Κρυφή Κοινοποίηση (</a:t>
            </a:r>
            <a:r>
              <a:rPr lang="el-GR" b="1" u="sng" dirty="0">
                <a:solidFill>
                  <a:srgbClr val="00B0F0"/>
                </a:solidFill>
                <a:latin typeface="Arial" panose="020B0604020202020204" pitchFamily="34" charset="0"/>
                <a:cs typeface="Arial" panose="020B0604020202020204" pitchFamily="34" charset="0"/>
              </a:rPr>
              <a:t>Β</a:t>
            </a:r>
            <a:r>
              <a:rPr lang="en-US" b="1" u="sng" dirty="0">
                <a:solidFill>
                  <a:srgbClr val="00B0F0"/>
                </a:solidFill>
                <a:latin typeface="Arial" panose="020B0604020202020204" pitchFamily="34" charset="0"/>
                <a:cs typeface="Arial" panose="020B0604020202020204" pitchFamily="34" charset="0"/>
              </a:rPr>
              <a:t>CC</a:t>
            </a:r>
            <a:r>
              <a:rPr lang="el-GR" b="1" u="sng" dirty="0">
                <a:latin typeface="Arial" panose="020B0604020202020204" pitchFamily="34" charset="0"/>
                <a:cs typeface="Arial" panose="020B0604020202020204" pitchFamily="34" charset="0"/>
              </a:rPr>
              <a:t>)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Στο </a:t>
            </a:r>
            <a:r>
              <a:rPr lang="el-GR" dirty="0">
                <a:latin typeface="Arial" panose="020B0604020202020204" pitchFamily="34" charset="0"/>
                <a:cs typeface="Arial" panose="020B0604020202020204" pitchFamily="34" charset="0"/>
              </a:rPr>
              <a:t>παράθυρο σύνταξης του μηνύματος, στο πεδίο </a:t>
            </a:r>
            <a:r>
              <a:rPr lang="en-US" b="1" dirty="0">
                <a:solidFill>
                  <a:srgbClr val="00B0F0"/>
                </a:solidFill>
                <a:latin typeface="Arial" panose="020B0604020202020204" pitchFamily="34" charset="0"/>
                <a:cs typeface="Arial" panose="020B0604020202020204" pitchFamily="34" charset="0"/>
              </a:rPr>
              <a:t>Bcc</a:t>
            </a:r>
            <a:r>
              <a:rPr lang="el-GR" dirty="0">
                <a:latin typeface="Arial" panose="020B0604020202020204" pitchFamily="34" charset="0"/>
                <a:cs typeface="Arial" panose="020B0604020202020204" pitchFamily="34" charset="0"/>
              </a:rPr>
              <a:t>(κάτω από το πεδίο </a:t>
            </a:r>
            <a:r>
              <a:rPr lang="en-US" b="1" dirty="0">
                <a:solidFill>
                  <a:srgbClr val="00B0F0"/>
                </a:solidFill>
                <a:latin typeface="Arial" panose="020B0604020202020204" pitchFamily="34" charset="0"/>
                <a:cs typeface="Arial" panose="020B0604020202020204" pitchFamily="34" charset="0"/>
              </a:rPr>
              <a:t>Cc</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πληκτρολογούμε </a:t>
            </a:r>
            <a:r>
              <a:rPr lang="el-GR" dirty="0">
                <a:latin typeface="Arial" panose="020B0604020202020204" pitchFamily="34" charset="0"/>
                <a:cs typeface="Arial" panose="020B0604020202020204" pitchFamily="34" charset="0"/>
              </a:rPr>
              <a:t>τη διεύθυνση ή τις διευθύνσεις των ατόμων στα οποία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στείλουμε </a:t>
            </a:r>
            <a:r>
              <a:rPr lang="el-GR" dirty="0">
                <a:latin typeface="Arial" panose="020B0604020202020204" pitchFamily="34" charset="0"/>
                <a:cs typeface="Arial" panose="020B0604020202020204" pitchFamily="34" charset="0"/>
              </a:rPr>
              <a:t>το μήνυμα, </a:t>
            </a:r>
            <a:r>
              <a:rPr lang="el-GR" u="sng" dirty="0">
                <a:latin typeface="Arial" panose="020B0604020202020204" pitchFamily="34" charset="0"/>
                <a:cs typeface="Arial" panose="020B0604020202020204" pitchFamily="34" charset="0"/>
              </a:rPr>
              <a:t>χωρίς όμως να το γνωρίζουν οι υπόλοιποι παραλήπτες</a:t>
            </a:r>
            <a:r>
              <a:rPr lang="el-GR" dirty="0">
                <a:latin typeface="Arial" panose="020B0604020202020204" pitchFamily="34" charset="0"/>
                <a:cs typeface="Arial" panose="020B0604020202020204" pitchFamily="34" charset="0"/>
              </a:rPr>
              <a:t> (δηλαδή τα άτομα που </a:t>
            </a:r>
            <a:r>
              <a:rPr lang="el-GR" dirty="0" smtClean="0">
                <a:latin typeface="Arial" panose="020B0604020202020204" pitchFamily="34" charset="0"/>
                <a:cs typeface="Arial" panose="020B0604020202020204" pitchFamily="34" charset="0"/>
              </a:rPr>
              <a:t>καταχωρίσαμε </a:t>
            </a:r>
            <a:r>
              <a:rPr lang="el-GR" dirty="0">
                <a:latin typeface="Arial" panose="020B0604020202020204" pitchFamily="34" charset="0"/>
                <a:cs typeface="Arial" panose="020B0604020202020204" pitchFamily="34" charset="0"/>
              </a:rPr>
              <a:t>στο </a:t>
            </a:r>
            <a:r>
              <a:rPr lang="en-US" b="1" dirty="0">
                <a:solidFill>
                  <a:srgbClr val="00B0F0"/>
                </a:solidFill>
                <a:latin typeface="Arial" panose="020B0604020202020204" pitchFamily="34" charset="0"/>
                <a:cs typeface="Arial" panose="020B0604020202020204" pitchFamily="34" charset="0"/>
              </a:rPr>
              <a:t>To</a:t>
            </a:r>
            <a:r>
              <a:rPr lang="el-GR" dirty="0">
                <a:latin typeface="Arial" panose="020B0604020202020204" pitchFamily="34" charset="0"/>
                <a:cs typeface="Arial" panose="020B0604020202020204" pitchFamily="34" charset="0"/>
              </a:rPr>
              <a:t> και στο </a:t>
            </a:r>
            <a:r>
              <a:rPr lang="en-US" b="1" dirty="0">
                <a:solidFill>
                  <a:srgbClr val="00B0F0"/>
                </a:solidFill>
                <a:latin typeface="Arial" panose="020B0604020202020204" pitchFamily="34" charset="0"/>
                <a:cs typeface="Arial" panose="020B0604020202020204" pitchFamily="34" charset="0"/>
              </a:rPr>
              <a:t>Cc</a:t>
            </a:r>
            <a:r>
              <a:rPr lang="el-GR" dirty="0">
                <a:latin typeface="Arial" panose="020B0604020202020204" pitchFamily="34" charset="0"/>
                <a:cs typeface="Arial" panose="020B0604020202020204" pitchFamily="34" charset="0"/>
              </a:rPr>
              <a:t>). </a:t>
            </a:r>
            <a:endParaRPr lang="el-GR" dirty="0" smtClean="0">
              <a:latin typeface="Arial" panose="020B0604020202020204" pitchFamily="34" charset="0"/>
              <a:cs typeface="Arial" panose="020B0604020202020204" pitchFamily="34" charset="0"/>
            </a:endParaRPr>
          </a:p>
          <a:p>
            <a:pPr marL="361950" indent="-252413">
              <a:buNone/>
            </a:pPr>
            <a:r>
              <a:rPr lang="el-GR" i="1" dirty="0">
                <a:latin typeface="Arial" panose="020B0604020202020204" pitchFamily="34" charset="0"/>
                <a:cs typeface="Arial" panose="020B0604020202020204" pitchFamily="34" charset="0"/>
              </a:rPr>
              <a:t>	</a:t>
            </a:r>
            <a:endParaRPr lang="el-GR" i="1" dirty="0" smtClean="0">
              <a:latin typeface="Arial" panose="020B0604020202020204" pitchFamily="34" charset="0"/>
              <a:cs typeface="Arial" panose="020B0604020202020204" pitchFamily="34" charset="0"/>
            </a:endParaRPr>
          </a:p>
          <a:p>
            <a:pPr marL="361950" indent="-252413">
              <a:buNone/>
            </a:pPr>
            <a:r>
              <a:rPr lang="el-GR" i="1" dirty="0">
                <a:latin typeface="Arial" panose="020B0604020202020204" pitchFamily="34" charset="0"/>
                <a:cs typeface="Arial" panose="020B0604020202020204" pitchFamily="34" charset="0"/>
              </a:rPr>
              <a:t>	</a:t>
            </a:r>
            <a:r>
              <a:rPr lang="el-GR" i="1" dirty="0" smtClean="0">
                <a:latin typeface="Arial" panose="020B0604020202020204" pitchFamily="34" charset="0"/>
                <a:cs typeface="Arial" panose="020B0604020202020204" pitchFamily="34" charset="0"/>
              </a:rPr>
              <a:t>(</a:t>
            </a:r>
            <a:r>
              <a:rPr lang="el-GR" i="1" u="sng" dirty="0">
                <a:latin typeface="Arial" panose="020B0604020202020204" pitchFamily="34" charset="0"/>
                <a:cs typeface="Arial" panose="020B0604020202020204" pitchFamily="34" charset="0"/>
              </a:rPr>
              <a:t>Σημείωση</a:t>
            </a:r>
            <a:r>
              <a:rPr lang="el-GR" i="1" dirty="0">
                <a:latin typeface="Arial" panose="020B0604020202020204" pitchFamily="34" charset="0"/>
                <a:cs typeface="Arial" panose="020B0604020202020204" pitchFamily="34" charset="0"/>
              </a:rPr>
              <a:t>: Εάν δεν εμφανίζεται το πεδίο </a:t>
            </a:r>
            <a:r>
              <a:rPr lang="en-US" b="1" i="1" dirty="0">
                <a:latin typeface="Arial" panose="020B0604020202020204" pitchFamily="34" charset="0"/>
                <a:cs typeface="Arial" panose="020B0604020202020204" pitchFamily="34" charset="0"/>
              </a:rPr>
              <a:t>Bcc</a:t>
            </a:r>
            <a:r>
              <a:rPr lang="el-GR" i="1" dirty="0">
                <a:latin typeface="Arial" panose="020B0604020202020204" pitchFamily="34" charset="0"/>
                <a:cs typeface="Arial" panose="020B0604020202020204" pitchFamily="34" charset="0"/>
              </a:rPr>
              <a:t>: Καρτέλα </a:t>
            </a:r>
            <a:r>
              <a:rPr lang="en-US" b="1" i="1" dirty="0">
                <a:solidFill>
                  <a:srgbClr val="00B0F0"/>
                </a:solidFill>
                <a:latin typeface="Arial" panose="020B0604020202020204" pitchFamily="34" charset="0"/>
                <a:cs typeface="Arial" panose="020B0604020202020204" pitchFamily="34" charset="0"/>
              </a:rPr>
              <a:t>Options</a:t>
            </a:r>
            <a:r>
              <a:rPr lang="en-US" b="1" i="1" dirty="0">
                <a:latin typeface="Arial" panose="020B0604020202020204" pitchFamily="34" charset="0"/>
                <a:cs typeface="Arial" panose="020B0604020202020204" pitchFamily="34" charset="0"/>
                <a:sym typeface="Wingdings"/>
              </a:rPr>
              <a:t></a:t>
            </a:r>
            <a:r>
              <a:rPr lang="el-GR" i="1" dirty="0">
                <a:latin typeface="Arial" panose="020B0604020202020204" pitchFamily="34" charset="0"/>
                <a:cs typeface="Arial" panose="020B0604020202020204" pitchFamily="34" charset="0"/>
              </a:rPr>
              <a:t>περιοχή </a:t>
            </a:r>
            <a:r>
              <a:rPr lang="en-US" b="1" i="1" dirty="0">
                <a:solidFill>
                  <a:srgbClr val="00B0F0"/>
                </a:solidFill>
                <a:latin typeface="Arial" panose="020B0604020202020204" pitchFamily="34" charset="0"/>
                <a:cs typeface="Arial" panose="020B0604020202020204" pitchFamily="34" charset="0"/>
              </a:rPr>
              <a:t>Show Fields</a:t>
            </a:r>
            <a:r>
              <a:rPr lang="en-US" b="1" i="1" dirty="0">
                <a:latin typeface="Arial" panose="020B0604020202020204" pitchFamily="34" charset="0"/>
                <a:cs typeface="Arial" panose="020B0604020202020204" pitchFamily="34" charset="0"/>
                <a:sym typeface="Wingdings"/>
              </a:rPr>
              <a:t></a:t>
            </a:r>
            <a:r>
              <a:rPr lang="el-GR" i="1" dirty="0">
                <a:latin typeface="Arial" panose="020B0604020202020204" pitchFamily="34" charset="0"/>
                <a:cs typeface="Arial" panose="020B0604020202020204" pitchFamily="34" charset="0"/>
              </a:rPr>
              <a:t>κουμπί </a:t>
            </a:r>
            <a:r>
              <a:rPr lang="en-US" b="1" i="1" dirty="0">
                <a:solidFill>
                  <a:srgbClr val="00B0F0"/>
                </a:solidFill>
                <a:latin typeface="Arial" panose="020B0604020202020204" pitchFamily="34" charset="0"/>
                <a:cs typeface="Arial" panose="020B0604020202020204" pitchFamily="34" charset="0"/>
              </a:rPr>
              <a:t>Bcc</a:t>
            </a:r>
            <a:r>
              <a:rPr lang="el-GR" i="1"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51</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517232"/>
            <a:ext cx="576064" cy="720080"/>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23798967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77500" lnSpcReduction="2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Καθορισμός Προτεραιότητας (</a:t>
            </a:r>
            <a:r>
              <a:rPr lang="en-US" b="1" u="sng" dirty="0">
                <a:solidFill>
                  <a:srgbClr val="00B0F0"/>
                </a:solidFill>
                <a:latin typeface="Arial" panose="020B0604020202020204" pitchFamily="34" charset="0"/>
                <a:cs typeface="Arial" panose="020B0604020202020204" pitchFamily="34" charset="0"/>
              </a:rPr>
              <a:t>Priority</a:t>
            </a:r>
            <a:r>
              <a:rPr lang="el-GR" b="1" u="sng" dirty="0">
                <a:latin typeface="Arial" panose="020B0604020202020204" pitchFamily="34" charset="0"/>
                <a:cs typeface="Arial" panose="020B0604020202020204" pitchFamily="34" charset="0"/>
              </a:rPr>
              <a:t>) </a:t>
            </a:r>
            <a:r>
              <a:rPr lang="el-GR" b="1" u="sng" dirty="0" smtClean="0">
                <a:latin typeface="Arial" panose="020B0604020202020204" pitchFamily="34" charset="0"/>
                <a:cs typeface="Arial" panose="020B0604020202020204" pitchFamily="34" charset="0"/>
              </a:rPr>
              <a:t>:</a:t>
            </a:r>
          </a:p>
          <a:p>
            <a:pPr>
              <a:buFont typeface="Arial" panose="020B0604020202020204" pitchFamily="34" charset="0"/>
              <a:buChar char="•"/>
            </a:pP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Για ενημέρωση του </a:t>
            </a:r>
            <a:r>
              <a:rPr lang="el-GR" dirty="0">
                <a:latin typeface="Arial" panose="020B0604020202020204" pitchFamily="34" charset="0"/>
                <a:cs typeface="Arial" panose="020B0604020202020204" pitchFamily="34" charset="0"/>
              </a:rPr>
              <a:t>παραλήπτη για τη σπουδαιότητα του μηνύματος που </a:t>
            </a:r>
            <a:r>
              <a:rPr lang="el-GR" dirty="0" smtClean="0">
                <a:latin typeface="Arial" panose="020B0604020202020204" pitchFamily="34" charset="0"/>
                <a:cs typeface="Arial" panose="020B0604020202020204" pitchFamily="34" charset="0"/>
              </a:rPr>
              <a:t>στέλνουμε. Το μήνυμα μπορεί να επισημανθεί ως υψηλής, κανονικής </a:t>
            </a:r>
            <a:r>
              <a:rPr lang="el-GR" dirty="0">
                <a:latin typeface="Arial" panose="020B0604020202020204" pitchFamily="34" charset="0"/>
                <a:cs typeface="Arial" panose="020B0604020202020204" pitchFamily="34" charset="0"/>
              </a:rPr>
              <a:t>ή χαμηλής προτεραιότητας. Στο παράθυρο σύνταξης του μηνύματος: Καρτέλα </a:t>
            </a:r>
            <a:r>
              <a:rPr lang="en-US" b="1" dirty="0">
                <a:solidFill>
                  <a:srgbClr val="00B0F0"/>
                </a:solidFill>
                <a:latin typeface="Arial" panose="020B0604020202020204" pitchFamily="34" charset="0"/>
                <a:cs typeface="Arial" panose="020B0604020202020204" pitchFamily="34" charset="0"/>
              </a:rPr>
              <a:t>Message</a:t>
            </a:r>
            <a:r>
              <a:rPr lang="en-US" b="1"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Tags</a:t>
            </a:r>
            <a:r>
              <a:rPr lang="en-US" b="1"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κουμπί </a:t>
            </a:r>
            <a:r>
              <a:rPr lang="en-US" b="1" dirty="0" smtClean="0">
                <a:solidFill>
                  <a:srgbClr val="00B0F0"/>
                </a:solidFill>
                <a:latin typeface="Arial" panose="020B0604020202020204" pitchFamily="34" charset="0"/>
                <a:cs typeface="Arial" panose="020B0604020202020204" pitchFamily="34" charset="0"/>
              </a:rPr>
              <a:t>High</a:t>
            </a:r>
            <a:r>
              <a:rPr lang="el-GR" b="1" dirty="0">
                <a:solidFill>
                  <a:srgbClr val="00B0F0"/>
                </a:solidFill>
                <a:latin typeface="Arial" panose="020B0604020202020204" pitchFamily="34" charset="0"/>
                <a:cs typeface="Arial" panose="020B0604020202020204" pitchFamily="34" charset="0"/>
              </a:rPr>
              <a:t>	</a:t>
            </a:r>
            <a:r>
              <a:rPr lang="el-GR" b="1" dirty="0" smtClean="0">
                <a:solidFill>
                  <a:srgbClr val="00B0F0"/>
                </a:solidFill>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Importance</a:t>
            </a:r>
            <a:r>
              <a:rPr lang="en-US" b="1" dirty="0" smtClean="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για υψηλή </a:t>
            </a:r>
            <a:endParaRPr lang="el-GR" dirty="0" smtClean="0">
              <a:latin typeface="Arial" panose="020B0604020202020204" pitchFamily="34" charset="0"/>
              <a:cs typeface="Arial" panose="020B0604020202020204" pitchFamily="34" charset="0"/>
            </a:endParaRPr>
          </a:p>
          <a:p>
            <a:pPr marL="361950" indent="-252413">
              <a:buNone/>
            </a:pPr>
            <a:r>
              <a:rPr lang="el-GR" dirty="0">
                <a:latin typeface="Arial" panose="020B0604020202020204" pitchFamily="34" charset="0"/>
                <a:cs typeface="Arial" panose="020B0604020202020204" pitchFamily="34" charset="0"/>
              </a:rPr>
              <a:t>	</a:t>
            </a:r>
            <a:endParaRPr lang="el-GR" dirty="0" smtClean="0">
              <a:latin typeface="Arial" panose="020B0604020202020204" pitchFamily="34" charset="0"/>
              <a:cs typeface="Arial" panose="020B0604020202020204" pitchFamily="34" charset="0"/>
            </a:endParaRPr>
          </a:p>
          <a:p>
            <a:pPr marL="361950" indent="-252413">
              <a:buNone/>
            </a:pP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προτεραιότητα</a:t>
            </a:r>
            <a:r>
              <a:rPr lang="el-GR" dirty="0">
                <a:latin typeface="Arial" panose="020B0604020202020204" pitchFamily="34" charset="0"/>
                <a:cs typeface="Arial" panose="020B0604020202020204" pitchFamily="34" charset="0"/>
              </a:rPr>
              <a:t>) ή </a:t>
            </a:r>
            <a:r>
              <a:rPr lang="el-GR" dirty="0" smtClean="0">
                <a:latin typeface="Arial" panose="020B0604020202020204" pitchFamily="34" charset="0"/>
                <a:cs typeface="Arial" panose="020B0604020202020204" pitchFamily="34" charset="0"/>
              </a:rPr>
              <a:t>κουμπί </a:t>
            </a:r>
            <a:r>
              <a:rPr lang="en-US" b="1" dirty="0" smtClean="0">
                <a:solidFill>
                  <a:srgbClr val="00B0F0"/>
                </a:solidFill>
                <a:latin typeface="Arial" panose="020B0604020202020204" pitchFamily="34" charset="0"/>
                <a:cs typeface="Arial" panose="020B0604020202020204" pitchFamily="34" charset="0"/>
              </a:rPr>
              <a:t>Low Importance</a:t>
            </a:r>
            <a:r>
              <a:rPr lang="en-US" b="1" dirty="0" smtClean="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(για χαμηλή προτεραιότητα).</a:t>
            </a:r>
            <a:endParaRPr lang="en-US" dirty="0" smtClean="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a:latin typeface="Arial" panose="020B0604020202020204" pitchFamily="34" charset="0"/>
                <a:cs typeface="Arial" panose="020B0604020202020204" pitchFamily="34" charset="0"/>
              </a:rPr>
              <a:t>Άνοιγμα Εισερχόμενου Μηνύματος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a:t>
            </a:r>
          </a:p>
          <a:p>
            <a:pPr marL="361950" indent="-252413">
              <a:buNone/>
            </a:pP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Κάνουμε Κλικ </a:t>
            </a:r>
            <a:r>
              <a:rPr lang="el-GR" dirty="0">
                <a:latin typeface="Arial" panose="020B0604020202020204" pitchFamily="34" charset="0"/>
                <a:cs typeface="Arial" panose="020B0604020202020204" pitchFamily="34" charset="0"/>
              </a:rPr>
              <a:t>στο φάκελο </a:t>
            </a:r>
            <a:r>
              <a:rPr lang="en-US" b="1" dirty="0">
                <a:solidFill>
                  <a:srgbClr val="00B0F0"/>
                </a:solidFill>
                <a:latin typeface="Arial" panose="020B0604020202020204" pitchFamily="34" charset="0"/>
                <a:cs typeface="Arial" panose="020B0604020202020204" pitchFamily="34" charset="0"/>
              </a:rPr>
              <a:t>Inbox</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                και </a:t>
            </a:r>
            <a:r>
              <a:rPr lang="el-GR" dirty="0">
                <a:latin typeface="Arial" panose="020B0604020202020204" pitchFamily="34" charset="0"/>
                <a:cs typeface="Arial" panose="020B0604020202020204" pitchFamily="34" charset="0"/>
              </a:rPr>
              <a:t>στη λίστα με τα εισερχόμενα μηνύματα </a:t>
            </a:r>
            <a:r>
              <a:rPr lang="el-GR" dirty="0" smtClean="0">
                <a:latin typeface="Arial" panose="020B0604020202020204" pitchFamily="34" charset="0"/>
                <a:cs typeface="Arial" panose="020B0604020202020204" pitchFamily="34" charset="0"/>
              </a:rPr>
              <a:t>επιλέγουμε </a:t>
            </a:r>
            <a:r>
              <a:rPr lang="el-GR" dirty="0">
                <a:latin typeface="Arial" panose="020B0604020202020204" pitchFamily="34" charset="0"/>
                <a:cs typeface="Arial" panose="020B0604020202020204" pitchFamily="34" charset="0"/>
              </a:rPr>
              <a:t>το μήνυμα που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(με </a:t>
            </a:r>
            <a:r>
              <a:rPr lang="el-GR" u="sng" dirty="0">
                <a:latin typeface="Arial" panose="020B0604020202020204" pitchFamily="34" charset="0"/>
                <a:cs typeface="Arial" panose="020B0604020202020204" pitchFamily="34" charset="0"/>
              </a:rPr>
              <a:t>απλό κλικ</a:t>
            </a:r>
            <a:r>
              <a:rPr lang="el-GR" dirty="0">
                <a:latin typeface="Arial" panose="020B0604020202020204" pitchFamily="34" charset="0"/>
                <a:cs typeface="Arial" panose="020B0604020202020204" pitchFamily="34" charset="0"/>
              </a:rPr>
              <a:t>) για να </a:t>
            </a:r>
            <a:r>
              <a:rPr lang="el-GR" dirty="0" smtClean="0">
                <a:latin typeface="Arial" panose="020B0604020202020204" pitchFamily="34" charset="0"/>
                <a:cs typeface="Arial" panose="020B0604020202020204" pitchFamily="34" charset="0"/>
              </a:rPr>
              <a:t>εμφανίσουμε </a:t>
            </a:r>
            <a:r>
              <a:rPr lang="el-GR" dirty="0">
                <a:latin typeface="Arial" panose="020B0604020202020204" pitchFamily="34" charset="0"/>
                <a:cs typeface="Arial" panose="020B0604020202020204" pitchFamily="34" charset="0"/>
              </a:rPr>
              <a:t>την </a:t>
            </a:r>
            <a:r>
              <a:rPr lang="el-GR" dirty="0" smtClean="0">
                <a:latin typeface="Arial" panose="020B0604020202020204" pitchFamily="34" charset="0"/>
                <a:cs typeface="Arial" panose="020B0604020202020204" pitchFamily="34" charset="0"/>
              </a:rPr>
              <a:t>προεπισκόπηση </a:t>
            </a:r>
            <a:r>
              <a:rPr lang="el-GR" dirty="0">
                <a:latin typeface="Arial" panose="020B0604020202020204" pitchFamily="34" charset="0"/>
                <a:cs typeface="Arial" panose="020B0604020202020204" pitchFamily="34" charset="0"/>
              </a:rPr>
              <a:t>του στο δεξιό </a:t>
            </a:r>
            <a:r>
              <a:rPr lang="el-GR" dirty="0" smtClean="0">
                <a:latin typeface="Arial" panose="020B0604020202020204" pitchFamily="34" charset="0"/>
                <a:cs typeface="Arial" panose="020B0604020202020204" pitchFamily="34" charset="0"/>
              </a:rPr>
              <a:t>ή κάτω μέρος της </a:t>
            </a:r>
            <a:r>
              <a:rPr lang="el-GR" dirty="0">
                <a:latin typeface="Arial" panose="020B0604020202020204" pitchFamily="34" charset="0"/>
                <a:cs typeface="Arial" panose="020B0604020202020204" pitchFamily="34" charset="0"/>
              </a:rPr>
              <a:t>οθόνης, ή </a:t>
            </a:r>
            <a:r>
              <a:rPr lang="el-GR" dirty="0" smtClean="0">
                <a:latin typeface="Arial" panose="020B0604020202020204" pitchFamily="34" charset="0"/>
                <a:cs typeface="Arial" panose="020B0604020202020204" pitchFamily="34" charset="0"/>
              </a:rPr>
              <a:t>κάνουμε </a:t>
            </a:r>
            <a:r>
              <a:rPr lang="el-GR" u="sng" dirty="0">
                <a:latin typeface="Arial" panose="020B0604020202020204" pitchFamily="34" charset="0"/>
                <a:cs typeface="Arial" panose="020B0604020202020204" pitchFamily="34" charset="0"/>
              </a:rPr>
              <a:t>διπλό κλικ</a:t>
            </a:r>
            <a:r>
              <a:rPr lang="el-GR" dirty="0">
                <a:latin typeface="Arial" panose="020B0604020202020204" pitchFamily="34" charset="0"/>
                <a:cs typeface="Arial" panose="020B0604020202020204" pitchFamily="34" charset="0"/>
              </a:rPr>
              <a:t> για να </a:t>
            </a:r>
            <a:r>
              <a:rPr lang="el-GR" dirty="0" smtClean="0">
                <a:latin typeface="Arial" panose="020B0604020202020204" pitchFamily="34" charset="0"/>
                <a:cs typeface="Arial" panose="020B0604020202020204" pitchFamily="34" charset="0"/>
              </a:rPr>
              <a:t>ανοίξουμε </a:t>
            </a:r>
            <a:r>
              <a:rPr lang="el-GR" dirty="0">
                <a:latin typeface="Arial" panose="020B0604020202020204" pitchFamily="34" charset="0"/>
                <a:cs typeface="Arial" panose="020B0604020202020204" pitchFamily="34" charset="0"/>
              </a:rPr>
              <a:t>το μήνυμα σε νέο παράθυρο. Στα εισερχόμενα μηνύματα που δεν έχουν διαβαστεί εμφανίζεται το εικονίδιο του κλειστού φακέλου. </a:t>
            </a:r>
            <a:r>
              <a:rPr lang="el-GR"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52</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988840"/>
            <a:ext cx="1800200" cy="288032"/>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530626"/>
            <a:ext cx="1512168" cy="288032"/>
          </a:xfrm>
          <a:prstGeom prst="rect">
            <a:avLst/>
          </a:prstGeom>
          <a:noFill/>
          <a:ln w="6350" cmpd="sng">
            <a:solidFill>
              <a:srgbClr val="000000"/>
            </a:solidFill>
            <a:miter lim="800000"/>
            <a:headEnd/>
            <a:tailEnd/>
          </a:ln>
          <a:effec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005064"/>
            <a:ext cx="1003547" cy="216024"/>
          </a:xfrm>
          <a:prstGeom prst="rect">
            <a:avLst/>
          </a:prstGeom>
          <a:noFill/>
          <a:ln w="6350" cmpd="sng">
            <a:solidFill>
              <a:srgbClr val="000000"/>
            </a:solidFill>
            <a:miter lim="800000"/>
            <a:headEnd/>
            <a:tailEnd/>
          </a:ln>
          <a:effectLst/>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3275856" y="5661248"/>
            <a:ext cx="648072" cy="288032"/>
          </a:xfrm>
          <a:prstGeom prst="rect">
            <a:avLst/>
          </a:prstGeom>
          <a:noFill/>
          <a:ln>
            <a:noFill/>
          </a:ln>
        </p:spPr>
      </p:pic>
    </p:spTree>
    <p:extLst>
      <p:ext uri="{BB962C8B-B14F-4D97-AF65-F5344CB8AC3E}">
        <p14:creationId xmlns:p14="http://schemas.microsoft.com/office/powerpoint/2010/main" val="6277428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85000" lnSpcReduction="20000"/>
          </a:bodyPr>
          <a:lstStyle/>
          <a:p>
            <a:pPr>
              <a:buFont typeface="Arial" panose="020B0604020202020204" pitchFamily="34" charset="0"/>
              <a:buChar char="•"/>
            </a:pPr>
            <a:endParaRPr lang="en-GB" b="1" u="sng" dirty="0" smtClean="0">
              <a:latin typeface="Arial" panose="020B0604020202020204" pitchFamily="34" charset="0"/>
              <a:cs typeface="Arial" panose="020B0604020202020204" pitchFamily="34" charset="0"/>
            </a:endParaRPr>
          </a:p>
          <a:p>
            <a:pPr>
              <a:buFont typeface="Arial" panose="020B0604020202020204" pitchFamily="34" charset="0"/>
              <a:buChar char="•"/>
            </a:pPr>
            <a:r>
              <a:rPr lang="el-GR" b="1" u="sng" dirty="0" smtClean="0">
                <a:latin typeface="Arial" panose="020B0604020202020204" pitchFamily="34" charset="0"/>
                <a:cs typeface="Arial" panose="020B0604020202020204" pitchFamily="34" charset="0"/>
              </a:rPr>
              <a:t>Απάντηση </a:t>
            </a:r>
            <a:r>
              <a:rPr lang="el-GR" b="1" u="sng" dirty="0">
                <a:latin typeface="Arial" panose="020B0604020202020204" pitchFamily="34" charset="0"/>
                <a:cs typeface="Arial" panose="020B0604020202020204" pitchFamily="34" charset="0"/>
              </a:rPr>
              <a:t>σε Μήνυμα (</a:t>
            </a:r>
            <a:r>
              <a:rPr lang="en-US" b="1" u="sng" dirty="0">
                <a:solidFill>
                  <a:srgbClr val="00B0F0"/>
                </a:solidFill>
                <a:latin typeface="Arial" panose="020B0604020202020204" pitchFamily="34" charset="0"/>
                <a:cs typeface="Arial" panose="020B0604020202020204" pitchFamily="34" charset="0"/>
              </a:rPr>
              <a:t>Reply</a:t>
            </a:r>
            <a:r>
              <a:rPr lang="el-GR" b="1" u="sng" dirty="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Ανοίγουμε </a:t>
            </a:r>
            <a:r>
              <a:rPr lang="el-GR" dirty="0">
                <a:latin typeface="Arial" panose="020B0604020202020204" pitchFamily="34" charset="0"/>
                <a:cs typeface="Arial" panose="020B0604020202020204" pitchFamily="34" charset="0"/>
              </a:rPr>
              <a:t>σε νέο παράθυρο (με διπλό κλικ) το μήνυμα στο οποίο θέλω να απαντήσω</a:t>
            </a:r>
            <a:r>
              <a:rPr lang="el-GR" dirty="0" smtClean="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a:p>
            <a:pPr marL="109728" indent="0">
              <a:buNone/>
            </a:pP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Καρτέλα </a:t>
            </a:r>
            <a:r>
              <a:rPr lang="en-US" b="1" dirty="0">
                <a:solidFill>
                  <a:srgbClr val="00B0F0"/>
                </a:solidFill>
                <a:latin typeface="Arial" panose="020B0604020202020204" pitchFamily="34" charset="0"/>
                <a:cs typeface="Arial" panose="020B0604020202020204" pitchFamily="34" charset="0"/>
              </a:rPr>
              <a:t>Message</a:t>
            </a:r>
            <a:r>
              <a:rPr lang="en-US" b="1"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Respond</a:t>
            </a:r>
            <a:r>
              <a:rPr lang="en-US" b="1"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κουμπί </a:t>
            </a:r>
            <a:r>
              <a:rPr lang="en-US" b="1" dirty="0">
                <a:solidFill>
                  <a:srgbClr val="00B0F0"/>
                </a:solidFill>
                <a:latin typeface="Arial" panose="020B0604020202020204" pitchFamily="34" charset="0"/>
                <a:cs typeface="Arial" panose="020B0604020202020204" pitchFamily="34" charset="0"/>
              </a:rPr>
              <a:t>Reply</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για να απαντήσω μόνο στον αποστολέα) ή κουμπί  </a:t>
            </a:r>
            <a:r>
              <a:rPr lang="en-GB" dirty="0" smtClean="0">
                <a:latin typeface="Arial" panose="020B0604020202020204" pitchFamily="34" charset="0"/>
                <a:cs typeface="Arial" panose="020B0604020202020204" pitchFamily="34" charset="0"/>
              </a:rPr>
              <a:t>    </a:t>
            </a:r>
            <a:r>
              <a:rPr lang="en-US" b="1" dirty="0" smtClean="0">
                <a:solidFill>
                  <a:srgbClr val="00B0F0"/>
                </a:solidFill>
                <a:latin typeface="Arial" panose="020B0604020202020204" pitchFamily="34" charset="0"/>
                <a:cs typeface="Arial" panose="020B0604020202020204" pitchFamily="34" charset="0"/>
              </a:rPr>
              <a:t>Reply </a:t>
            </a:r>
            <a:r>
              <a:rPr lang="en-US" b="1" dirty="0">
                <a:solidFill>
                  <a:srgbClr val="00B0F0"/>
                </a:solidFill>
                <a:latin typeface="Arial" panose="020B0604020202020204" pitchFamily="34" charset="0"/>
                <a:cs typeface="Arial" panose="020B0604020202020204" pitchFamily="34" charset="0"/>
              </a:rPr>
              <a:t>All</a:t>
            </a:r>
            <a:r>
              <a:rPr lang="en-US"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l-GR" dirty="0">
                <a:latin typeface="Arial" panose="020B0604020202020204" pitchFamily="34" charset="0"/>
                <a:cs typeface="Arial" panose="020B0604020202020204" pitchFamily="34" charset="0"/>
              </a:rPr>
              <a:t>για να απαντήσω στον αποστολέα αλλά </a:t>
            </a:r>
            <a:r>
              <a:rPr lang="el-GR" dirty="0" smtClean="0">
                <a:latin typeface="Arial" panose="020B0604020202020204" pitchFamily="34" charset="0"/>
                <a:cs typeface="Arial" panose="020B0604020202020204" pitchFamily="34" charset="0"/>
              </a:rPr>
              <a:t>          και </a:t>
            </a:r>
            <a:r>
              <a:rPr lang="el-GR" dirty="0">
                <a:latin typeface="Arial" panose="020B0604020202020204" pitchFamily="34" charset="0"/>
                <a:cs typeface="Arial" panose="020B0604020202020204" pitchFamily="34" charset="0"/>
              </a:rPr>
              <a:t>σε </a:t>
            </a:r>
            <a:r>
              <a:rPr lang="el-GR" dirty="0" smtClean="0">
                <a:latin typeface="Arial" panose="020B0604020202020204" pitchFamily="34" charset="0"/>
                <a:cs typeface="Arial" panose="020B0604020202020204" pitchFamily="34" charset="0"/>
              </a:rPr>
              <a:t>όλα</a:t>
            </a:r>
            <a:r>
              <a:rPr lang="en-GB"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τα </a:t>
            </a:r>
            <a:r>
              <a:rPr lang="el-GR" dirty="0">
                <a:latin typeface="Arial" panose="020B0604020202020204" pitchFamily="34" charset="0"/>
                <a:cs typeface="Arial" panose="020B0604020202020204" pitchFamily="34" charset="0"/>
              </a:rPr>
              <a:t>άτομα στα οποία έχει στείλει και </a:t>
            </a:r>
            <a:r>
              <a:rPr lang="el-GR" dirty="0" smtClean="0">
                <a:latin typeface="Arial" panose="020B0604020202020204" pitchFamily="34" charset="0"/>
                <a:cs typeface="Arial" panose="020B0604020202020204" pitchFamily="34" charset="0"/>
              </a:rPr>
              <a:t>   κοινοποιήσει </a:t>
            </a:r>
            <a:r>
              <a:rPr lang="el-GR" dirty="0">
                <a:latin typeface="Arial" panose="020B0604020202020204" pitchFamily="34" charset="0"/>
                <a:cs typeface="Arial" panose="020B0604020202020204" pitchFamily="34" charset="0"/>
              </a:rPr>
              <a:t>το μήνυμα</a:t>
            </a:r>
            <a:r>
              <a:rPr lang="el-GR" dirty="0" smtClean="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a:p>
            <a:pPr marL="109728" indent="0">
              <a:buClr>
                <a:schemeClr val="tx1"/>
              </a:buClr>
              <a:buNone/>
            </a:pP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Πληκτρολογώ </a:t>
            </a:r>
            <a:r>
              <a:rPr lang="el-GR" dirty="0">
                <a:latin typeface="Arial" panose="020B0604020202020204" pitchFamily="34" charset="0"/>
                <a:cs typeface="Arial" panose="020B0604020202020204" pitchFamily="34" charset="0"/>
              </a:rPr>
              <a:t>το κείμενο στο σημείο που βρίσκεται ο δρομέας</a:t>
            </a:r>
            <a:r>
              <a:rPr lang="el-GR" dirty="0" smtClean="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a:p>
            <a:pPr marL="109728" indent="0">
              <a:buClr>
                <a:schemeClr val="tx1"/>
              </a:buClr>
              <a:buNone/>
            </a:pP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Στέλνω </a:t>
            </a:r>
            <a:r>
              <a:rPr lang="el-GR" dirty="0">
                <a:latin typeface="Arial" panose="020B0604020202020204" pitchFamily="34" charset="0"/>
                <a:cs typeface="Arial" panose="020B0604020202020204" pitchFamily="34" charset="0"/>
              </a:rPr>
              <a:t>το μήνυμα κάνοντας κλικ στο κουμπί </a:t>
            </a:r>
            <a:r>
              <a:rPr lang="en-US" b="1" dirty="0">
                <a:solidFill>
                  <a:srgbClr val="00B0F0"/>
                </a:solidFill>
                <a:latin typeface="Arial" panose="020B0604020202020204" pitchFamily="34" charset="0"/>
                <a:cs typeface="Arial" panose="020B0604020202020204" pitchFamily="34" charset="0"/>
              </a:rPr>
              <a:t>Send</a:t>
            </a:r>
            <a:r>
              <a:rPr lang="el-GR" dirty="0" smtClean="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a:p>
            <a:pPr marL="109728" indent="0">
              <a:buNone/>
            </a:pPr>
            <a:r>
              <a:rPr lang="el-GR"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53</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127006" y="1700808"/>
            <a:ext cx="549449" cy="792088"/>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596336" y="2636912"/>
            <a:ext cx="576064" cy="720080"/>
          </a:xfrm>
          <a:prstGeom prst="rect">
            <a:avLst/>
          </a:prstGeom>
          <a:noFill/>
          <a:ln w="6350" cmpd="sng">
            <a:solidFill>
              <a:srgbClr val="000000"/>
            </a:solidFill>
            <a:miter lim="800000"/>
            <a:headEnd/>
            <a:tailEnd/>
          </a:ln>
          <a:effec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596336" y="4725144"/>
            <a:ext cx="576064" cy="720080"/>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40550954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92500" lnSpcReduction="1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Προώθηση Μηνύματος (</a:t>
            </a:r>
            <a:r>
              <a:rPr lang="en-US" b="1" u="sng" dirty="0">
                <a:solidFill>
                  <a:srgbClr val="00B0F0"/>
                </a:solidFill>
                <a:latin typeface="Arial" panose="020B0604020202020204" pitchFamily="34" charset="0"/>
                <a:cs typeface="Arial" panose="020B0604020202020204" pitchFamily="34" charset="0"/>
              </a:rPr>
              <a:t>Forward</a:t>
            </a:r>
            <a:r>
              <a:rPr lang="el-GR" b="1" u="sng" dirty="0">
                <a:latin typeface="Arial" panose="020B0604020202020204" pitchFamily="34"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Ανοίγουμε </a:t>
            </a:r>
            <a:r>
              <a:rPr lang="el-GR" dirty="0">
                <a:latin typeface="Arial" panose="020B0604020202020204" pitchFamily="34" charset="0"/>
                <a:cs typeface="Arial" panose="020B0604020202020204" pitchFamily="34" charset="0"/>
              </a:rPr>
              <a:t>σε νέο παράθυρο (με διπλό κλικ) το μήνυμα το οποίο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προωθήσουμε </a:t>
            </a:r>
            <a:r>
              <a:rPr lang="el-GR" dirty="0">
                <a:latin typeface="Arial" panose="020B0604020202020204" pitchFamily="34" charset="0"/>
                <a:cs typeface="Arial" panose="020B0604020202020204" pitchFamily="34" charset="0"/>
              </a:rPr>
              <a:t>σε </a:t>
            </a:r>
            <a:r>
              <a:rPr lang="el-GR" dirty="0" smtClean="0">
                <a:latin typeface="Arial" panose="020B0604020202020204" pitchFamily="34" charset="0"/>
                <a:cs typeface="Arial" panose="020B0604020202020204" pitchFamily="34" charset="0"/>
              </a:rPr>
              <a:t>τρίτους.</a:t>
            </a:r>
          </a:p>
          <a:p>
            <a:pPr>
              <a:buClr>
                <a:schemeClr val="tx1"/>
              </a:buClr>
              <a:buFont typeface="Wingdings"/>
              <a:buChar char=""/>
            </a:pPr>
            <a:endParaRPr lang="el-GR"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Char char=""/>
            </a:pPr>
            <a:r>
              <a:rPr lang="el-GR" dirty="0" smtClean="0">
                <a:latin typeface="Arial" panose="020B0604020202020204" pitchFamily="34" charset="0"/>
                <a:cs typeface="Arial" panose="020B0604020202020204" pitchFamily="34" charset="0"/>
              </a:rPr>
              <a:t>Καρτέλα </a:t>
            </a:r>
            <a:r>
              <a:rPr lang="en-US" dirty="0">
                <a:solidFill>
                  <a:srgbClr val="00B0F0"/>
                </a:solidFill>
                <a:latin typeface="Arial" panose="020B0604020202020204" pitchFamily="34" charset="0"/>
                <a:cs typeface="Arial" panose="020B0604020202020204" pitchFamily="34" charset="0"/>
              </a:rPr>
              <a:t>Message</a:t>
            </a:r>
            <a:r>
              <a:rPr lang="en-US" dirty="0">
                <a:latin typeface="Arial" panose="020B0604020202020204" pitchFamily="34" charset="0"/>
                <a:cs typeface="Arial" panose="020B0604020202020204" pitchFamily="34" charset="0"/>
                <a:sym typeface="Wingdings"/>
              </a:rPr>
              <a:t></a:t>
            </a:r>
            <a:r>
              <a:rPr lang="el-GR" dirty="0" smtClean="0">
                <a:latin typeface="Arial" panose="020B0604020202020204" pitchFamily="34" charset="0"/>
                <a:cs typeface="Arial" panose="020B0604020202020204" pitchFamily="34" charset="0"/>
              </a:rPr>
              <a:t>περιοχή </a:t>
            </a:r>
            <a:r>
              <a:rPr lang="en-US" dirty="0" smtClean="0">
                <a:solidFill>
                  <a:srgbClr val="00B0F0"/>
                </a:solidFill>
                <a:latin typeface="Arial" panose="020B0604020202020204" pitchFamily="34" charset="0"/>
                <a:cs typeface="Arial" panose="020B0604020202020204" pitchFamily="34" charset="0"/>
              </a:rPr>
              <a:t>Respond</a:t>
            </a:r>
            <a:r>
              <a:rPr lang="en-US"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κουμπί </a:t>
            </a:r>
            <a:r>
              <a:rPr lang="en-US" dirty="0">
                <a:solidFill>
                  <a:srgbClr val="00B0F0"/>
                </a:solidFill>
                <a:latin typeface="Arial" panose="020B0604020202020204" pitchFamily="34" charset="0"/>
                <a:cs typeface="Arial" panose="020B0604020202020204" pitchFamily="34" charset="0"/>
              </a:rPr>
              <a:t>Forward</a:t>
            </a:r>
            <a:r>
              <a:rPr lang="el-GR" dirty="0">
                <a:latin typeface="Arial" panose="020B0604020202020204" pitchFamily="34" charset="0"/>
                <a:cs typeface="Arial" panose="020B0604020202020204" pitchFamily="34" charset="0"/>
              </a:rPr>
              <a:t>.</a:t>
            </a:r>
          </a:p>
          <a:p>
            <a:pPr marL="109728" indent="0">
              <a:buClr>
                <a:schemeClr val="tx1"/>
              </a:buClr>
              <a:buNone/>
            </a:pPr>
            <a:r>
              <a:rPr lang="el-GR"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Στο </a:t>
            </a:r>
            <a:r>
              <a:rPr lang="el-GR" dirty="0">
                <a:latin typeface="Arial" panose="020B0604020202020204" pitchFamily="34" charset="0"/>
                <a:cs typeface="Arial" panose="020B0604020202020204" pitchFamily="34" charset="0"/>
              </a:rPr>
              <a:t>πλαίσιο </a:t>
            </a:r>
            <a:r>
              <a:rPr lang="en-US" dirty="0">
                <a:solidFill>
                  <a:srgbClr val="00B0F0"/>
                </a:solidFill>
                <a:latin typeface="Arial" panose="020B0604020202020204" pitchFamily="34" charset="0"/>
                <a:cs typeface="Arial" panose="020B0604020202020204" pitchFamily="34" charset="0"/>
              </a:rPr>
              <a:t>To</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πληκτρολογούμε </a:t>
            </a:r>
            <a:r>
              <a:rPr lang="el-GR" dirty="0">
                <a:latin typeface="Arial" panose="020B0604020202020204" pitchFamily="34" charset="0"/>
                <a:cs typeface="Arial" panose="020B0604020202020204" pitchFamily="34" charset="0"/>
              </a:rPr>
              <a:t>τη διεύθυνση ή τις διευθύνσεις των ατόμων στα οποία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προωθήσουμε </a:t>
            </a:r>
            <a:r>
              <a:rPr lang="el-GR" dirty="0">
                <a:latin typeface="Arial" panose="020B0604020202020204" pitchFamily="34" charset="0"/>
                <a:cs typeface="Arial" panose="020B0604020202020204" pitchFamily="34" charset="0"/>
              </a:rPr>
              <a:t>το μήνυμα</a:t>
            </a:r>
            <a:r>
              <a:rPr lang="el-GR" dirty="0" smtClean="0">
                <a:latin typeface="Arial" panose="020B0604020202020204" pitchFamily="34" charset="0"/>
                <a:cs typeface="Arial" panose="020B0604020202020204" pitchFamily="34" charset="0"/>
              </a:rPr>
              <a:t>.</a:t>
            </a:r>
          </a:p>
          <a:p>
            <a:pPr marL="109728" indent="0">
              <a:buClr>
                <a:schemeClr val="tx1"/>
              </a:buClr>
              <a:buNone/>
            </a:pP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Στέλνουμε </a:t>
            </a:r>
            <a:r>
              <a:rPr lang="el-GR" dirty="0">
                <a:latin typeface="Arial" panose="020B0604020202020204" pitchFamily="34" charset="0"/>
                <a:cs typeface="Arial" panose="020B0604020202020204" pitchFamily="34" charset="0"/>
              </a:rPr>
              <a:t>το μήνυμα κάνοντας κλικ στο κουμπί </a:t>
            </a:r>
            <a:r>
              <a:rPr lang="en-US" b="1" dirty="0">
                <a:solidFill>
                  <a:srgbClr val="00B0F0"/>
                </a:solidFill>
                <a:latin typeface="Arial" panose="020B0604020202020204" pitchFamily="34" charset="0"/>
                <a:cs typeface="Arial" panose="020B0604020202020204" pitchFamily="34" charset="0"/>
              </a:rPr>
              <a:t>Send</a:t>
            </a:r>
            <a:r>
              <a:rPr lang="el-GR" dirty="0" smtClean="0">
                <a:latin typeface="Arial" panose="020B0604020202020204" pitchFamily="34" charset="0"/>
                <a:cs typeface="Arial" panose="020B0604020202020204" pitchFamily="34" charset="0"/>
              </a:rPr>
              <a:t>.</a:t>
            </a:r>
          </a:p>
          <a:p>
            <a:pPr marL="109728" indent="0">
              <a:buNone/>
            </a:pPr>
            <a:r>
              <a:rPr lang="el-GR"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54</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668344" y="2060848"/>
            <a:ext cx="576064" cy="864096"/>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229200"/>
            <a:ext cx="576064" cy="792088"/>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10976057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77500" lnSpcReduction="2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Επισύναψη Αρχείου (</a:t>
            </a:r>
            <a:r>
              <a:rPr lang="en-US" b="1" u="sng" dirty="0">
                <a:solidFill>
                  <a:srgbClr val="00B0F0"/>
                </a:solidFill>
                <a:latin typeface="Arial" panose="020B0604020202020204" pitchFamily="34" charset="0"/>
                <a:cs typeface="Arial" panose="020B0604020202020204" pitchFamily="34" charset="0"/>
              </a:rPr>
              <a:t>Attachment</a:t>
            </a:r>
            <a:r>
              <a:rPr lang="el-GR" b="1" u="sng" dirty="0">
                <a:latin typeface="Arial" panose="020B0604020202020204" pitchFamily="34" charset="0"/>
                <a:cs typeface="Arial" panose="020B0604020202020204" pitchFamily="34" charset="0"/>
              </a:rPr>
              <a:t>) σε Μήνυμα </a:t>
            </a:r>
            <a:r>
              <a:rPr lang="el-GR" b="1" u="sng" dirty="0" smtClean="0">
                <a:latin typeface="Arial" panose="020B0604020202020204" pitchFamily="34" charset="0"/>
                <a:cs typeface="Arial" panose="020B0604020202020204" pitchFamily="34" charset="0"/>
              </a:rPr>
              <a:t>:</a:t>
            </a:r>
          </a:p>
          <a:p>
            <a:pPr marL="109728" indent="0">
              <a:buNone/>
            </a:pPr>
            <a:endParaRPr lang="en-US" b="1" u="sng"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Στο </a:t>
            </a:r>
            <a:r>
              <a:rPr lang="el-GR" dirty="0">
                <a:latin typeface="Arial" panose="020B0604020202020204" pitchFamily="34" charset="0"/>
                <a:cs typeface="Arial" panose="020B0604020202020204" pitchFamily="34" charset="0"/>
              </a:rPr>
              <a:t>παράθυρο σύνταξης του μηνύματος: Καρτέλα </a:t>
            </a:r>
            <a:r>
              <a:rPr lang="en-US" b="1" dirty="0">
                <a:solidFill>
                  <a:srgbClr val="00B0F0"/>
                </a:solidFill>
                <a:latin typeface="Arial" panose="020B0604020202020204" pitchFamily="34" charset="0"/>
                <a:cs typeface="Arial" panose="020B0604020202020204" pitchFamily="34" charset="0"/>
              </a:rPr>
              <a:t>Message</a:t>
            </a:r>
            <a:r>
              <a:rPr lang="en-US" b="1"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Include</a:t>
            </a:r>
            <a:r>
              <a:rPr lang="en-US" b="1"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κουμπί </a:t>
            </a:r>
            <a:r>
              <a:rPr lang="en-US" b="1" dirty="0">
                <a:solidFill>
                  <a:srgbClr val="00B0F0"/>
                </a:solidFill>
                <a:latin typeface="Arial" panose="020B0604020202020204" pitchFamily="34" charset="0"/>
                <a:cs typeface="Arial" panose="020B0604020202020204" pitchFamily="34" charset="0"/>
              </a:rPr>
              <a:t>Attach</a:t>
            </a:r>
            <a:r>
              <a:rPr lang="el-GR" b="1" dirty="0">
                <a:solidFill>
                  <a:srgbClr val="00B0F0"/>
                </a:solidFill>
                <a:latin typeface="Arial" panose="020B0604020202020204" pitchFamily="34" charset="0"/>
                <a:cs typeface="Arial" panose="020B0604020202020204" pitchFamily="34" charset="0"/>
              </a:rPr>
              <a:t>  </a:t>
            </a:r>
            <a:r>
              <a:rPr lang="en-US" b="1" dirty="0">
                <a:solidFill>
                  <a:srgbClr val="00B0F0"/>
                </a:solidFill>
                <a:latin typeface="Arial" panose="020B0604020202020204" pitchFamily="34" charset="0"/>
                <a:cs typeface="Arial" panose="020B0604020202020204" pitchFamily="34" charset="0"/>
              </a:rPr>
              <a:t>File</a:t>
            </a:r>
            <a:r>
              <a:rPr lang="el-GR" dirty="0" smtClean="0">
                <a:latin typeface="Arial" panose="020B0604020202020204" pitchFamily="34" charset="0"/>
                <a:cs typeface="Arial" panose="020B0604020202020204" pitchFamily="34" charset="0"/>
              </a:rPr>
              <a:t>.</a:t>
            </a:r>
          </a:p>
          <a:p>
            <a:pPr marL="109728" indent="0">
              <a:buClr>
                <a:schemeClr val="tx1"/>
              </a:buClr>
              <a:buNone/>
            </a:pPr>
            <a:r>
              <a:rPr lang="el-GR"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Στο </a:t>
            </a:r>
            <a:r>
              <a:rPr lang="el-GR" dirty="0">
                <a:latin typeface="Arial" panose="020B0604020202020204" pitchFamily="34" charset="0"/>
                <a:cs typeface="Arial" panose="020B0604020202020204" pitchFamily="34" charset="0"/>
              </a:rPr>
              <a:t>πλαίσιο διαλόγου </a:t>
            </a:r>
            <a:r>
              <a:rPr lang="en-US" b="1" dirty="0">
                <a:solidFill>
                  <a:srgbClr val="00B0F0"/>
                </a:solidFill>
                <a:latin typeface="Arial" panose="020B0604020202020204" pitchFamily="34" charset="0"/>
                <a:cs typeface="Arial" panose="020B0604020202020204" pitchFamily="34" charset="0"/>
              </a:rPr>
              <a:t>Insert File</a:t>
            </a:r>
            <a:r>
              <a:rPr lang="el-GR" dirty="0">
                <a:latin typeface="Arial" panose="020B0604020202020204" pitchFamily="34" charset="0"/>
                <a:cs typeface="Arial" panose="020B0604020202020204" pitchFamily="34" charset="0"/>
              </a:rPr>
              <a:t> που εμφανίζεται, </a:t>
            </a:r>
            <a:r>
              <a:rPr lang="el-GR" dirty="0" smtClean="0">
                <a:latin typeface="Arial" panose="020B0604020202020204" pitchFamily="34" charset="0"/>
                <a:cs typeface="Arial" panose="020B0604020202020204" pitchFamily="34" charset="0"/>
              </a:rPr>
              <a:t>εντοπίζουμε </a:t>
            </a:r>
            <a:r>
              <a:rPr lang="el-GR" dirty="0">
                <a:latin typeface="Arial" panose="020B0604020202020204" pitchFamily="34" charset="0"/>
                <a:cs typeface="Arial" panose="020B0604020202020204" pitchFamily="34" charset="0"/>
              </a:rPr>
              <a:t>από τον υπολογιστή το αρχείο που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επισυνάψουμε </a:t>
            </a:r>
            <a:r>
              <a:rPr lang="el-GR" dirty="0">
                <a:latin typeface="Arial" panose="020B0604020202020204" pitchFamily="34" charset="0"/>
                <a:cs typeface="Arial" panose="020B0604020202020204" pitchFamily="34" charset="0"/>
              </a:rPr>
              <a:t>και </a:t>
            </a:r>
            <a:r>
              <a:rPr lang="el-GR" dirty="0" smtClean="0">
                <a:latin typeface="Arial" panose="020B0604020202020204" pitchFamily="34" charset="0"/>
                <a:cs typeface="Arial" panose="020B0604020202020204" pitchFamily="34" charset="0"/>
              </a:rPr>
              <a:t>κάνουμε </a:t>
            </a:r>
            <a:r>
              <a:rPr lang="el-GR" dirty="0">
                <a:latin typeface="Arial" panose="020B0604020202020204" pitchFamily="34" charset="0"/>
                <a:cs typeface="Arial" panose="020B0604020202020204" pitchFamily="34" charset="0"/>
              </a:rPr>
              <a:t>διπλό κλικ πάνω του</a:t>
            </a:r>
            <a:r>
              <a:rPr lang="el-GR" dirty="0" smtClean="0">
                <a:latin typeface="Arial" panose="020B0604020202020204" pitchFamily="34" charset="0"/>
                <a:cs typeface="Arial" panose="020B0604020202020204" pitchFamily="34" charset="0"/>
              </a:rPr>
              <a:t>.</a:t>
            </a:r>
          </a:p>
          <a:p>
            <a:pPr marL="109728" indent="0">
              <a:buClr>
                <a:schemeClr val="tx1"/>
              </a:buClr>
              <a:buNone/>
            </a:pPr>
            <a:endParaRPr lang="en-US" dirty="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Επαναλαμβάνουμε </a:t>
            </a:r>
            <a:r>
              <a:rPr lang="el-GR" dirty="0">
                <a:latin typeface="Arial" panose="020B0604020202020204" pitchFamily="34" charset="0"/>
                <a:cs typeface="Arial" panose="020B0604020202020204" pitchFamily="34" charset="0"/>
              </a:rPr>
              <a:t>τα βήματα </a:t>
            </a:r>
            <a:r>
              <a:rPr lang="el-GR"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 και </a:t>
            </a:r>
            <a:r>
              <a:rPr lang="el-GR"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 εάν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επισυνάψουμε </a:t>
            </a:r>
            <a:r>
              <a:rPr lang="el-GR" dirty="0">
                <a:latin typeface="Arial" panose="020B0604020202020204" pitchFamily="34" charset="0"/>
                <a:cs typeface="Arial" panose="020B0604020202020204" pitchFamily="34" charset="0"/>
              </a:rPr>
              <a:t>περισσότερα αρχεία</a:t>
            </a:r>
            <a:r>
              <a:rPr lang="el-GR" dirty="0" smtClean="0">
                <a:latin typeface="Arial" panose="020B0604020202020204" pitchFamily="34" charset="0"/>
                <a:cs typeface="Arial" panose="020B0604020202020204" pitchFamily="34" charset="0"/>
              </a:rPr>
              <a:t>.</a:t>
            </a:r>
          </a:p>
          <a:p>
            <a:pPr marL="109728" indent="0">
              <a:buClr>
                <a:schemeClr val="tx1"/>
              </a:buClr>
              <a:buNone/>
            </a:pPr>
            <a:endParaRPr lang="el-GR" dirty="0" smtClean="0">
              <a:latin typeface="Arial" panose="020B0604020202020204" pitchFamily="34" charset="0"/>
              <a:cs typeface="Arial" panose="020B0604020202020204" pitchFamily="34" charset="0"/>
            </a:endParaRPr>
          </a:p>
          <a:p>
            <a:pPr>
              <a:buClr>
                <a:schemeClr val="tx1"/>
              </a:buClr>
              <a:buFont typeface="Wingdings" panose="05000000000000000000" pitchFamily="2" charset="2"/>
              <a:buChar char=""/>
            </a:pPr>
            <a:r>
              <a:rPr lang="el-GR" dirty="0" smtClean="0">
                <a:latin typeface="Arial" panose="020B0604020202020204" pitchFamily="34" charset="0"/>
                <a:cs typeface="Arial" panose="020B0604020202020204" pitchFamily="34" charset="0"/>
              </a:rPr>
              <a:t>Τα </a:t>
            </a:r>
            <a:r>
              <a:rPr lang="el-GR" dirty="0">
                <a:latin typeface="Arial" panose="020B0604020202020204" pitchFamily="34" charset="0"/>
                <a:cs typeface="Arial" panose="020B0604020202020204" pitchFamily="34" charset="0"/>
              </a:rPr>
              <a:t>συνημμένα αρχεία εμφανίζονται στο πεδίο </a:t>
            </a:r>
            <a:r>
              <a:rPr lang="en-US" b="1" dirty="0">
                <a:solidFill>
                  <a:srgbClr val="00B0F0"/>
                </a:solidFill>
                <a:latin typeface="Arial" panose="020B0604020202020204" pitchFamily="34" charset="0"/>
                <a:cs typeface="Arial" panose="020B0604020202020204" pitchFamily="34" charset="0"/>
              </a:rPr>
              <a:t>Attached</a:t>
            </a:r>
            <a:r>
              <a:rPr lang="el-GR" dirty="0">
                <a:latin typeface="Arial" panose="020B0604020202020204" pitchFamily="34" charset="0"/>
                <a:cs typeface="Arial" panose="020B0604020202020204" pitchFamily="34" charset="0"/>
              </a:rPr>
              <a:t> (κάτω από το πεδίο </a:t>
            </a:r>
            <a:r>
              <a:rPr lang="en-US" b="1" dirty="0">
                <a:solidFill>
                  <a:srgbClr val="00B0F0"/>
                </a:solidFill>
                <a:latin typeface="Arial" panose="020B0604020202020204" pitchFamily="34" charset="0"/>
                <a:cs typeface="Arial" panose="020B0604020202020204" pitchFamily="34" charset="0"/>
              </a:rPr>
              <a:t>Subject</a:t>
            </a:r>
            <a:r>
              <a:rPr lang="el-GR" dirty="0">
                <a:latin typeface="Arial" panose="020B0604020202020204" pitchFamily="34" charset="0"/>
                <a:cs typeface="Arial" panose="020B0604020202020204" pitchFamily="34" charset="0"/>
              </a:rPr>
              <a:t>):  Εάν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a:t>
            </a:r>
            <a:r>
              <a:rPr lang="el-GR" dirty="0" smtClean="0">
                <a:latin typeface="Arial" panose="020B0604020202020204" pitchFamily="34" charset="0"/>
                <a:cs typeface="Arial" panose="020B0604020202020204" pitchFamily="34" charset="0"/>
              </a:rPr>
              <a:t>αφαιρέσουμε </a:t>
            </a:r>
            <a:r>
              <a:rPr lang="el-GR" dirty="0">
                <a:latin typeface="Arial" panose="020B0604020202020204" pitchFamily="34" charset="0"/>
                <a:cs typeface="Arial" panose="020B0604020202020204" pitchFamily="34" charset="0"/>
              </a:rPr>
              <a:t>κάποιο αρχείο, το </a:t>
            </a:r>
            <a:r>
              <a:rPr lang="el-GR" dirty="0" smtClean="0">
                <a:latin typeface="Arial" panose="020B0604020202020204" pitchFamily="34" charset="0"/>
                <a:cs typeface="Arial" panose="020B0604020202020204" pitchFamily="34" charset="0"/>
              </a:rPr>
              <a:t>επιλέγουμε </a:t>
            </a:r>
            <a:r>
              <a:rPr lang="el-GR" dirty="0">
                <a:latin typeface="Arial" panose="020B0604020202020204" pitchFamily="34" charset="0"/>
                <a:cs typeface="Arial" panose="020B0604020202020204" pitchFamily="34" charset="0"/>
              </a:rPr>
              <a:t>και </a:t>
            </a:r>
            <a:r>
              <a:rPr lang="el-GR" dirty="0" smtClean="0">
                <a:latin typeface="Arial" panose="020B0604020202020204" pitchFamily="34" charset="0"/>
                <a:cs typeface="Arial" panose="020B0604020202020204" pitchFamily="34" charset="0"/>
              </a:rPr>
              <a:t>πατούμε </a:t>
            </a:r>
            <a:r>
              <a:rPr lang="el-GR" dirty="0">
                <a:latin typeface="Arial" panose="020B0604020202020204" pitchFamily="34" charset="0"/>
                <a:cs typeface="Arial" panose="020B0604020202020204" pitchFamily="34" charset="0"/>
              </a:rPr>
              <a:t>το πλήκτρο </a:t>
            </a:r>
            <a:r>
              <a:rPr lang="en-US" b="1" dirty="0">
                <a:solidFill>
                  <a:srgbClr val="00B0F0"/>
                </a:solidFill>
                <a:latin typeface="Arial" panose="020B0604020202020204" pitchFamily="34" charset="0"/>
                <a:cs typeface="Arial" panose="020B0604020202020204" pitchFamily="34" charset="0"/>
              </a:rPr>
              <a:t>Delete</a:t>
            </a:r>
            <a:r>
              <a:rPr lang="el-GR" dirty="0">
                <a:latin typeface="Arial" panose="020B0604020202020204" pitchFamily="34" charset="0"/>
                <a:cs typeface="Arial" panose="020B0604020202020204" pitchFamily="34" charset="0"/>
              </a:rPr>
              <a:t> στο πληκτρολόγιο</a:t>
            </a:r>
            <a:r>
              <a:rPr lang="el-GR" dirty="0" smtClean="0">
                <a:latin typeface="Arial" panose="020B0604020202020204" pitchFamily="34" charset="0"/>
                <a:cs typeface="Arial" panose="020B0604020202020204" pitchFamily="34" charset="0"/>
              </a:rPr>
              <a:t>.</a:t>
            </a:r>
          </a:p>
          <a:p>
            <a:pPr marL="109728" indent="0">
              <a:buClr>
                <a:schemeClr val="tx1"/>
              </a:buClr>
              <a:buNone/>
            </a:pPr>
            <a:endParaRPr lang="el-GR" dirty="0" smtClean="0">
              <a:latin typeface="Arial" panose="020B0604020202020204" pitchFamily="34" charset="0"/>
              <a:cs typeface="Arial" panose="020B0604020202020204" pitchFamily="34" charset="0"/>
            </a:endParaRPr>
          </a:p>
          <a:p>
            <a:pPr>
              <a:buClr>
                <a:schemeClr val="tx1"/>
              </a:buClr>
              <a:buFont typeface="Wingdings"/>
              <a:buChar char=""/>
            </a:pPr>
            <a:r>
              <a:rPr lang="el-GR" dirty="0" smtClean="0">
                <a:latin typeface="Arial" panose="020B0604020202020204" pitchFamily="34" charset="0"/>
                <a:cs typeface="Arial" panose="020B0604020202020204" pitchFamily="34" charset="0"/>
              </a:rPr>
              <a:t>Συνεχίζουμε </a:t>
            </a:r>
            <a:r>
              <a:rPr lang="el-GR" dirty="0">
                <a:latin typeface="Arial" panose="020B0604020202020204" pitchFamily="34" charset="0"/>
                <a:cs typeface="Arial" panose="020B0604020202020204" pitchFamily="34" charset="0"/>
              </a:rPr>
              <a:t>τη σύνταξη του μηνύματος και το </a:t>
            </a:r>
            <a:r>
              <a:rPr lang="el-GR" dirty="0" smtClean="0">
                <a:latin typeface="Arial" panose="020B0604020202020204" pitchFamily="34" charset="0"/>
                <a:cs typeface="Arial" panose="020B0604020202020204" pitchFamily="34" charset="0"/>
              </a:rPr>
              <a:t>στέλνουμε </a:t>
            </a:r>
            <a:r>
              <a:rPr lang="el-GR" dirty="0">
                <a:latin typeface="Arial" panose="020B0604020202020204" pitchFamily="34" charset="0"/>
                <a:cs typeface="Arial" panose="020B0604020202020204" pitchFamily="34" charset="0"/>
              </a:rPr>
              <a:t>κάνοντας κλικ στο κουμπί </a:t>
            </a:r>
            <a:r>
              <a:rPr lang="en-US" b="1" dirty="0">
                <a:solidFill>
                  <a:srgbClr val="00B0F0"/>
                </a:solidFill>
                <a:latin typeface="Arial" panose="020B0604020202020204" pitchFamily="34" charset="0"/>
                <a:cs typeface="Arial" panose="020B0604020202020204" pitchFamily="34" charset="0"/>
              </a:rPr>
              <a:t>Send</a:t>
            </a:r>
            <a:r>
              <a:rPr lang="el-GR" dirty="0" smtClean="0">
                <a:latin typeface="Arial" panose="020B0604020202020204" pitchFamily="34" charset="0"/>
                <a:cs typeface="Arial" panose="020B0604020202020204" pitchFamily="34" charset="0"/>
              </a:rPr>
              <a:t>.</a:t>
            </a:r>
            <a:endParaRPr lang="el-GR" dirty="0"/>
          </a:p>
          <a:p>
            <a:pPr>
              <a:buFont typeface="Wingdings"/>
              <a:buChar char=""/>
            </a:pPr>
            <a:endParaRPr lang="en-US" dirty="0"/>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55</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7020272" y="764704"/>
            <a:ext cx="576064" cy="792088"/>
          </a:xfrm>
          <a:prstGeom prst="rect">
            <a:avLst/>
          </a:prstGeom>
          <a:noFill/>
          <a:ln w="6350" cmpd="sng">
            <a:solidFill>
              <a:srgbClr val="000000"/>
            </a:solidFill>
            <a:miter lim="800000"/>
            <a:headEnd/>
            <a:tailEnd/>
          </a:ln>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2699792" y="4581128"/>
            <a:ext cx="4248472" cy="432048"/>
          </a:xfrm>
          <a:prstGeom prst="rect">
            <a:avLst/>
          </a:prstGeom>
          <a:noFill/>
          <a:ln w="6350" cmpd="sng">
            <a:solidFill>
              <a:srgbClr val="000000"/>
            </a:solidFill>
            <a:miter lim="800000"/>
            <a:headEnd/>
            <a:tailEnd/>
          </a:ln>
          <a:effec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7596336" y="5157192"/>
            <a:ext cx="540060" cy="720080"/>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27149546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Autofit/>
          </a:bodyPr>
          <a:lstStyle/>
          <a:p>
            <a:pPr>
              <a:buFont typeface="Arial" panose="020B0604020202020204" pitchFamily="34" charset="0"/>
              <a:buChar char="•"/>
            </a:pPr>
            <a:r>
              <a:rPr lang="el-GR" sz="2100" b="1" u="sng" dirty="0">
                <a:latin typeface="Arial" panose="020B0604020202020204" pitchFamily="34" charset="0"/>
                <a:cs typeface="Arial" panose="020B0604020202020204" pitchFamily="34" charset="0"/>
              </a:rPr>
              <a:t>Ορθογραφικός Έλεγχος (</a:t>
            </a:r>
            <a:r>
              <a:rPr lang="en-US" sz="2100" b="1" u="sng" dirty="0">
                <a:solidFill>
                  <a:srgbClr val="00B0F0"/>
                </a:solidFill>
                <a:latin typeface="Arial" panose="020B0604020202020204" pitchFamily="34" charset="0"/>
                <a:cs typeface="Arial" panose="020B0604020202020204" pitchFamily="34" charset="0"/>
              </a:rPr>
              <a:t>Spelling</a:t>
            </a:r>
            <a:r>
              <a:rPr lang="el-GR" sz="2100" b="1" u="sng" dirty="0">
                <a:latin typeface="Arial" panose="020B0604020202020204" pitchFamily="34" charset="0"/>
                <a:cs typeface="Arial" panose="020B0604020202020204" pitchFamily="34" charset="0"/>
              </a:rPr>
              <a:t>) : </a:t>
            </a:r>
            <a:endParaRPr lang="en-US" sz="2100" b="1" u="sng" dirty="0">
              <a:latin typeface="Arial" panose="020B0604020202020204" pitchFamily="34" charset="0"/>
              <a:cs typeface="Arial" panose="020B0604020202020204" pitchFamily="34" charset="0"/>
            </a:endParaRPr>
          </a:p>
          <a:p>
            <a:pPr marL="361950" indent="-252413">
              <a:buNone/>
            </a:pPr>
            <a:r>
              <a:rPr lang="el-GR" sz="2100" dirty="0" smtClean="0">
                <a:latin typeface="Arial" panose="020B0604020202020204" pitchFamily="34" charset="0"/>
                <a:cs typeface="Arial" panose="020B0604020202020204" pitchFamily="34" charset="0"/>
              </a:rPr>
              <a:t>	Οι </a:t>
            </a:r>
            <a:r>
              <a:rPr lang="el-GR" sz="2100" dirty="0">
                <a:latin typeface="Arial" panose="020B0604020202020204" pitchFamily="34" charset="0"/>
                <a:cs typeface="Arial" panose="020B0604020202020204" pitchFamily="34" charset="0"/>
              </a:rPr>
              <a:t>λέξεις που είναι ορθογραφικά λανθασμένες (ή δεν αναγνωρίζονται από το πρόγραμμα γιατί δεν υπάρχουν μέσα στο λεξικό) υπογραμμίζονται με μία κόκκινη, κυματιστή γραμμή. Για να ξεκινήσει ο ορθογραφικός έλεγχος, στο παράθυρο σύνταξης του μηνύματος: Καρτέλα </a:t>
            </a:r>
            <a:r>
              <a:rPr lang="en-US" sz="2100" b="1" dirty="0">
                <a:solidFill>
                  <a:srgbClr val="00B0F0"/>
                </a:solidFill>
                <a:latin typeface="Arial" panose="020B0604020202020204" pitchFamily="34" charset="0"/>
                <a:cs typeface="Arial" panose="020B0604020202020204" pitchFamily="34" charset="0"/>
              </a:rPr>
              <a:t>Review</a:t>
            </a:r>
            <a:r>
              <a:rPr lang="en-US" sz="2100" b="1" dirty="0">
                <a:latin typeface="Arial" panose="020B0604020202020204" pitchFamily="34" charset="0"/>
                <a:cs typeface="Arial" panose="020B0604020202020204" pitchFamily="34" charset="0"/>
                <a:sym typeface="Wingdings"/>
              </a:rPr>
              <a:t></a:t>
            </a:r>
            <a:r>
              <a:rPr lang="el-GR" sz="2100" dirty="0">
                <a:latin typeface="Arial" panose="020B0604020202020204" pitchFamily="34" charset="0"/>
                <a:cs typeface="Arial" panose="020B0604020202020204" pitchFamily="34" charset="0"/>
              </a:rPr>
              <a:t>περιοχή </a:t>
            </a:r>
            <a:r>
              <a:rPr lang="en-US" sz="2100" b="1" dirty="0">
                <a:solidFill>
                  <a:srgbClr val="00B0F0"/>
                </a:solidFill>
                <a:latin typeface="Arial" panose="020B0604020202020204" pitchFamily="34" charset="0"/>
                <a:cs typeface="Arial" panose="020B0604020202020204" pitchFamily="34" charset="0"/>
              </a:rPr>
              <a:t>Proofing</a:t>
            </a:r>
            <a:r>
              <a:rPr lang="en-US" sz="2100" b="1" dirty="0">
                <a:latin typeface="Arial" panose="020B0604020202020204" pitchFamily="34" charset="0"/>
                <a:cs typeface="Arial" panose="020B0604020202020204" pitchFamily="34" charset="0"/>
                <a:sym typeface="Wingdings"/>
              </a:rPr>
              <a:t></a:t>
            </a:r>
            <a:r>
              <a:rPr lang="el-GR" sz="2100" dirty="0">
                <a:latin typeface="Arial" panose="020B0604020202020204" pitchFamily="34" charset="0"/>
                <a:cs typeface="Arial" panose="020B0604020202020204" pitchFamily="34" charset="0"/>
              </a:rPr>
              <a:t>κουμπί </a:t>
            </a:r>
            <a:r>
              <a:rPr lang="en-US" sz="2100" b="1" dirty="0">
                <a:solidFill>
                  <a:srgbClr val="00B0F0"/>
                </a:solidFill>
                <a:latin typeface="Arial" panose="020B0604020202020204" pitchFamily="34" charset="0"/>
                <a:cs typeface="Arial" panose="020B0604020202020204" pitchFamily="34" charset="0"/>
              </a:rPr>
              <a:t>Spelling</a:t>
            </a:r>
            <a:r>
              <a:rPr lang="el-GR" sz="2100" b="1" dirty="0">
                <a:solidFill>
                  <a:srgbClr val="00B0F0"/>
                </a:solidFill>
                <a:latin typeface="Arial" panose="020B0604020202020204" pitchFamily="34" charset="0"/>
                <a:cs typeface="Arial" panose="020B0604020202020204" pitchFamily="34" charset="0"/>
              </a:rPr>
              <a:t>&amp;</a:t>
            </a:r>
            <a:r>
              <a:rPr lang="en-US" sz="2100" b="1" dirty="0">
                <a:solidFill>
                  <a:srgbClr val="00B0F0"/>
                </a:solidFill>
                <a:latin typeface="Arial" panose="020B0604020202020204" pitchFamily="34" charset="0"/>
                <a:cs typeface="Arial" panose="020B0604020202020204" pitchFamily="34" charset="0"/>
              </a:rPr>
              <a:t>Grammar </a:t>
            </a:r>
            <a:r>
              <a:rPr lang="el-GR" sz="2100" dirty="0">
                <a:latin typeface="Arial" panose="020B0604020202020204" pitchFamily="34" charset="0"/>
                <a:cs typeface="Arial" panose="020B0604020202020204" pitchFamily="34" charset="0"/>
              </a:rPr>
              <a:t>(ή πλήκτρο </a:t>
            </a:r>
            <a:r>
              <a:rPr lang="en-US" sz="2100" b="1" dirty="0">
                <a:solidFill>
                  <a:srgbClr val="00B0F0"/>
                </a:solidFill>
                <a:latin typeface="Arial" panose="020B0604020202020204" pitchFamily="34" charset="0"/>
                <a:cs typeface="Arial" panose="020B0604020202020204" pitchFamily="34" charset="0"/>
              </a:rPr>
              <a:t>F</a:t>
            </a:r>
            <a:r>
              <a:rPr lang="el-GR" sz="2100" b="1" dirty="0">
                <a:solidFill>
                  <a:srgbClr val="00B0F0"/>
                </a:solidFill>
                <a:latin typeface="Arial" panose="020B0604020202020204" pitchFamily="34" charset="0"/>
                <a:cs typeface="Arial" panose="020B0604020202020204" pitchFamily="34" charset="0"/>
              </a:rPr>
              <a:t>7</a:t>
            </a:r>
            <a:r>
              <a:rPr lang="el-GR" sz="2100" dirty="0">
                <a:latin typeface="Arial" panose="020B0604020202020204" pitchFamily="34" charset="0"/>
                <a:cs typeface="Arial" panose="020B0604020202020204" pitchFamily="34" charset="0"/>
              </a:rPr>
              <a:t>). </a:t>
            </a:r>
            <a:endParaRPr lang="el-GR" sz="2100" dirty="0" smtClean="0">
              <a:latin typeface="Arial" panose="020B0604020202020204" pitchFamily="34" charset="0"/>
              <a:cs typeface="Arial" panose="020B0604020202020204" pitchFamily="34" charset="0"/>
            </a:endParaRPr>
          </a:p>
          <a:p>
            <a:pPr marL="361950" indent="-252413">
              <a:buNone/>
            </a:pPr>
            <a:r>
              <a:rPr lang="el-GR" sz="2100" dirty="0" smtClean="0">
                <a:latin typeface="Arial" panose="020B0604020202020204" pitchFamily="34" charset="0"/>
                <a:cs typeface="Arial" panose="020B0604020202020204" pitchFamily="34" charset="0"/>
              </a:rPr>
              <a:t>	Στη </a:t>
            </a:r>
            <a:r>
              <a:rPr lang="el-GR" sz="2100" dirty="0">
                <a:latin typeface="Arial" panose="020B0604020202020204" pitchFamily="34" charset="0"/>
                <a:cs typeface="Arial" panose="020B0604020202020204" pitchFamily="34" charset="0"/>
              </a:rPr>
              <a:t>συνέχεια </a:t>
            </a:r>
            <a:r>
              <a:rPr lang="el-GR" sz="2100" dirty="0" smtClean="0">
                <a:latin typeface="Arial" panose="020B0604020202020204" pitchFamily="34" charset="0"/>
                <a:cs typeface="Arial" panose="020B0604020202020204" pitchFamily="34" charset="0"/>
              </a:rPr>
              <a:t>μπορούμε: </a:t>
            </a:r>
            <a:endParaRPr lang="en-US" sz="2100" dirty="0">
              <a:latin typeface="Arial" panose="020B0604020202020204" pitchFamily="34" charset="0"/>
              <a:cs typeface="Arial" panose="020B0604020202020204" pitchFamily="34" charset="0"/>
            </a:endParaRPr>
          </a:p>
          <a:p>
            <a:pPr marL="109728" indent="0">
              <a:buNone/>
            </a:pPr>
            <a:r>
              <a:rPr lang="el-GR" sz="2100" dirty="0">
                <a:latin typeface="Arial" panose="020B0604020202020204" pitchFamily="34" charset="0"/>
                <a:cs typeface="Arial" panose="020B0604020202020204" pitchFamily="34" charset="0"/>
              </a:rPr>
              <a:t> </a:t>
            </a:r>
            <a:endParaRPr lang="en-US" sz="2100" dirty="0">
              <a:latin typeface="Arial" panose="020B0604020202020204" pitchFamily="34" charset="0"/>
              <a:cs typeface="Arial" panose="020B0604020202020204" pitchFamily="34" charset="0"/>
            </a:endParaRPr>
          </a:p>
          <a:p>
            <a:pPr lvl="0">
              <a:buFont typeface="Wingdings" panose="05000000000000000000" pitchFamily="2" charset="2"/>
              <a:buChar char="Ø"/>
            </a:pPr>
            <a:r>
              <a:rPr lang="el-GR" sz="2100" dirty="0">
                <a:latin typeface="Arial" panose="020B0604020202020204" pitchFamily="34" charset="0"/>
                <a:cs typeface="Arial" panose="020B0604020202020204" pitchFamily="34" charset="0"/>
              </a:rPr>
              <a:t>Να </a:t>
            </a:r>
            <a:r>
              <a:rPr lang="el-GR" sz="2100" dirty="0" smtClean="0">
                <a:latin typeface="Arial" panose="020B0604020202020204" pitchFamily="34" charset="0"/>
                <a:cs typeface="Arial" panose="020B0604020202020204" pitchFamily="34" charset="0"/>
              </a:rPr>
              <a:t>επιλέξουμε </a:t>
            </a:r>
            <a:r>
              <a:rPr lang="el-GR" sz="2100" dirty="0">
                <a:latin typeface="Arial" panose="020B0604020202020204" pitchFamily="34" charset="0"/>
                <a:cs typeface="Arial" panose="020B0604020202020204" pitchFamily="34" charset="0"/>
              </a:rPr>
              <a:t>τη σωστή λέξη και να </a:t>
            </a:r>
            <a:r>
              <a:rPr lang="el-GR" sz="2100" dirty="0" smtClean="0">
                <a:latin typeface="Arial" panose="020B0604020202020204" pitchFamily="34" charset="0"/>
                <a:cs typeface="Arial" panose="020B0604020202020204" pitchFamily="34" charset="0"/>
              </a:rPr>
              <a:t>πατήσουμε </a:t>
            </a:r>
            <a:r>
              <a:rPr lang="el-GR" sz="2100" dirty="0">
                <a:latin typeface="Arial" panose="020B0604020202020204" pitchFamily="34" charset="0"/>
                <a:cs typeface="Arial" panose="020B0604020202020204" pitchFamily="34" charset="0"/>
              </a:rPr>
              <a:t>το κουμπί </a:t>
            </a:r>
            <a:r>
              <a:rPr lang="en-US" sz="2100" b="1" dirty="0">
                <a:solidFill>
                  <a:srgbClr val="00B0F0"/>
                </a:solidFill>
                <a:latin typeface="Arial" panose="020B0604020202020204" pitchFamily="34" charset="0"/>
                <a:cs typeface="Arial" panose="020B0604020202020204" pitchFamily="34" charset="0"/>
              </a:rPr>
              <a:t>Change</a:t>
            </a:r>
            <a:r>
              <a:rPr lang="el-GR" sz="2100" dirty="0">
                <a:latin typeface="Arial" panose="020B0604020202020204" pitchFamily="34" charset="0"/>
                <a:cs typeface="Arial" panose="020B0604020202020204" pitchFamily="34" charset="0"/>
              </a:rPr>
              <a:t> για να </a:t>
            </a:r>
            <a:r>
              <a:rPr lang="el-GR" sz="2100" dirty="0" smtClean="0">
                <a:latin typeface="Arial" panose="020B0604020202020204" pitchFamily="34" charset="0"/>
                <a:cs typeface="Arial" panose="020B0604020202020204" pitchFamily="34" charset="0"/>
              </a:rPr>
              <a:t>διορθώσουμε </a:t>
            </a:r>
            <a:r>
              <a:rPr lang="el-GR" sz="2100" dirty="0">
                <a:latin typeface="Arial" panose="020B0604020202020204" pitchFamily="34" charset="0"/>
                <a:cs typeface="Arial" panose="020B0604020202020204" pitchFamily="34" charset="0"/>
              </a:rPr>
              <a:t>τη λανθασμένη λέξη μία φορά μόνο.</a:t>
            </a:r>
            <a:endParaRPr lang="en-US" sz="2100" dirty="0">
              <a:latin typeface="Arial" panose="020B0604020202020204" pitchFamily="34" charset="0"/>
              <a:cs typeface="Arial" panose="020B0604020202020204" pitchFamily="34" charset="0"/>
            </a:endParaRPr>
          </a:p>
          <a:p>
            <a:pPr lvl="0">
              <a:buFont typeface="Wingdings" panose="05000000000000000000" pitchFamily="2" charset="2"/>
              <a:buChar char="Ø"/>
            </a:pPr>
            <a:r>
              <a:rPr lang="el-GR" sz="2100" dirty="0">
                <a:latin typeface="Arial" panose="020B0604020202020204" pitchFamily="34" charset="0"/>
                <a:cs typeface="Arial" panose="020B0604020202020204" pitchFamily="34" charset="0"/>
              </a:rPr>
              <a:t>Να </a:t>
            </a:r>
            <a:r>
              <a:rPr lang="el-GR" sz="2100" dirty="0" smtClean="0">
                <a:latin typeface="Arial" panose="020B0604020202020204" pitchFamily="34" charset="0"/>
                <a:cs typeface="Arial" panose="020B0604020202020204" pitchFamily="34" charset="0"/>
              </a:rPr>
              <a:t>επιλέξουμε </a:t>
            </a:r>
            <a:r>
              <a:rPr lang="el-GR" sz="2100" dirty="0">
                <a:latin typeface="Arial" panose="020B0604020202020204" pitchFamily="34" charset="0"/>
                <a:cs typeface="Arial" panose="020B0604020202020204" pitchFamily="34" charset="0"/>
              </a:rPr>
              <a:t>τη σωστή λέξη και να </a:t>
            </a:r>
            <a:r>
              <a:rPr lang="el-GR" sz="2100" dirty="0" smtClean="0">
                <a:latin typeface="Arial" panose="020B0604020202020204" pitchFamily="34" charset="0"/>
                <a:cs typeface="Arial" panose="020B0604020202020204" pitchFamily="34" charset="0"/>
              </a:rPr>
              <a:t>πατήσουμε </a:t>
            </a:r>
            <a:r>
              <a:rPr lang="el-GR" sz="2100" dirty="0">
                <a:latin typeface="Arial" panose="020B0604020202020204" pitchFamily="34" charset="0"/>
                <a:cs typeface="Arial" panose="020B0604020202020204" pitchFamily="34" charset="0"/>
              </a:rPr>
              <a:t>το κουμπί </a:t>
            </a:r>
            <a:r>
              <a:rPr lang="en-US" sz="2100" b="1" dirty="0">
                <a:solidFill>
                  <a:srgbClr val="00B0F0"/>
                </a:solidFill>
                <a:latin typeface="Arial" panose="020B0604020202020204" pitchFamily="34" charset="0"/>
                <a:cs typeface="Arial" panose="020B0604020202020204" pitchFamily="34" charset="0"/>
              </a:rPr>
              <a:t>Change All</a:t>
            </a:r>
            <a:r>
              <a:rPr lang="el-GR" sz="2100" dirty="0">
                <a:latin typeface="Arial" panose="020B0604020202020204" pitchFamily="34" charset="0"/>
                <a:cs typeface="Arial" panose="020B0604020202020204" pitchFamily="34" charset="0"/>
              </a:rPr>
              <a:t> για να </a:t>
            </a:r>
            <a:r>
              <a:rPr lang="el-GR" sz="2100" dirty="0" smtClean="0">
                <a:latin typeface="Arial" panose="020B0604020202020204" pitchFamily="34" charset="0"/>
                <a:cs typeface="Arial" panose="020B0604020202020204" pitchFamily="34" charset="0"/>
              </a:rPr>
              <a:t>διορθώσουμε </a:t>
            </a:r>
            <a:r>
              <a:rPr lang="el-GR" sz="2100" dirty="0">
                <a:latin typeface="Arial" panose="020B0604020202020204" pitchFamily="34" charset="0"/>
                <a:cs typeface="Arial" panose="020B0604020202020204" pitchFamily="34" charset="0"/>
              </a:rPr>
              <a:t>τη λανθασμένη λέξη όσες φορές εμφανίζεται μέσα στο κείμενο.</a:t>
            </a:r>
            <a:endParaRPr lang="en-US" sz="2100" dirty="0">
              <a:latin typeface="Arial" panose="020B0604020202020204" pitchFamily="34" charset="0"/>
              <a:cs typeface="Arial" panose="020B0604020202020204" pitchFamily="34" charset="0"/>
            </a:endParaRPr>
          </a:p>
          <a:p>
            <a:pPr lvl="0">
              <a:buFont typeface="Wingdings" panose="05000000000000000000" pitchFamily="2" charset="2"/>
              <a:buChar char="Ø"/>
            </a:pPr>
            <a:r>
              <a:rPr lang="el-GR" sz="2100" dirty="0">
                <a:latin typeface="Arial" panose="020B0604020202020204" pitchFamily="34" charset="0"/>
                <a:cs typeface="Arial" panose="020B0604020202020204" pitchFamily="34" charset="0"/>
              </a:rPr>
              <a:t>Να </a:t>
            </a:r>
            <a:r>
              <a:rPr lang="el-GR" sz="2100" dirty="0" smtClean="0">
                <a:latin typeface="Arial" panose="020B0604020202020204" pitchFamily="34" charset="0"/>
                <a:cs typeface="Arial" panose="020B0604020202020204" pitchFamily="34" charset="0"/>
              </a:rPr>
              <a:t>πατήσουμε </a:t>
            </a:r>
            <a:r>
              <a:rPr lang="el-GR" sz="2100" dirty="0">
                <a:latin typeface="Arial" panose="020B0604020202020204" pitchFamily="34" charset="0"/>
                <a:cs typeface="Arial" panose="020B0604020202020204" pitchFamily="34" charset="0"/>
              </a:rPr>
              <a:t>το κουμπί </a:t>
            </a:r>
            <a:r>
              <a:rPr lang="en-US" sz="2100" b="1" dirty="0">
                <a:solidFill>
                  <a:srgbClr val="00B0F0"/>
                </a:solidFill>
                <a:latin typeface="Arial" panose="020B0604020202020204" pitchFamily="34" charset="0"/>
                <a:cs typeface="Arial" panose="020B0604020202020204" pitchFamily="34" charset="0"/>
              </a:rPr>
              <a:t>Ignore Once</a:t>
            </a:r>
            <a:r>
              <a:rPr lang="el-GR" sz="2100" dirty="0">
                <a:latin typeface="Arial" panose="020B0604020202020204" pitchFamily="34" charset="0"/>
                <a:cs typeface="Arial" panose="020B0604020202020204" pitchFamily="34" charset="0"/>
              </a:rPr>
              <a:t> για να </a:t>
            </a:r>
            <a:r>
              <a:rPr lang="el-GR" sz="2100" dirty="0" smtClean="0">
                <a:latin typeface="Arial" panose="020B0604020202020204" pitchFamily="34" charset="0"/>
                <a:cs typeface="Arial" panose="020B0604020202020204" pitchFamily="34" charset="0"/>
              </a:rPr>
              <a:t>αγνοήσουμε </a:t>
            </a:r>
            <a:r>
              <a:rPr lang="el-GR" sz="2100" dirty="0">
                <a:latin typeface="Arial" panose="020B0604020202020204" pitchFamily="34" charset="0"/>
                <a:cs typeface="Arial" panose="020B0604020202020204" pitchFamily="34" charset="0"/>
              </a:rPr>
              <a:t>τη λέξη μία φορά μόνο</a:t>
            </a:r>
            <a:r>
              <a:rPr lang="el-GR" sz="2100" dirty="0" smtClean="0">
                <a:latin typeface="Arial" panose="020B0604020202020204" pitchFamily="34" charset="0"/>
                <a:cs typeface="Arial" panose="020B0604020202020204" pitchFamily="34" charset="0"/>
              </a:rPr>
              <a:t>.</a:t>
            </a:r>
          </a:p>
          <a:p>
            <a:endParaRPr lang="en-US" sz="2000"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56</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311663" y="2492896"/>
            <a:ext cx="648072" cy="720080"/>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23002953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normAutofit fontScale="77500" lnSpcReduction="20000"/>
          </a:bodyPr>
          <a:lstStyle/>
          <a:p>
            <a:pPr lvl="0">
              <a:buFont typeface="Wingdings" panose="05000000000000000000" pitchFamily="2" charset="2"/>
              <a:buChar char="Ø"/>
            </a:pPr>
            <a:r>
              <a:rPr lang="el-GR" sz="2800" dirty="0">
                <a:latin typeface="Arial" panose="020B0604020202020204" pitchFamily="34" charset="0"/>
                <a:cs typeface="Arial" panose="020B0604020202020204" pitchFamily="34" charset="0"/>
              </a:rPr>
              <a:t>Να </a:t>
            </a:r>
            <a:r>
              <a:rPr lang="el-GR" sz="2800" dirty="0" smtClean="0">
                <a:latin typeface="Arial" panose="020B0604020202020204" pitchFamily="34" charset="0"/>
                <a:cs typeface="Arial" panose="020B0604020202020204" pitchFamily="34" charset="0"/>
              </a:rPr>
              <a:t>πατήσουμε </a:t>
            </a:r>
            <a:r>
              <a:rPr lang="el-GR" sz="2800" dirty="0">
                <a:latin typeface="Arial" panose="020B0604020202020204" pitchFamily="34" charset="0"/>
                <a:cs typeface="Arial" panose="020B0604020202020204" pitchFamily="34" charset="0"/>
              </a:rPr>
              <a:t>το κουμπί </a:t>
            </a:r>
            <a:r>
              <a:rPr lang="en-US" sz="2800" b="1" dirty="0">
                <a:solidFill>
                  <a:srgbClr val="00B0F0"/>
                </a:solidFill>
                <a:latin typeface="Arial" panose="020B0604020202020204" pitchFamily="34" charset="0"/>
                <a:cs typeface="Arial" panose="020B0604020202020204" pitchFamily="34" charset="0"/>
              </a:rPr>
              <a:t>Ignore All</a:t>
            </a:r>
            <a:r>
              <a:rPr lang="el-GR" sz="2800" b="1" dirty="0">
                <a:solidFill>
                  <a:srgbClr val="00B0F0"/>
                </a:solidFill>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για να </a:t>
            </a:r>
            <a:r>
              <a:rPr lang="el-GR" sz="2800" dirty="0" smtClean="0">
                <a:latin typeface="Arial" panose="020B0604020202020204" pitchFamily="34" charset="0"/>
                <a:cs typeface="Arial" panose="020B0604020202020204" pitchFamily="34" charset="0"/>
              </a:rPr>
              <a:t>αγνοήσουμε </a:t>
            </a:r>
            <a:r>
              <a:rPr lang="el-GR" sz="2800" dirty="0">
                <a:latin typeface="Arial" panose="020B0604020202020204" pitchFamily="34" charset="0"/>
                <a:cs typeface="Arial" panose="020B0604020202020204" pitchFamily="34" charset="0"/>
              </a:rPr>
              <a:t>τη λέξη όσες φορές εμφανίζεται μέσα στο κείμενο.</a:t>
            </a:r>
            <a:endParaRPr lang="en-US" sz="2800" dirty="0">
              <a:latin typeface="Arial" panose="020B0604020202020204" pitchFamily="34" charset="0"/>
              <a:cs typeface="Arial" panose="020B0604020202020204" pitchFamily="34" charset="0"/>
            </a:endParaRPr>
          </a:p>
          <a:p>
            <a:pPr lvl="0">
              <a:buFont typeface="Wingdings" panose="05000000000000000000" pitchFamily="2" charset="2"/>
              <a:buChar char="Ø"/>
            </a:pPr>
            <a:r>
              <a:rPr lang="el-GR" sz="2800" dirty="0">
                <a:latin typeface="Arial" panose="020B0604020202020204" pitchFamily="34" charset="0"/>
                <a:cs typeface="Arial" panose="020B0604020202020204" pitchFamily="34" charset="0"/>
              </a:rPr>
              <a:t>Να </a:t>
            </a:r>
            <a:r>
              <a:rPr lang="el-GR" sz="2800" dirty="0" smtClean="0">
                <a:latin typeface="Arial" panose="020B0604020202020204" pitchFamily="34" charset="0"/>
                <a:cs typeface="Arial" panose="020B0604020202020204" pitchFamily="34" charset="0"/>
              </a:rPr>
              <a:t>πατήσουμε </a:t>
            </a:r>
            <a:r>
              <a:rPr lang="el-GR" sz="2800" dirty="0">
                <a:latin typeface="Arial" panose="020B0604020202020204" pitchFamily="34" charset="0"/>
                <a:cs typeface="Arial" panose="020B0604020202020204" pitchFamily="34" charset="0"/>
              </a:rPr>
              <a:t>το κουμπί </a:t>
            </a:r>
            <a:r>
              <a:rPr lang="en-US" sz="2800" b="1" dirty="0">
                <a:solidFill>
                  <a:srgbClr val="00B0F0"/>
                </a:solidFill>
                <a:latin typeface="Arial" panose="020B0604020202020204" pitchFamily="34" charset="0"/>
                <a:cs typeface="Arial" panose="020B0604020202020204" pitchFamily="34" charset="0"/>
              </a:rPr>
              <a:t>Delete</a:t>
            </a:r>
            <a:r>
              <a:rPr lang="el-GR" sz="2800" dirty="0">
                <a:latin typeface="Arial" panose="020B0604020202020204" pitchFamily="34" charset="0"/>
                <a:cs typeface="Arial" panose="020B0604020202020204" pitchFamily="34" charset="0"/>
              </a:rPr>
              <a:t> για να </a:t>
            </a:r>
            <a:r>
              <a:rPr lang="el-GR" sz="2800" dirty="0" smtClean="0">
                <a:latin typeface="Arial" panose="020B0604020202020204" pitchFamily="34" charset="0"/>
                <a:cs typeface="Arial" panose="020B0604020202020204" pitchFamily="34" charset="0"/>
              </a:rPr>
              <a:t>διαγράψουμε </a:t>
            </a:r>
            <a:r>
              <a:rPr lang="el-GR" sz="2800" dirty="0">
                <a:latin typeface="Arial" panose="020B0604020202020204" pitchFamily="34" charset="0"/>
                <a:cs typeface="Arial" panose="020B0604020202020204" pitchFamily="34" charset="0"/>
              </a:rPr>
              <a:t>μία επαναλαμβανόμενη λέξη.</a:t>
            </a:r>
            <a:endParaRPr lang="en-US" sz="2800" dirty="0">
              <a:latin typeface="Arial" panose="020B0604020202020204" pitchFamily="34" charset="0"/>
              <a:cs typeface="Arial" panose="020B0604020202020204" pitchFamily="34" charset="0"/>
            </a:endParaRPr>
          </a:p>
          <a:p>
            <a:pPr lvl="0">
              <a:buFont typeface="Wingdings" panose="05000000000000000000" pitchFamily="2" charset="2"/>
              <a:buChar char="Ø"/>
            </a:pPr>
            <a:r>
              <a:rPr lang="el-GR" sz="2800" dirty="0">
                <a:latin typeface="Arial" panose="020B0604020202020204" pitchFamily="34" charset="0"/>
                <a:cs typeface="Arial" panose="020B0604020202020204" pitchFamily="34" charset="0"/>
              </a:rPr>
              <a:t>Να </a:t>
            </a:r>
            <a:r>
              <a:rPr lang="el-GR" sz="2800" dirty="0" smtClean="0">
                <a:latin typeface="Arial" panose="020B0604020202020204" pitchFamily="34" charset="0"/>
                <a:cs typeface="Arial" panose="020B0604020202020204" pitchFamily="34" charset="0"/>
              </a:rPr>
              <a:t>πατήσουμε </a:t>
            </a:r>
            <a:r>
              <a:rPr lang="el-GR" sz="2800" dirty="0">
                <a:latin typeface="Arial" panose="020B0604020202020204" pitchFamily="34" charset="0"/>
                <a:cs typeface="Arial" panose="020B0604020202020204" pitchFamily="34" charset="0"/>
              </a:rPr>
              <a:t>το κουμπί </a:t>
            </a:r>
            <a:r>
              <a:rPr lang="en-US" sz="2800" b="1" dirty="0">
                <a:solidFill>
                  <a:srgbClr val="00B0F0"/>
                </a:solidFill>
                <a:latin typeface="Arial" panose="020B0604020202020204" pitchFamily="34" charset="0"/>
                <a:cs typeface="Arial" panose="020B0604020202020204" pitchFamily="34" charset="0"/>
              </a:rPr>
              <a:t>Add to Dictionary</a:t>
            </a:r>
            <a:r>
              <a:rPr lang="el-GR" sz="2800" dirty="0">
                <a:latin typeface="Arial" panose="020B0604020202020204" pitchFamily="34" charset="0"/>
                <a:cs typeface="Arial" panose="020B0604020202020204" pitchFamily="34" charset="0"/>
              </a:rPr>
              <a:t> για να </a:t>
            </a:r>
            <a:r>
              <a:rPr lang="el-GR" sz="2800" dirty="0" smtClean="0">
                <a:latin typeface="Arial" panose="020B0604020202020204" pitchFamily="34" charset="0"/>
                <a:cs typeface="Arial" panose="020B0604020202020204" pitchFamily="34" charset="0"/>
              </a:rPr>
              <a:t>προσθέσουμε </a:t>
            </a:r>
            <a:r>
              <a:rPr lang="el-GR" sz="2800" dirty="0">
                <a:latin typeface="Arial" panose="020B0604020202020204" pitchFamily="34" charset="0"/>
                <a:cs typeface="Arial" panose="020B0604020202020204" pitchFamily="34" charset="0"/>
              </a:rPr>
              <a:t>τη λέξη στο προσαρμοσμένο λεξικό.</a:t>
            </a:r>
            <a:endParaRPr lang="en-US" sz="2800" dirty="0">
              <a:latin typeface="Arial" panose="020B0604020202020204" pitchFamily="34" charset="0"/>
              <a:cs typeface="Arial" panose="020B0604020202020204" pitchFamily="34" charset="0"/>
            </a:endParaRPr>
          </a:p>
          <a:p>
            <a:pPr marL="109728" indent="0">
              <a:buNone/>
            </a:pPr>
            <a:endParaRPr lang="el-GR" sz="2800" b="1" u="sng" dirty="0" smtClean="0"/>
          </a:p>
          <a:p>
            <a:pPr>
              <a:buFont typeface="Arial" panose="020B0604020202020204" pitchFamily="34" charset="0"/>
              <a:buChar char="•"/>
            </a:pPr>
            <a:r>
              <a:rPr lang="el-GR" sz="2800" b="1" u="sng" dirty="0" smtClean="0">
                <a:latin typeface="Arial" panose="020B0604020202020204" pitchFamily="34" charset="0"/>
                <a:cs typeface="Arial" panose="020B0604020202020204" pitchFamily="34" charset="0"/>
              </a:rPr>
              <a:t>Διαγραφή </a:t>
            </a:r>
            <a:r>
              <a:rPr lang="el-GR" sz="2800" b="1" u="sng" dirty="0">
                <a:latin typeface="Arial" panose="020B0604020202020204" pitchFamily="34" charset="0"/>
                <a:cs typeface="Arial" panose="020B0604020202020204" pitchFamily="34" charset="0"/>
              </a:rPr>
              <a:t>Μηνύματος : </a:t>
            </a:r>
            <a:endParaRPr lang="en-US" sz="2800" b="1" u="sng" dirty="0">
              <a:latin typeface="Arial" panose="020B0604020202020204" pitchFamily="34" charset="0"/>
              <a:cs typeface="Arial" panose="020B0604020202020204" pitchFamily="34" charset="0"/>
            </a:endParaRPr>
          </a:p>
          <a:p>
            <a:pPr marL="109728" indent="0">
              <a:buNone/>
            </a:pPr>
            <a:r>
              <a:rPr lang="el-GR"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buClr>
                <a:schemeClr val="tx1"/>
              </a:buClr>
              <a:buFont typeface="Wingdings"/>
              <a:buChar char=""/>
            </a:pPr>
            <a:r>
              <a:rPr lang="el-GR" sz="2800" dirty="0" smtClean="0">
                <a:latin typeface="Arial" panose="020B0604020202020204" pitchFamily="34" charset="0"/>
                <a:cs typeface="Arial" panose="020B0604020202020204" pitchFamily="34" charset="0"/>
              </a:rPr>
              <a:t>Ανοίγουμε </a:t>
            </a:r>
            <a:r>
              <a:rPr lang="el-GR" sz="2800" dirty="0">
                <a:latin typeface="Arial" panose="020B0604020202020204" pitchFamily="34" charset="0"/>
                <a:cs typeface="Arial" panose="020B0604020202020204" pitchFamily="34" charset="0"/>
              </a:rPr>
              <a:t>το φάκελο (</a:t>
            </a:r>
            <a:r>
              <a:rPr lang="en-US" sz="2800" b="1" dirty="0">
                <a:solidFill>
                  <a:srgbClr val="00B0F0"/>
                </a:solidFill>
                <a:latin typeface="Arial" panose="020B0604020202020204" pitchFamily="34" charset="0"/>
                <a:cs typeface="Arial" panose="020B0604020202020204" pitchFamily="34" charset="0"/>
              </a:rPr>
              <a:t>Inbox</a:t>
            </a:r>
            <a:r>
              <a:rPr lang="el-GR" sz="2800" dirty="0">
                <a:solidFill>
                  <a:srgbClr val="00B0F0"/>
                </a:solidFill>
                <a:latin typeface="Arial" panose="020B0604020202020204" pitchFamily="34" charset="0"/>
                <a:cs typeface="Arial" panose="020B0604020202020204" pitchFamily="34" charset="0"/>
              </a:rPr>
              <a:t>, </a:t>
            </a:r>
            <a:r>
              <a:rPr lang="en-US" sz="2800" b="1" dirty="0">
                <a:solidFill>
                  <a:srgbClr val="00B0F0"/>
                </a:solidFill>
                <a:latin typeface="Arial" panose="020B0604020202020204" pitchFamily="34" charset="0"/>
                <a:cs typeface="Arial" panose="020B0604020202020204" pitchFamily="34" charset="0"/>
              </a:rPr>
              <a:t>Outbox </a:t>
            </a:r>
            <a:r>
              <a:rPr lang="el-GR" sz="2800" dirty="0">
                <a:latin typeface="Arial" panose="020B0604020202020204" pitchFamily="34" charset="0"/>
                <a:cs typeface="Arial" panose="020B0604020202020204" pitchFamily="34" charset="0"/>
              </a:rPr>
              <a:t>κλπ) που περιέχει τα μηνύματα που </a:t>
            </a:r>
            <a:r>
              <a:rPr lang="el-GR" sz="2800" dirty="0" smtClean="0">
                <a:latin typeface="Arial" panose="020B0604020202020204" pitchFamily="34" charset="0"/>
                <a:cs typeface="Arial" panose="020B0604020202020204" pitchFamily="34" charset="0"/>
              </a:rPr>
              <a:t>θέλουμε </a:t>
            </a:r>
            <a:r>
              <a:rPr lang="el-GR" sz="2800" dirty="0">
                <a:latin typeface="Arial" panose="020B0604020202020204" pitchFamily="34" charset="0"/>
                <a:cs typeface="Arial" panose="020B0604020202020204" pitchFamily="34" charset="0"/>
              </a:rPr>
              <a:t>να </a:t>
            </a:r>
            <a:r>
              <a:rPr lang="el-GR" sz="2800" dirty="0" smtClean="0">
                <a:latin typeface="Arial" panose="020B0604020202020204" pitchFamily="34" charset="0"/>
                <a:cs typeface="Arial" panose="020B0604020202020204" pitchFamily="34" charset="0"/>
              </a:rPr>
              <a:t>διαγράψουμε.</a:t>
            </a:r>
          </a:p>
          <a:p>
            <a:pPr marL="109728" indent="0">
              <a:buClr>
                <a:schemeClr val="tx1"/>
              </a:buClr>
              <a:buNone/>
            </a:pPr>
            <a:endParaRPr lang="en-US" sz="2800" dirty="0">
              <a:latin typeface="Arial" panose="020B0604020202020204" pitchFamily="34" charset="0"/>
              <a:cs typeface="Arial" panose="020B0604020202020204" pitchFamily="34" charset="0"/>
            </a:endParaRPr>
          </a:p>
          <a:p>
            <a:pPr>
              <a:buClr>
                <a:schemeClr val="tx1"/>
              </a:buClr>
              <a:buFont typeface="Wingdings"/>
              <a:buChar char=""/>
            </a:pPr>
            <a:r>
              <a:rPr lang="el-GR" sz="2800" dirty="0" smtClean="0">
                <a:latin typeface="Arial" panose="020B0604020202020204" pitchFamily="34" charset="0"/>
                <a:cs typeface="Arial" panose="020B0604020202020204" pitchFamily="34" charset="0"/>
              </a:rPr>
              <a:t>Στη </a:t>
            </a:r>
            <a:r>
              <a:rPr lang="el-GR" sz="2800" dirty="0">
                <a:latin typeface="Arial" panose="020B0604020202020204" pitchFamily="34" charset="0"/>
                <a:cs typeface="Arial" panose="020B0604020202020204" pitchFamily="34" charset="0"/>
              </a:rPr>
              <a:t>λίστα με τα μηνύματα, </a:t>
            </a:r>
            <a:r>
              <a:rPr lang="el-GR" sz="2800" dirty="0" smtClean="0">
                <a:latin typeface="Arial" panose="020B0604020202020204" pitchFamily="34" charset="0"/>
                <a:cs typeface="Arial" panose="020B0604020202020204" pitchFamily="34" charset="0"/>
              </a:rPr>
              <a:t>επιλέγουμε </a:t>
            </a:r>
            <a:r>
              <a:rPr lang="el-GR" sz="2800" dirty="0">
                <a:latin typeface="Arial" panose="020B0604020202020204" pitchFamily="34" charset="0"/>
                <a:cs typeface="Arial" panose="020B0604020202020204" pitchFamily="34" charset="0"/>
              </a:rPr>
              <a:t>το μήνυμα (ή τα μηνύματα, με πατημένο το πλήκτρο </a:t>
            </a:r>
            <a:r>
              <a:rPr lang="en-US" sz="2800" b="1" dirty="0">
                <a:solidFill>
                  <a:srgbClr val="00B0F0"/>
                </a:solidFill>
                <a:latin typeface="Arial" panose="020B0604020202020204" pitchFamily="34" charset="0"/>
                <a:cs typeface="Arial" panose="020B0604020202020204" pitchFamily="34" charset="0"/>
              </a:rPr>
              <a:t>Ctrl</a:t>
            </a:r>
            <a:r>
              <a:rPr lang="el-GR" sz="2800" dirty="0">
                <a:latin typeface="Arial" panose="020B0604020202020204" pitchFamily="34" charset="0"/>
                <a:cs typeface="Arial" panose="020B0604020202020204" pitchFamily="34" charset="0"/>
              </a:rPr>
              <a:t>) που </a:t>
            </a:r>
            <a:r>
              <a:rPr lang="el-GR" sz="2800" dirty="0" smtClean="0">
                <a:latin typeface="Arial" panose="020B0604020202020204" pitchFamily="34" charset="0"/>
                <a:cs typeface="Arial" panose="020B0604020202020204" pitchFamily="34" charset="0"/>
              </a:rPr>
              <a:t>θέλουμε </a:t>
            </a:r>
            <a:r>
              <a:rPr lang="el-GR" sz="2800" dirty="0">
                <a:latin typeface="Arial" panose="020B0604020202020204" pitchFamily="34" charset="0"/>
                <a:cs typeface="Arial" panose="020B0604020202020204" pitchFamily="34" charset="0"/>
              </a:rPr>
              <a:t>να </a:t>
            </a:r>
            <a:r>
              <a:rPr lang="el-GR" sz="2800" dirty="0" smtClean="0">
                <a:latin typeface="Arial" panose="020B0604020202020204" pitchFamily="34" charset="0"/>
                <a:cs typeface="Arial" panose="020B0604020202020204" pitchFamily="34" charset="0"/>
              </a:rPr>
              <a:t>διαγράψουμε.</a:t>
            </a:r>
          </a:p>
          <a:p>
            <a:pPr marL="109728" indent="0">
              <a:buClr>
                <a:schemeClr val="tx1"/>
              </a:buClr>
              <a:buNone/>
            </a:pPr>
            <a:endParaRPr lang="en-US" sz="2800" dirty="0">
              <a:latin typeface="Arial" panose="020B0604020202020204" pitchFamily="34" charset="0"/>
              <a:cs typeface="Arial" panose="020B0604020202020204" pitchFamily="34" charset="0"/>
            </a:endParaRPr>
          </a:p>
          <a:p>
            <a:pPr>
              <a:buClr>
                <a:schemeClr val="tx1"/>
              </a:buClr>
              <a:buFont typeface="Wingdings"/>
              <a:buChar char=""/>
            </a:pPr>
            <a:r>
              <a:rPr lang="el-GR" sz="2800" dirty="0" smtClean="0">
                <a:latin typeface="Arial" panose="020B0604020202020204" pitchFamily="34" charset="0"/>
                <a:cs typeface="Arial" panose="020B0604020202020204" pitchFamily="34" charset="0"/>
              </a:rPr>
              <a:t>Πατούμε </a:t>
            </a:r>
            <a:r>
              <a:rPr lang="el-GR" sz="2800" dirty="0">
                <a:latin typeface="Arial" panose="020B0604020202020204" pitchFamily="34" charset="0"/>
                <a:cs typeface="Arial" panose="020B0604020202020204" pitchFamily="34" charset="0"/>
              </a:rPr>
              <a:t>το πλήκτρο </a:t>
            </a:r>
            <a:r>
              <a:rPr lang="en-US" sz="2800" b="1" dirty="0">
                <a:solidFill>
                  <a:srgbClr val="00B0F0"/>
                </a:solidFill>
                <a:latin typeface="Arial" panose="020B0604020202020204" pitchFamily="34" charset="0"/>
                <a:cs typeface="Arial" panose="020B0604020202020204" pitchFamily="34" charset="0"/>
              </a:rPr>
              <a:t>Delete</a:t>
            </a:r>
            <a:r>
              <a:rPr lang="el-GR" sz="2800" dirty="0">
                <a:latin typeface="Arial" panose="020B0604020202020204" pitchFamily="34" charset="0"/>
                <a:cs typeface="Arial" panose="020B0604020202020204" pitchFamily="34" charset="0"/>
              </a:rPr>
              <a:t> στο πληκτρολόγιο. Τα επιλεγμένα </a:t>
            </a:r>
            <a:r>
              <a:rPr lang="el-GR" sz="2800" dirty="0" smtClean="0">
                <a:latin typeface="Arial" panose="020B0604020202020204" pitchFamily="34" charset="0"/>
                <a:cs typeface="Arial" panose="020B0604020202020204" pitchFamily="34" charset="0"/>
              </a:rPr>
              <a:t>μηνύματα </a:t>
            </a:r>
            <a:r>
              <a:rPr lang="el-GR" sz="2800" dirty="0">
                <a:latin typeface="Arial" panose="020B0604020202020204" pitchFamily="34" charset="0"/>
                <a:cs typeface="Arial" panose="020B0604020202020204" pitchFamily="34" charset="0"/>
              </a:rPr>
              <a:t>μεταφέρονται στο φάκελο </a:t>
            </a:r>
            <a:r>
              <a:rPr lang="en-US" sz="2800" b="1" dirty="0">
                <a:solidFill>
                  <a:srgbClr val="00B0F0"/>
                </a:solidFill>
                <a:latin typeface="Arial" panose="020B0604020202020204" pitchFamily="34" charset="0"/>
                <a:cs typeface="Arial" panose="020B0604020202020204" pitchFamily="34" charset="0"/>
              </a:rPr>
              <a:t>Deleted Items</a:t>
            </a:r>
            <a:r>
              <a:rPr lang="el-GR" sz="2800" dirty="0" smtClean="0">
                <a:latin typeface="Arial" panose="020B0604020202020204" pitchFamily="34" charset="0"/>
                <a:cs typeface="Arial" panose="020B0604020202020204" pitchFamily="34" charset="0"/>
              </a:rPr>
              <a:t>.</a:t>
            </a:r>
          </a:p>
          <a:p>
            <a:pPr>
              <a:buFont typeface="Wingdings"/>
              <a:buChar char=""/>
            </a:pPr>
            <a:endParaRPr lang="en-US"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57</a:t>
            </a:fld>
            <a:endParaRPr lang="en-US"/>
          </a:p>
        </p:txBody>
      </p:sp>
    </p:spTree>
    <p:extLst>
      <p:ext uri="{BB962C8B-B14F-4D97-AF65-F5344CB8AC3E}">
        <p14:creationId xmlns:p14="http://schemas.microsoft.com/office/powerpoint/2010/main" val="39794339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85000" lnSpcReduction="20000"/>
          </a:bodyPr>
          <a:lstStyle/>
          <a:p>
            <a:pPr>
              <a:buFont typeface="Arial" panose="020B0604020202020204" pitchFamily="34" charset="0"/>
              <a:buChar char="•"/>
            </a:pPr>
            <a:r>
              <a:rPr lang="el-GR" b="1" u="sng" dirty="0">
                <a:latin typeface="Arial" panose="020B0604020202020204" pitchFamily="34" charset="0"/>
                <a:cs typeface="Arial" panose="020B0604020202020204" pitchFamily="34" charset="0"/>
              </a:rPr>
              <a:t>Ταξινόμηση Μηνυμάτων : </a:t>
            </a:r>
            <a:endParaRPr lang="en-US" b="1" u="sng" dirty="0">
              <a:latin typeface="Arial" panose="020B0604020202020204" pitchFamily="34" charset="0"/>
              <a:cs typeface="Arial" panose="020B0604020202020204" pitchFamily="34" charset="0"/>
            </a:endParaRPr>
          </a:p>
          <a:p>
            <a:pPr marL="361950" indent="-252413">
              <a:buNone/>
            </a:pPr>
            <a:r>
              <a:rPr lang="el-GR" dirty="0" smtClean="0">
                <a:latin typeface="Arial" panose="020B0604020202020204" pitchFamily="34" charset="0"/>
                <a:cs typeface="Arial" panose="020B0604020202020204" pitchFamily="34" charset="0"/>
              </a:rPr>
              <a:t>	Καρτέλα </a:t>
            </a:r>
            <a:r>
              <a:rPr lang="en-US" b="1" dirty="0">
                <a:solidFill>
                  <a:srgbClr val="00B0F0"/>
                </a:solidFill>
                <a:latin typeface="Arial" panose="020B0604020202020204" pitchFamily="34" charset="0"/>
                <a:cs typeface="Arial" panose="020B0604020202020204" pitchFamily="34" charset="0"/>
              </a:rPr>
              <a:t>View</a:t>
            </a:r>
            <a:r>
              <a:rPr lang="en-US" b="1" dirty="0">
                <a:latin typeface="Arial" panose="020B0604020202020204" pitchFamily="34" charset="0"/>
                <a:cs typeface="Arial" panose="020B0604020202020204" pitchFamily="34" charset="0"/>
                <a:sym typeface="Wingdings"/>
              </a:rPr>
              <a:t></a:t>
            </a:r>
            <a:r>
              <a:rPr lang="el-GR" dirty="0">
                <a:latin typeface="Arial" panose="020B0604020202020204" pitchFamily="34" charset="0"/>
                <a:cs typeface="Arial" panose="020B0604020202020204" pitchFamily="34" charset="0"/>
              </a:rPr>
              <a:t>περιοχή </a:t>
            </a:r>
            <a:r>
              <a:rPr lang="en-US" b="1" dirty="0">
                <a:solidFill>
                  <a:srgbClr val="00B0F0"/>
                </a:solidFill>
                <a:latin typeface="Arial" panose="020B0604020202020204" pitchFamily="34" charset="0"/>
                <a:cs typeface="Arial" panose="020B0604020202020204" pitchFamily="34" charset="0"/>
              </a:rPr>
              <a:t>Arrangement</a:t>
            </a:r>
            <a:r>
              <a:rPr lang="en-US" b="1" dirty="0">
                <a:latin typeface="Arial" panose="020B0604020202020204" pitchFamily="34" charset="0"/>
                <a:cs typeface="Arial" panose="020B0604020202020204" pitchFamily="34" charset="0"/>
                <a:sym typeface="Wingdings"/>
              </a:rPr>
              <a:t></a:t>
            </a:r>
            <a:r>
              <a:rPr lang="el-GR" dirty="0" smtClean="0">
                <a:latin typeface="Arial" panose="020B0604020202020204" pitchFamily="34" charset="0"/>
                <a:cs typeface="Arial" panose="020B0604020202020204" pitchFamily="34" charset="0"/>
              </a:rPr>
              <a:t>επιλέγουμε </a:t>
            </a:r>
            <a:r>
              <a:rPr lang="el-GR" dirty="0">
                <a:latin typeface="Arial" panose="020B0604020202020204" pitchFamily="34" charset="0"/>
                <a:cs typeface="Arial" panose="020B0604020202020204" pitchFamily="34" charset="0"/>
              </a:rPr>
              <a:t>το πεδίο βάσει του οποίου </a:t>
            </a:r>
            <a:r>
              <a:rPr lang="el-GR" dirty="0" smtClean="0">
                <a:latin typeface="Arial" panose="020B0604020202020204" pitchFamily="34" charset="0"/>
                <a:cs typeface="Arial" panose="020B0604020202020204" pitchFamily="34" charset="0"/>
              </a:rPr>
              <a:t>θέλουμε </a:t>
            </a:r>
            <a:r>
              <a:rPr lang="el-GR" dirty="0">
                <a:latin typeface="Arial" panose="020B0604020202020204" pitchFamily="34" charset="0"/>
                <a:cs typeface="Arial" panose="020B0604020202020204" pitchFamily="34" charset="0"/>
              </a:rPr>
              <a:t>να γίνει η ταξινόμηση (π.χ. </a:t>
            </a:r>
            <a:r>
              <a:rPr lang="en-US" b="1" dirty="0">
                <a:solidFill>
                  <a:srgbClr val="00B0F0"/>
                </a:solidFill>
                <a:latin typeface="Arial" panose="020B0604020202020204" pitchFamily="34" charset="0"/>
                <a:cs typeface="Arial" panose="020B0604020202020204" pitchFamily="34" charset="0"/>
              </a:rPr>
              <a:t>Date</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για ταξινόμηση ως προς την ημερομηνία, ή </a:t>
            </a:r>
            <a:r>
              <a:rPr lang="en-US" b="1" dirty="0">
                <a:solidFill>
                  <a:srgbClr val="00B0F0"/>
                </a:solidFill>
                <a:latin typeface="Arial" panose="020B0604020202020204" pitchFamily="34" charset="0"/>
                <a:cs typeface="Arial" panose="020B0604020202020204" pitchFamily="34" charset="0"/>
              </a:rPr>
              <a:t>Subject </a:t>
            </a:r>
            <a:r>
              <a:rPr lang="el-GR" dirty="0">
                <a:latin typeface="Arial" panose="020B0604020202020204" pitchFamily="34" charset="0"/>
                <a:cs typeface="Arial" panose="020B0604020202020204" pitchFamily="34" charset="0"/>
              </a:rPr>
              <a:t>για ταξινόμηση ως προς το θέμα, ή </a:t>
            </a:r>
            <a:r>
              <a:rPr lang="en-US" b="1" dirty="0">
                <a:solidFill>
                  <a:srgbClr val="00B0F0"/>
                </a:solidFill>
                <a:latin typeface="Arial" panose="020B0604020202020204" pitchFamily="34" charset="0"/>
                <a:cs typeface="Arial" panose="020B0604020202020204" pitchFamily="34" charset="0"/>
              </a:rPr>
              <a:t>From</a:t>
            </a:r>
            <a:r>
              <a:rPr lang="en-US" b="1"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για ταξινόμηση ως προς το όνομα του αποστολέα).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lvl="0" indent="-254000">
              <a:buFont typeface="Wingdings" panose="05000000000000000000" pitchFamily="2" charset="2"/>
              <a:buChar char="Ø"/>
            </a:pPr>
            <a:r>
              <a:rPr lang="el-GR" dirty="0" smtClean="0">
                <a:latin typeface="Arial" panose="020B0604020202020204" pitchFamily="34" charset="0"/>
                <a:cs typeface="Arial" panose="020B0604020202020204" pitchFamily="34" charset="0"/>
              </a:rPr>
              <a:t>Μπορούμε </a:t>
            </a:r>
            <a:r>
              <a:rPr lang="el-GR" dirty="0">
                <a:latin typeface="Arial" panose="020B0604020202020204" pitchFamily="34" charset="0"/>
                <a:cs typeface="Arial" panose="020B0604020202020204" pitchFamily="34" charset="0"/>
              </a:rPr>
              <a:t>επίσης να </a:t>
            </a:r>
            <a:r>
              <a:rPr lang="el-GR" dirty="0" smtClean="0">
                <a:latin typeface="Arial" panose="020B0604020202020204" pitchFamily="34" charset="0"/>
                <a:cs typeface="Arial" panose="020B0604020202020204" pitchFamily="34" charset="0"/>
              </a:rPr>
              <a:t>καθορίσουμε </a:t>
            </a:r>
            <a:r>
              <a:rPr lang="el-GR" dirty="0">
                <a:latin typeface="Arial" panose="020B0604020202020204" pitchFamily="34" charset="0"/>
                <a:cs typeface="Arial" panose="020B0604020202020204" pitchFamily="34" charset="0"/>
              </a:rPr>
              <a:t>εάν η ταξινόμηση των μηνυμάτων θα γίνει με αύξουσα (δηλαδή αλφαβητική) σειρά ή με φθίνουσα (δηλαδή αντίστροφη αλφαβητική) σειρά, κάνοντας κλικ στο κουμπί </a:t>
            </a:r>
            <a:r>
              <a:rPr lang="en-US" b="1" dirty="0">
                <a:solidFill>
                  <a:srgbClr val="00B0F0"/>
                </a:solidFill>
                <a:latin typeface="Arial" panose="020B0604020202020204" pitchFamily="34" charset="0"/>
                <a:cs typeface="Arial" panose="020B0604020202020204" pitchFamily="34" charset="0"/>
              </a:rPr>
              <a:t>Reverse Sort </a:t>
            </a:r>
            <a:r>
              <a:rPr lang="el-GR" dirty="0">
                <a:latin typeface="Arial" panose="020B0604020202020204" pitchFamily="34" charset="0"/>
                <a:cs typeface="Arial" panose="020B0604020202020204" pitchFamily="34" charset="0"/>
              </a:rPr>
              <a:t>που βρίσκεται στην ίδια περιοχή.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361950" lvl="0" indent="-254000">
              <a:buFont typeface="Wingdings" panose="05000000000000000000" pitchFamily="2" charset="2"/>
              <a:buChar char="Ø"/>
            </a:pPr>
            <a:r>
              <a:rPr lang="el-GR" dirty="0" smtClean="0">
                <a:latin typeface="Arial" panose="020B0604020202020204" pitchFamily="34" charset="0"/>
                <a:cs typeface="Arial" panose="020B0604020202020204" pitchFamily="34" charset="0"/>
              </a:rPr>
              <a:t>Για </a:t>
            </a:r>
            <a:r>
              <a:rPr lang="el-GR" u="sng" dirty="0">
                <a:latin typeface="Arial" panose="020B0604020202020204" pitchFamily="34" charset="0"/>
                <a:cs typeface="Arial" panose="020B0604020202020204" pitchFamily="34" charset="0"/>
              </a:rPr>
              <a:t>αύξουσα</a:t>
            </a:r>
            <a:r>
              <a:rPr lang="el-GR" dirty="0">
                <a:latin typeface="Arial" panose="020B0604020202020204" pitchFamily="34" charset="0"/>
                <a:cs typeface="Arial" panose="020B0604020202020204" pitchFamily="34" charset="0"/>
              </a:rPr>
              <a:t> ταξινόμηση, </a:t>
            </a:r>
            <a:r>
              <a:rPr lang="el-GR" dirty="0" smtClean="0">
                <a:latin typeface="Arial" panose="020B0604020202020204" pitchFamily="34" charset="0"/>
                <a:cs typeface="Arial" panose="020B0604020202020204" pitchFamily="34" charset="0"/>
              </a:rPr>
              <a:t>το </a:t>
            </a:r>
            <a:r>
              <a:rPr lang="el-GR" dirty="0">
                <a:latin typeface="Arial" panose="020B0604020202020204" pitchFamily="34" charset="0"/>
                <a:cs typeface="Arial" panose="020B0604020202020204" pitchFamily="34" charset="0"/>
              </a:rPr>
              <a:t>βελάκι </a:t>
            </a:r>
            <a:r>
              <a:rPr lang="el-GR" dirty="0" smtClean="0">
                <a:latin typeface="Arial" panose="020B0604020202020204" pitchFamily="34" charset="0"/>
                <a:cs typeface="Arial" panose="020B0604020202020204" pitchFamily="34" charset="0"/>
              </a:rPr>
              <a:t>πάνω από τα μηνύματα πρέπει </a:t>
            </a:r>
            <a:r>
              <a:rPr lang="el-GR" dirty="0">
                <a:latin typeface="Arial" panose="020B0604020202020204" pitchFamily="34" charset="0"/>
                <a:cs typeface="Arial" panose="020B0604020202020204" pitchFamily="34" charset="0"/>
              </a:rPr>
              <a:t>να δείχνει </a:t>
            </a:r>
            <a:r>
              <a:rPr lang="el-GR" u="sng" dirty="0">
                <a:latin typeface="Arial" panose="020B0604020202020204" pitchFamily="34" charset="0"/>
                <a:cs typeface="Arial" panose="020B0604020202020204" pitchFamily="34" charset="0"/>
              </a:rPr>
              <a:t>προς τα </a:t>
            </a:r>
            <a:r>
              <a:rPr lang="el-GR" u="sng" dirty="0" smtClean="0">
                <a:latin typeface="Arial" panose="020B0604020202020204" pitchFamily="34" charset="0"/>
                <a:cs typeface="Arial" panose="020B0604020202020204" pitchFamily="34" charset="0"/>
              </a:rPr>
              <a:t>πάνω</a:t>
            </a:r>
            <a:r>
              <a:rPr lang="el-GR" dirty="0" smtClean="0">
                <a:latin typeface="Arial" panose="020B0604020202020204" pitchFamily="34" charset="0"/>
                <a:cs typeface="Arial" panose="020B0604020202020204" pitchFamily="34" charset="0"/>
              </a:rPr>
              <a:t>.</a:t>
            </a:r>
          </a:p>
          <a:p>
            <a:pPr marL="107950" lvl="0" indent="0">
              <a:buNone/>
            </a:pPr>
            <a:endParaRPr lang="el-GR" dirty="0" smtClean="0">
              <a:latin typeface="Arial" panose="020B0604020202020204" pitchFamily="34" charset="0"/>
              <a:cs typeface="Arial" panose="020B0604020202020204" pitchFamily="34" charset="0"/>
            </a:endParaRPr>
          </a:p>
          <a:p>
            <a:pPr marL="361950" lvl="0" indent="-254000">
              <a:buFont typeface="Wingdings" panose="05000000000000000000" pitchFamily="2" charset="2"/>
              <a:buChar char="Ø"/>
            </a:pPr>
            <a:r>
              <a:rPr lang="el-GR" dirty="0" smtClean="0">
                <a:latin typeface="Arial" panose="020B0604020202020204" pitchFamily="34" charset="0"/>
                <a:cs typeface="Arial" panose="020B0604020202020204" pitchFamily="34" charset="0"/>
              </a:rPr>
              <a:t>Για </a:t>
            </a:r>
            <a:r>
              <a:rPr lang="el-GR" u="sng" dirty="0">
                <a:latin typeface="Arial" panose="020B0604020202020204" pitchFamily="34" charset="0"/>
                <a:cs typeface="Arial" panose="020B0604020202020204" pitchFamily="34" charset="0"/>
              </a:rPr>
              <a:t>φθίνουσα</a:t>
            </a:r>
            <a:r>
              <a:rPr lang="el-GR" dirty="0">
                <a:latin typeface="Arial" panose="020B0604020202020204" pitchFamily="34" charset="0"/>
                <a:cs typeface="Arial" panose="020B0604020202020204" pitchFamily="34" charset="0"/>
              </a:rPr>
              <a:t> ταξινόμηση, </a:t>
            </a:r>
            <a:r>
              <a:rPr lang="el-GR" dirty="0" smtClean="0">
                <a:latin typeface="Arial" panose="020B0604020202020204" pitchFamily="34" charset="0"/>
                <a:cs typeface="Arial" panose="020B0604020202020204" pitchFamily="34" charset="0"/>
              </a:rPr>
              <a:t>το </a:t>
            </a:r>
            <a:r>
              <a:rPr lang="el-GR" dirty="0">
                <a:latin typeface="Arial" panose="020B0604020202020204" pitchFamily="34" charset="0"/>
                <a:cs typeface="Arial" panose="020B0604020202020204" pitchFamily="34" charset="0"/>
              </a:rPr>
              <a:t>βελάκι </a:t>
            </a:r>
            <a:r>
              <a:rPr lang="el-GR" dirty="0" smtClean="0">
                <a:latin typeface="Arial" panose="020B0604020202020204" pitchFamily="34" charset="0"/>
                <a:cs typeface="Arial" panose="020B0604020202020204" pitchFamily="34" charset="0"/>
              </a:rPr>
              <a:t>πάνω από τα μηνύματα πρέπει </a:t>
            </a:r>
            <a:r>
              <a:rPr lang="el-GR" dirty="0">
                <a:latin typeface="Arial" panose="020B0604020202020204" pitchFamily="34" charset="0"/>
                <a:cs typeface="Arial" panose="020B0604020202020204" pitchFamily="34" charset="0"/>
              </a:rPr>
              <a:t>να δείχνει </a:t>
            </a:r>
            <a:r>
              <a:rPr lang="el-GR" u="sng" dirty="0">
                <a:latin typeface="Arial" panose="020B0604020202020204" pitchFamily="34" charset="0"/>
                <a:cs typeface="Arial" panose="020B0604020202020204" pitchFamily="34" charset="0"/>
              </a:rPr>
              <a:t>προς τα κάτω</a:t>
            </a:r>
            <a:r>
              <a:rPr lang="el-G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58</a:t>
            </a:fld>
            <a:endParaRPr lang="en-US"/>
          </a:p>
        </p:txBody>
      </p:sp>
    </p:spTree>
    <p:extLst>
      <p:ext uri="{BB962C8B-B14F-4D97-AF65-F5344CB8AC3E}">
        <p14:creationId xmlns:p14="http://schemas.microsoft.com/office/powerpoint/2010/main" val="24792880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70000" lnSpcReduction="20000"/>
          </a:bodyPr>
          <a:lstStyle/>
          <a:p>
            <a:pPr marL="109728" indent="0">
              <a:buNone/>
            </a:pPr>
            <a:r>
              <a:rPr lang="el-GR" sz="3300" b="1" dirty="0" smtClean="0">
                <a:latin typeface="Arial" panose="020B0604020202020204" pitchFamily="34" charset="0"/>
                <a:cs typeface="Arial" panose="020B0604020202020204" pitchFamily="34" charset="0"/>
              </a:rPr>
              <a:t>2.3	</a:t>
            </a:r>
            <a:r>
              <a:rPr lang="el-GR" sz="3300" b="1" u="sng" dirty="0" smtClean="0">
                <a:latin typeface="Arial" panose="020B0604020202020204" pitchFamily="34" charset="0"/>
                <a:cs typeface="Arial" panose="020B0604020202020204" pitchFamily="34" charset="0"/>
              </a:rPr>
              <a:t>Άλλες </a:t>
            </a:r>
            <a:r>
              <a:rPr lang="el-GR" sz="3300" b="1" u="sng" dirty="0">
                <a:latin typeface="Arial" panose="020B0604020202020204" pitchFamily="34" charset="0"/>
                <a:cs typeface="Arial" panose="020B0604020202020204" pitchFamily="34" charset="0"/>
              </a:rPr>
              <a:t>Εφαρμογές Διαδικτύου</a:t>
            </a:r>
            <a:endParaRPr lang="en-US" sz="3300" b="1" u="sng"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buFont typeface="Arial" panose="020B0604020202020204" pitchFamily="34" charset="0"/>
              <a:buChar char="•"/>
            </a:pPr>
            <a:r>
              <a:rPr lang="el-GR" sz="2900" b="1" u="sng" dirty="0" err="1">
                <a:latin typeface="Arial" panose="020B0604020202020204" pitchFamily="34" charset="0"/>
                <a:cs typeface="Arial" panose="020B0604020202020204" pitchFamily="34" charset="0"/>
              </a:rPr>
              <a:t>Video</a:t>
            </a:r>
            <a:r>
              <a:rPr lang="el-GR" sz="2900" b="1" u="sng" dirty="0">
                <a:latin typeface="Arial" panose="020B0604020202020204" pitchFamily="34" charset="0"/>
                <a:cs typeface="Arial" panose="020B0604020202020204" pitchFamily="34" charset="0"/>
              </a:rPr>
              <a:t> </a:t>
            </a:r>
            <a:r>
              <a:rPr lang="el-GR" sz="2900" b="1" u="sng" dirty="0" err="1">
                <a:latin typeface="Arial" panose="020B0604020202020204" pitchFamily="34" charset="0"/>
                <a:cs typeface="Arial" panose="020B0604020202020204" pitchFamily="34" charset="0"/>
              </a:rPr>
              <a:t>Conferencing</a:t>
            </a:r>
            <a:r>
              <a:rPr lang="el-GR" sz="2900" b="1" u="sng" dirty="0">
                <a:latin typeface="Arial" panose="020B0604020202020204" pitchFamily="34" charset="0"/>
                <a:cs typeface="Arial" panose="020B0604020202020204" pitchFamily="34" charset="0"/>
              </a:rPr>
              <a:t> </a:t>
            </a:r>
            <a:r>
              <a:rPr lang="el-GR" sz="2900" b="1" u="sng" dirty="0" smtClean="0">
                <a:latin typeface="Arial" panose="020B0604020202020204" pitchFamily="34" charset="0"/>
                <a:cs typeface="Arial" panose="020B0604020202020204" pitchFamily="34" charset="0"/>
              </a:rPr>
              <a:t>(</a:t>
            </a:r>
            <a:r>
              <a:rPr lang="en-GB" sz="2900" b="1" u="sng" dirty="0" smtClean="0">
                <a:solidFill>
                  <a:srgbClr val="00B0F0"/>
                </a:solidFill>
                <a:latin typeface="Arial" panose="020B0604020202020204" pitchFamily="34" charset="0"/>
                <a:cs typeface="Arial" panose="020B0604020202020204" pitchFamily="34" charset="0"/>
              </a:rPr>
              <a:t>Skype</a:t>
            </a:r>
            <a:r>
              <a:rPr lang="en-GB" sz="2900" b="1" u="sng" dirty="0" smtClean="0">
                <a:latin typeface="Arial" panose="020B0604020202020204" pitchFamily="34" charset="0"/>
                <a:cs typeface="Arial" panose="020B0604020202020204" pitchFamily="34" charset="0"/>
              </a:rPr>
              <a:t>, </a:t>
            </a:r>
            <a:r>
              <a:rPr lang="en-GB" sz="2900" b="1" u="sng" dirty="0" err="1" smtClean="0">
                <a:solidFill>
                  <a:srgbClr val="00B0F0"/>
                </a:solidFill>
                <a:latin typeface="Arial" panose="020B0604020202020204" pitchFamily="34" charset="0"/>
                <a:cs typeface="Arial" panose="020B0604020202020204" pitchFamily="34" charset="0"/>
              </a:rPr>
              <a:t>ichat</a:t>
            </a:r>
            <a:r>
              <a:rPr lang="en-GB" sz="2900" b="1" u="sng" dirty="0" smtClean="0">
                <a:latin typeface="Arial" panose="020B0604020202020204" pitchFamily="34" charset="0"/>
                <a:cs typeface="Arial" panose="020B0604020202020204" pitchFamily="34" charset="0"/>
              </a:rPr>
              <a:t>(Mac), </a:t>
            </a:r>
            <a:r>
              <a:rPr lang="en-GB" sz="2900" b="1" u="sng" dirty="0" err="1" smtClean="0">
                <a:solidFill>
                  <a:srgbClr val="00B0F0"/>
                </a:solidFill>
                <a:latin typeface="Arial" panose="020B0604020202020204" pitchFamily="34" charset="0"/>
                <a:cs typeface="Arial" panose="020B0604020202020204" pitchFamily="34" charset="0"/>
              </a:rPr>
              <a:t>ooVoo</a:t>
            </a:r>
            <a:r>
              <a:rPr lang="en-GB" sz="2900" b="1" u="sng" dirty="0" smtClean="0">
                <a:latin typeface="Arial" panose="020B0604020202020204" pitchFamily="34" charset="0"/>
                <a:cs typeface="Arial" panose="020B0604020202020204" pitchFamily="34" charset="0"/>
              </a:rPr>
              <a:t>, </a:t>
            </a:r>
            <a:r>
              <a:rPr lang="en-GB" sz="2900" b="1" u="sng" dirty="0" smtClean="0">
                <a:solidFill>
                  <a:srgbClr val="00B0F0"/>
                </a:solidFill>
                <a:latin typeface="Arial" panose="020B0604020202020204" pitchFamily="34" charset="0"/>
                <a:cs typeface="Arial" panose="020B0604020202020204" pitchFamily="34" charset="0"/>
              </a:rPr>
              <a:t>Google Hangouts</a:t>
            </a:r>
            <a:r>
              <a:rPr lang="en-GB" sz="2900" b="1" u="sng" dirty="0" smtClean="0">
                <a:latin typeface="Arial" panose="020B0604020202020204" pitchFamily="34" charset="0"/>
                <a:cs typeface="Arial" panose="020B0604020202020204" pitchFamily="34" charset="0"/>
              </a:rPr>
              <a:t>, </a:t>
            </a:r>
            <a:r>
              <a:rPr lang="en-GB" sz="2900" b="1" u="sng" dirty="0" smtClean="0">
                <a:solidFill>
                  <a:srgbClr val="00B0F0"/>
                </a:solidFill>
                <a:latin typeface="Arial" panose="020B0604020202020204" pitchFamily="34" charset="0"/>
                <a:cs typeface="Arial" panose="020B0604020202020204" pitchFamily="34" charset="0"/>
              </a:rPr>
              <a:t>Viber</a:t>
            </a:r>
            <a:r>
              <a:rPr lang="en-GB" sz="2900" b="1" u="sng" dirty="0" smtClean="0">
                <a:latin typeface="Arial" panose="020B0604020202020204" pitchFamily="34" charset="0"/>
                <a:cs typeface="Arial" panose="020B0604020202020204" pitchFamily="34" charset="0"/>
              </a:rPr>
              <a:t> </a:t>
            </a:r>
            <a:r>
              <a:rPr lang="el-GR" sz="2900" b="1" u="sng" dirty="0" smtClean="0">
                <a:latin typeface="Arial" panose="020B0604020202020204" pitchFamily="34" charset="0"/>
                <a:cs typeface="Arial" panose="020B0604020202020204" pitchFamily="34" charset="0"/>
              </a:rPr>
              <a:t>και άλλα)</a:t>
            </a:r>
            <a:endParaRPr lang="en-US" sz="2900" b="1" u="sng" dirty="0">
              <a:latin typeface="Arial" panose="020B0604020202020204" pitchFamily="34" charset="0"/>
              <a:cs typeface="Arial" panose="020B0604020202020204" pitchFamily="34" charset="0"/>
            </a:endParaRPr>
          </a:p>
          <a:p>
            <a:pPr marL="361950" indent="-252413">
              <a:buNone/>
            </a:pPr>
            <a:r>
              <a:rPr lang="el-GR" sz="2900" dirty="0" smtClean="0">
                <a:latin typeface="Arial" panose="020B0604020202020204" pitchFamily="34" charset="0"/>
                <a:cs typeface="Arial" panose="020B0604020202020204" pitchFamily="34" charset="0"/>
              </a:rPr>
              <a:t>	Ακολουθούμε τη πιο κάτω διαδικασία για να κατεβάσουμε κα</a:t>
            </a:r>
            <a:r>
              <a:rPr lang="el-GR" sz="2900" dirty="0">
                <a:latin typeface="Arial" panose="020B0604020202020204" pitchFamily="34" charset="0"/>
                <a:cs typeface="Arial" panose="020B0604020202020204" pitchFamily="34" charset="0"/>
              </a:rPr>
              <a:t>ι</a:t>
            </a:r>
            <a:r>
              <a:rPr lang="el-GR" sz="2900" dirty="0" smtClean="0">
                <a:latin typeface="Arial" panose="020B0604020202020204" pitchFamily="34" charset="0"/>
                <a:cs typeface="Arial" panose="020B0604020202020204" pitchFamily="34" charset="0"/>
              </a:rPr>
              <a:t> να εγκαταστήσουμε τη εφαρμογή του </a:t>
            </a:r>
            <a:r>
              <a:rPr lang="en-GB" sz="2900" dirty="0" smtClean="0">
                <a:latin typeface="Arial" panose="020B0604020202020204" pitchFamily="34" charset="0"/>
                <a:cs typeface="Arial" panose="020B0604020202020204" pitchFamily="34" charset="0"/>
              </a:rPr>
              <a:t>Skype</a:t>
            </a:r>
            <a:r>
              <a:rPr lang="el-GR" sz="2900" dirty="0" smtClean="0">
                <a:latin typeface="Arial" panose="020B0604020202020204" pitchFamily="34" charset="0"/>
                <a:cs typeface="Arial" panose="020B0604020202020204" pitchFamily="34" charset="0"/>
              </a:rPr>
              <a:t>:</a:t>
            </a:r>
          </a:p>
          <a:p>
            <a:pPr marL="361950" indent="-254000">
              <a:buFont typeface="Wingdings" panose="05000000000000000000" pitchFamily="2" charset="2"/>
              <a:buChar char="Ø"/>
            </a:pPr>
            <a:r>
              <a:rPr lang="el-GR" sz="2900" dirty="0" smtClean="0">
                <a:latin typeface="Arial" panose="020B0604020202020204" pitchFamily="34" charset="0"/>
                <a:cs typeface="Arial" panose="020B0604020202020204" pitchFamily="34" charset="0"/>
              </a:rPr>
              <a:t>Πάμε </a:t>
            </a:r>
            <a:r>
              <a:rPr lang="el-GR" sz="2900" dirty="0">
                <a:latin typeface="Arial" panose="020B0604020202020204" pitchFamily="34" charset="0"/>
                <a:cs typeface="Arial" panose="020B0604020202020204" pitchFamily="34" charset="0"/>
              </a:rPr>
              <a:t>στην ιστοσελίδα </a:t>
            </a:r>
            <a:r>
              <a:rPr lang="en-US" sz="2900" u="sng" dirty="0">
                <a:solidFill>
                  <a:srgbClr val="00B0F0"/>
                </a:solidFill>
                <a:latin typeface="Arial" panose="020B0604020202020204" pitchFamily="34" charset="0"/>
                <a:cs typeface="Arial" panose="020B0604020202020204" pitchFamily="34" charset="0"/>
              </a:rPr>
              <a:t>www</a:t>
            </a:r>
            <a:r>
              <a:rPr lang="el-GR" sz="2900" u="sng" dirty="0">
                <a:solidFill>
                  <a:srgbClr val="00B0F0"/>
                </a:solidFill>
                <a:latin typeface="Arial" panose="020B0604020202020204" pitchFamily="34" charset="0"/>
                <a:cs typeface="Arial" panose="020B0604020202020204" pitchFamily="34" charset="0"/>
              </a:rPr>
              <a:t>.</a:t>
            </a:r>
            <a:r>
              <a:rPr lang="en-US" sz="2900" u="sng" dirty="0">
                <a:solidFill>
                  <a:srgbClr val="00B0F0"/>
                </a:solidFill>
                <a:latin typeface="Arial" panose="020B0604020202020204" pitchFamily="34" charset="0"/>
                <a:cs typeface="Arial" panose="020B0604020202020204" pitchFamily="34" charset="0"/>
              </a:rPr>
              <a:t>google</a:t>
            </a:r>
            <a:r>
              <a:rPr lang="el-GR" sz="2900" u="sng" dirty="0">
                <a:solidFill>
                  <a:srgbClr val="00B0F0"/>
                </a:solidFill>
                <a:latin typeface="Arial" panose="020B0604020202020204" pitchFamily="34" charset="0"/>
                <a:cs typeface="Arial" panose="020B0604020202020204" pitchFamily="34" charset="0"/>
              </a:rPr>
              <a:t>.</a:t>
            </a:r>
            <a:r>
              <a:rPr lang="en-US" sz="2900" u="sng" dirty="0" smtClean="0">
                <a:solidFill>
                  <a:srgbClr val="00B0F0"/>
                </a:solidFill>
                <a:latin typeface="Arial" panose="020B0604020202020204" pitchFamily="34" charset="0"/>
                <a:cs typeface="Arial" panose="020B0604020202020204" pitchFamily="34" charset="0"/>
              </a:rPr>
              <a:t>com</a:t>
            </a:r>
            <a:endParaRPr lang="el-GR" sz="2900" u="sng" dirty="0" smtClean="0">
              <a:solidFill>
                <a:srgbClr val="00B0F0"/>
              </a:solidFill>
              <a:latin typeface="Arial" panose="020B0604020202020204" pitchFamily="34" charset="0"/>
              <a:cs typeface="Arial" panose="020B0604020202020204" pitchFamily="34" charset="0"/>
            </a:endParaRPr>
          </a:p>
          <a:p>
            <a:pPr marL="361950" indent="-254000">
              <a:buFont typeface="Wingdings" panose="05000000000000000000" pitchFamily="2" charset="2"/>
              <a:buChar char="Ø"/>
            </a:pPr>
            <a:r>
              <a:rPr lang="el-GR" sz="2900" dirty="0" smtClean="0">
                <a:latin typeface="Arial" panose="020B0604020202020204" pitchFamily="34" charset="0"/>
                <a:cs typeface="Arial" panose="020B0604020202020204" pitchFamily="34" charset="0"/>
              </a:rPr>
              <a:t>Πληκτρολογούμε </a:t>
            </a:r>
            <a:r>
              <a:rPr lang="el-GR" sz="2900" dirty="0">
                <a:latin typeface="Arial" panose="020B0604020202020204" pitchFamily="34" charset="0"/>
                <a:cs typeface="Arial" panose="020B0604020202020204" pitchFamily="34" charset="0"/>
              </a:rPr>
              <a:t>τις λέξεις κλειδιά: </a:t>
            </a:r>
            <a:r>
              <a:rPr lang="el-GR" sz="2900" dirty="0" err="1">
                <a:solidFill>
                  <a:srgbClr val="00B0F0"/>
                </a:solidFill>
                <a:latin typeface="Arial" panose="020B0604020202020204" pitchFamily="34" charset="0"/>
                <a:cs typeface="Arial" panose="020B0604020202020204" pitchFamily="34" charset="0"/>
              </a:rPr>
              <a:t>skype</a:t>
            </a:r>
            <a:r>
              <a:rPr lang="el-GR" sz="2900" dirty="0">
                <a:solidFill>
                  <a:srgbClr val="00B0F0"/>
                </a:solidFill>
                <a:latin typeface="Arial" panose="020B0604020202020204" pitchFamily="34" charset="0"/>
                <a:cs typeface="Arial" panose="020B0604020202020204" pitchFamily="34" charset="0"/>
              </a:rPr>
              <a:t> </a:t>
            </a:r>
            <a:r>
              <a:rPr lang="el-GR" sz="2900" dirty="0" err="1">
                <a:solidFill>
                  <a:srgbClr val="00B0F0"/>
                </a:solidFill>
                <a:latin typeface="Arial" panose="020B0604020202020204" pitchFamily="34" charset="0"/>
                <a:cs typeface="Arial" panose="020B0604020202020204" pitchFamily="34" charset="0"/>
              </a:rPr>
              <a:t>download</a:t>
            </a:r>
            <a:r>
              <a:rPr lang="el-GR" sz="2900" dirty="0">
                <a:solidFill>
                  <a:srgbClr val="00B0F0"/>
                </a:solidFill>
                <a:latin typeface="Arial" panose="020B0604020202020204" pitchFamily="34" charset="0"/>
                <a:cs typeface="Arial" panose="020B0604020202020204" pitchFamily="34" charset="0"/>
              </a:rPr>
              <a:t> </a:t>
            </a:r>
            <a:r>
              <a:rPr lang="el-GR" sz="2900" dirty="0" err="1">
                <a:solidFill>
                  <a:srgbClr val="00B0F0"/>
                </a:solidFill>
                <a:latin typeface="Arial" panose="020B0604020202020204" pitchFamily="34" charset="0"/>
                <a:cs typeface="Arial" panose="020B0604020202020204" pitchFamily="34" charset="0"/>
              </a:rPr>
              <a:t>for</a:t>
            </a:r>
            <a:r>
              <a:rPr lang="el-GR" sz="2900" dirty="0">
                <a:solidFill>
                  <a:srgbClr val="00B0F0"/>
                </a:solidFill>
                <a:latin typeface="Arial" panose="020B0604020202020204" pitchFamily="34" charset="0"/>
                <a:cs typeface="Arial" panose="020B0604020202020204" pitchFamily="34" charset="0"/>
              </a:rPr>
              <a:t> </a:t>
            </a:r>
            <a:r>
              <a:rPr lang="el-GR" sz="2900" dirty="0" err="1" smtClean="0">
                <a:solidFill>
                  <a:srgbClr val="00B0F0"/>
                </a:solidFill>
                <a:latin typeface="Arial" panose="020B0604020202020204" pitchFamily="34" charset="0"/>
                <a:cs typeface="Arial" panose="020B0604020202020204" pitchFamily="34" charset="0"/>
              </a:rPr>
              <a:t>windows</a:t>
            </a:r>
            <a:endParaRPr lang="el-GR" sz="2900" dirty="0" smtClean="0">
              <a:solidFill>
                <a:srgbClr val="00B0F0"/>
              </a:solidFill>
              <a:latin typeface="Arial" panose="020B0604020202020204" pitchFamily="34" charset="0"/>
              <a:cs typeface="Arial" panose="020B0604020202020204" pitchFamily="34" charset="0"/>
            </a:endParaRPr>
          </a:p>
          <a:p>
            <a:pPr marL="361950" indent="-254000">
              <a:buFont typeface="Wingdings" panose="05000000000000000000" pitchFamily="2" charset="2"/>
              <a:buChar char="Ø"/>
            </a:pPr>
            <a:r>
              <a:rPr lang="el-GR" sz="2900" dirty="0" smtClean="0">
                <a:latin typeface="Arial" panose="020B0604020202020204" pitchFamily="34" charset="0"/>
                <a:cs typeface="Arial" panose="020B0604020202020204" pitchFamily="34" charset="0"/>
              </a:rPr>
              <a:t>Πατούμε </a:t>
            </a:r>
            <a:r>
              <a:rPr lang="el-GR" sz="2900" dirty="0" err="1" smtClean="0">
                <a:solidFill>
                  <a:srgbClr val="00B0F0"/>
                </a:solidFill>
                <a:latin typeface="Arial" panose="020B0604020202020204" pitchFamily="34" charset="0"/>
                <a:cs typeface="Arial" panose="020B0604020202020204" pitchFamily="34" charset="0"/>
              </a:rPr>
              <a:t>Enter</a:t>
            </a:r>
            <a:endParaRPr lang="el-GR" sz="2900" dirty="0" smtClean="0">
              <a:solidFill>
                <a:srgbClr val="00B0F0"/>
              </a:solidFill>
              <a:latin typeface="Arial" panose="020B0604020202020204" pitchFamily="34" charset="0"/>
              <a:cs typeface="Arial" panose="020B0604020202020204" pitchFamily="34" charset="0"/>
            </a:endParaRPr>
          </a:p>
          <a:p>
            <a:pPr marL="361950" indent="-254000">
              <a:buFont typeface="Wingdings" panose="05000000000000000000" pitchFamily="2" charset="2"/>
              <a:buChar char="Ø"/>
            </a:pPr>
            <a:r>
              <a:rPr lang="el-GR" sz="2900" dirty="0" smtClean="0">
                <a:latin typeface="Arial" panose="020B0604020202020204" pitchFamily="34" charset="0"/>
                <a:cs typeface="Arial" panose="020B0604020202020204" pitchFamily="34" charset="0"/>
              </a:rPr>
              <a:t>Πατούμε </a:t>
            </a:r>
            <a:r>
              <a:rPr lang="el-GR" sz="2900" dirty="0">
                <a:latin typeface="Arial" panose="020B0604020202020204" pitchFamily="34" charset="0"/>
                <a:cs typeface="Arial" panose="020B0604020202020204" pitchFamily="34" charset="0"/>
              </a:rPr>
              <a:t>στο 1ο αποτέλεσμα που </a:t>
            </a:r>
            <a:r>
              <a:rPr lang="el-GR" sz="2900" dirty="0" smtClean="0">
                <a:latin typeface="Arial" panose="020B0604020202020204" pitchFamily="34" charset="0"/>
                <a:cs typeface="Arial" panose="020B0604020202020204" pitchFamily="34" charset="0"/>
              </a:rPr>
              <a:t>βλέπουμε </a:t>
            </a:r>
            <a:r>
              <a:rPr lang="el-GR" sz="2900" dirty="0">
                <a:latin typeface="Arial" panose="020B0604020202020204" pitchFamily="34" charset="0"/>
                <a:cs typeface="Arial" panose="020B0604020202020204" pitchFamily="34" charset="0"/>
              </a:rPr>
              <a:t>μπροστά </a:t>
            </a:r>
            <a:r>
              <a:rPr lang="el-GR" sz="2900" dirty="0" smtClean="0">
                <a:latin typeface="Arial" panose="020B0604020202020204" pitchFamily="34" charset="0"/>
                <a:cs typeface="Arial" panose="020B0604020202020204" pitchFamily="34" charset="0"/>
              </a:rPr>
              <a:t>μας </a:t>
            </a:r>
            <a:r>
              <a:rPr lang="el-GR" sz="2900" dirty="0">
                <a:latin typeface="Arial" panose="020B0604020202020204" pitchFamily="34" charset="0"/>
                <a:cs typeface="Arial" panose="020B0604020202020204" pitchFamily="34" charset="0"/>
              </a:rPr>
              <a:t>με ένα κλικ (θα πρέπει να είναι η πιο κάτω επιλογή</a:t>
            </a:r>
            <a:r>
              <a:rPr lang="el-GR" sz="2900" dirty="0" smtClean="0">
                <a:latin typeface="Arial" panose="020B0604020202020204" pitchFamily="34" charset="0"/>
                <a:cs typeface="Arial" panose="020B0604020202020204" pitchFamily="34" charset="0"/>
              </a:rPr>
              <a:t>)</a:t>
            </a:r>
          </a:p>
          <a:p>
            <a:pPr marL="361950" indent="-252413">
              <a:buNone/>
            </a:pPr>
            <a:r>
              <a:rPr lang="el-GR" sz="2900" dirty="0">
                <a:latin typeface="Arial" panose="020B0604020202020204" pitchFamily="34" charset="0"/>
                <a:cs typeface="Arial" panose="020B0604020202020204" pitchFamily="34" charset="0"/>
              </a:rPr>
              <a:t>	</a:t>
            </a:r>
            <a:r>
              <a:rPr lang="en-GB" sz="2900" dirty="0" smtClean="0">
                <a:solidFill>
                  <a:srgbClr val="00B0F0"/>
                </a:solidFill>
                <a:latin typeface="Arial" panose="020B0604020202020204" pitchFamily="34" charset="0"/>
                <a:cs typeface="Arial" panose="020B0604020202020204" pitchFamily="34" charset="0"/>
              </a:rPr>
              <a:t>Download Skype for Windows</a:t>
            </a:r>
            <a:endParaRPr lang="el-GR" sz="2900" dirty="0" smtClean="0">
              <a:solidFill>
                <a:srgbClr val="00B0F0"/>
              </a:solidFill>
              <a:latin typeface="Arial" panose="020B0604020202020204" pitchFamily="34" charset="0"/>
              <a:cs typeface="Arial" panose="020B0604020202020204" pitchFamily="34" charset="0"/>
            </a:endParaRPr>
          </a:p>
          <a:p>
            <a:pPr marL="361950" indent="-254000">
              <a:buFont typeface="Wingdings" panose="05000000000000000000" pitchFamily="2" charset="2"/>
              <a:buChar char="Ø"/>
            </a:pPr>
            <a:r>
              <a:rPr lang="el-GR" sz="2900" dirty="0" smtClean="0">
                <a:latin typeface="Arial" panose="020B0604020202020204" pitchFamily="34" charset="0"/>
                <a:cs typeface="Arial" panose="020B0604020202020204" pitchFamily="34" charset="0"/>
              </a:rPr>
              <a:t>Κάνουμε </a:t>
            </a:r>
            <a:r>
              <a:rPr lang="el-GR" sz="2900" dirty="0">
                <a:latin typeface="Arial" panose="020B0604020202020204" pitchFamily="34" charset="0"/>
                <a:cs typeface="Arial" panose="020B0604020202020204" pitchFamily="34" charset="0"/>
              </a:rPr>
              <a:t>ένα κλικ </a:t>
            </a:r>
            <a:r>
              <a:rPr lang="el-GR" sz="2900" dirty="0" smtClean="0">
                <a:latin typeface="Arial" panose="020B0604020202020204" pitchFamily="34" charset="0"/>
                <a:cs typeface="Arial" panose="020B0604020202020204" pitchFamily="34" charset="0"/>
              </a:rPr>
              <a:t>στο</a:t>
            </a:r>
            <a:endParaRPr lang="en-GB" sz="2900" dirty="0" smtClean="0">
              <a:latin typeface="Arial" panose="020B0604020202020204" pitchFamily="34" charset="0"/>
              <a:cs typeface="Arial" panose="020B0604020202020204" pitchFamily="34" charset="0"/>
            </a:endParaRPr>
          </a:p>
          <a:p>
            <a:pPr marL="361950" indent="-252413">
              <a:buNone/>
            </a:pPr>
            <a:r>
              <a:rPr lang="el-GR" sz="2900" dirty="0" smtClean="0">
                <a:latin typeface="Arial" panose="020B0604020202020204" pitchFamily="34" charset="0"/>
                <a:cs typeface="Arial" panose="020B0604020202020204" pitchFamily="34" charset="0"/>
              </a:rPr>
              <a:t> </a:t>
            </a:r>
            <a:endParaRPr lang="en-GB" sz="2900" dirty="0" smtClean="0">
              <a:latin typeface="Arial" panose="020B0604020202020204" pitchFamily="34" charset="0"/>
              <a:cs typeface="Arial" panose="020B0604020202020204" pitchFamily="34" charset="0"/>
            </a:endParaRPr>
          </a:p>
          <a:p>
            <a:pPr marL="361950" indent="-252413">
              <a:buNone/>
            </a:pPr>
            <a:endParaRPr lang="en-US" sz="2900" dirty="0">
              <a:latin typeface="Arial" panose="020B0604020202020204" pitchFamily="34" charset="0"/>
              <a:cs typeface="Arial" panose="020B0604020202020204" pitchFamily="34" charset="0"/>
            </a:endParaRPr>
          </a:p>
          <a:p>
            <a:pPr marL="361950" indent="-252413">
              <a:buNone/>
            </a:pPr>
            <a:r>
              <a:rPr lang="el-GR" sz="2900" dirty="0" smtClean="0">
                <a:latin typeface="Arial" panose="020B0604020202020204" pitchFamily="34" charset="0"/>
                <a:cs typeface="Arial" panose="020B0604020202020204" pitchFamily="34" charset="0"/>
              </a:rPr>
              <a:t>	Στο </a:t>
            </a:r>
            <a:r>
              <a:rPr lang="el-GR" sz="2900" dirty="0">
                <a:latin typeface="Arial" panose="020B0604020202020204" pitchFamily="34" charset="0"/>
                <a:cs typeface="Arial" panose="020B0604020202020204" pitchFamily="34" charset="0"/>
              </a:rPr>
              <a:t>κάτω μέρος της σελίδας εμφανίζεται το εξής: </a:t>
            </a:r>
            <a:endParaRPr lang="en-US" sz="2900"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59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789040"/>
            <a:ext cx="26384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993976"/>
            <a:ext cx="7689850" cy="81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869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759498148"/>
              </p:ext>
            </p:extLst>
          </p:nvPr>
        </p:nvGraphicFramePr>
        <p:xfrm>
          <a:off x="539552" y="404665"/>
          <a:ext cx="8352928" cy="5520780"/>
        </p:xfrm>
        <a:graphic>
          <a:graphicData uri="http://schemas.openxmlformats.org/drawingml/2006/table">
            <a:tbl>
              <a:tblPr firstRow="1" firstCol="1" bandRow="1"/>
              <a:tblGrid>
                <a:gridCol w="1044320"/>
                <a:gridCol w="3654304"/>
                <a:gridCol w="3654304"/>
              </a:tblGrid>
              <a:tr h="328620">
                <a:tc>
                  <a:txBody>
                    <a:bodyPr/>
                    <a:lstStyle/>
                    <a:p>
                      <a:pPr algn="ctr">
                        <a:lnSpc>
                          <a:spcPct val="115000"/>
                        </a:lnSpc>
                        <a:spcAft>
                          <a:spcPts val="0"/>
                        </a:spcAft>
                      </a:pPr>
                      <a:r>
                        <a:rPr lang="el-GR" sz="1800" dirty="0">
                          <a:solidFill>
                            <a:srgbClr val="002060"/>
                          </a:solidFill>
                          <a:effectLst/>
                          <a:latin typeface="Calibri"/>
                          <a:ea typeface="Calibri"/>
                          <a:cs typeface="Times New Roman"/>
                        </a:rPr>
                        <a:t>Κουμπί</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1000"/>
                        </a:spcAft>
                      </a:pPr>
                      <a:r>
                        <a:rPr lang="el-GR" sz="1800" dirty="0">
                          <a:solidFill>
                            <a:srgbClr val="002060"/>
                          </a:solidFill>
                          <a:effectLst/>
                          <a:latin typeface="Calibri"/>
                          <a:ea typeface="Calibri"/>
                          <a:cs typeface="Times New Roman"/>
                        </a:rPr>
                        <a:t>Ενέργεια</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1000"/>
                        </a:spcAft>
                      </a:pPr>
                      <a:r>
                        <a:rPr lang="el-GR" sz="1800">
                          <a:solidFill>
                            <a:srgbClr val="002060"/>
                          </a:solidFill>
                          <a:effectLst/>
                          <a:latin typeface="Calibri"/>
                          <a:ea typeface="Calibri"/>
                          <a:cs typeface="Times New Roman"/>
                        </a:rPr>
                        <a:t>Χρήση</a:t>
                      </a:r>
                      <a:endParaRPr lang="en-US" sz="180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r h="1314480">
                <a:tc rowSpan="3">
                  <a:txBody>
                    <a:bodyPr/>
                    <a:lstStyle/>
                    <a:p>
                      <a:pPr algn="ctr">
                        <a:lnSpc>
                          <a:spcPct val="115000"/>
                        </a:lnSpc>
                        <a:spcAft>
                          <a:spcPts val="0"/>
                        </a:spcAft>
                      </a:pPr>
                      <a:r>
                        <a:rPr lang="el-GR" sz="1800" dirty="0">
                          <a:solidFill>
                            <a:srgbClr val="002060"/>
                          </a:solidFill>
                          <a:effectLst/>
                          <a:latin typeface="Calibri"/>
                          <a:ea typeface="Calibri"/>
                          <a:cs typeface="Times New Roman"/>
                        </a:rPr>
                        <a:t> </a:t>
                      </a:r>
                      <a:endParaRPr lang="en-US" sz="1800" dirty="0">
                        <a:effectLst/>
                        <a:latin typeface="Calibri"/>
                        <a:ea typeface="Calibri"/>
                        <a:cs typeface="Times New Roman"/>
                      </a:endParaRPr>
                    </a:p>
                    <a:p>
                      <a:pPr algn="ctr">
                        <a:lnSpc>
                          <a:spcPct val="115000"/>
                        </a:lnSpc>
                        <a:spcAft>
                          <a:spcPts val="0"/>
                        </a:spcAft>
                      </a:pPr>
                      <a:r>
                        <a:rPr lang="el-GR" sz="1800" dirty="0">
                          <a:solidFill>
                            <a:srgbClr val="002060"/>
                          </a:solidFill>
                          <a:effectLst/>
                          <a:latin typeface="Calibri"/>
                          <a:ea typeface="Calibri"/>
                          <a:cs typeface="Times New Roman"/>
                        </a:rPr>
                        <a:t> </a:t>
                      </a:r>
                      <a:endParaRPr lang="en-US" sz="1800" dirty="0">
                        <a:effectLst/>
                        <a:latin typeface="Calibri"/>
                        <a:ea typeface="Calibri"/>
                        <a:cs typeface="Times New Roman"/>
                      </a:endParaRPr>
                    </a:p>
                    <a:p>
                      <a:pPr algn="ctr">
                        <a:lnSpc>
                          <a:spcPct val="115000"/>
                        </a:lnSpc>
                        <a:spcAft>
                          <a:spcPts val="0"/>
                        </a:spcAft>
                      </a:pPr>
                      <a:r>
                        <a:rPr lang="el-GR" sz="1800" dirty="0">
                          <a:solidFill>
                            <a:srgbClr val="002060"/>
                          </a:solidFill>
                          <a:effectLst/>
                          <a:latin typeface="Calibri"/>
                          <a:ea typeface="Calibri"/>
                          <a:cs typeface="Times New Roman"/>
                        </a:rPr>
                        <a:t> </a:t>
                      </a:r>
                      <a:endParaRPr lang="en-US" sz="1800" dirty="0">
                        <a:effectLst/>
                        <a:latin typeface="Calibri"/>
                        <a:ea typeface="Calibri"/>
                        <a:cs typeface="Times New Roman"/>
                      </a:endParaRPr>
                    </a:p>
                    <a:p>
                      <a:pPr algn="ctr">
                        <a:lnSpc>
                          <a:spcPct val="115000"/>
                        </a:lnSpc>
                        <a:spcAft>
                          <a:spcPts val="0"/>
                        </a:spcAft>
                      </a:pPr>
                      <a:r>
                        <a:rPr lang="el-GR" sz="1800" dirty="0">
                          <a:solidFill>
                            <a:srgbClr val="002060"/>
                          </a:solidFill>
                          <a:effectLst/>
                          <a:latin typeface="Calibri"/>
                          <a:ea typeface="Calibri"/>
                          <a:cs typeface="Times New Roman"/>
                        </a:rPr>
                        <a:t> </a:t>
                      </a:r>
                      <a:endParaRPr lang="en-US" sz="1800" dirty="0">
                        <a:effectLst/>
                        <a:latin typeface="Calibri"/>
                        <a:ea typeface="Calibri"/>
                        <a:cs typeface="Times New Roman"/>
                      </a:endParaRPr>
                    </a:p>
                    <a:p>
                      <a:pPr algn="ctr">
                        <a:lnSpc>
                          <a:spcPct val="115000"/>
                        </a:lnSpc>
                        <a:spcAft>
                          <a:spcPts val="0"/>
                        </a:spcAft>
                      </a:pPr>
                      <a:endParaRPr lang="el-GR" sz="1800" dirty="0" smtClean="0">
                        <a:solidFill>
                          <a:srgbClr val="002060"/>
                        </a:solidFill>
                        <a:effectLst/>
                        <a:latin typeface="Calibri"/>
                        <a:ea typeface="Calibri"/>
                        <a:cs typeface="Times New Roman"/>
                      </a:endParaRPr>
                    </a:p>
                    <a:p>
                      <a:pPr algn="ctr">
                        <a:lnSpc>
                          <a:spcPct val="115000"/>
                        </a:lnSpc>
                        <a:spcAft>
                          <a:spcPts val="0"/>
                        </a:spcAft>
                      </a:pPr>
                      <a:endParaRPr lang="el-GR" sz="1800" dirty="0" smtClean="0">
                        <a:solidFill>
                          <a:srgbClr val="002060"/>
                        </a:solidFill>
                        <a:effectLst/>
                        <a:latin typeface="Calibri"/>
                        <a:ea typeface="Calibri"/>
                        <a:cs typeface="Times New Roman"/>
                      </a:endParaRPr>
                    </a:p>
                    <a:p>
                      <a:pPr algn="ctr">
                        <a:lnSpc>
                          <a:spcPct val="115000"/>
                        </a:lnSpc>
                        <a:spcAft>
                          <a:spcPts val="0"/>
                        </a:spcAft>
                      </a:pPr>
                      <a:r>
                        <a:rPr lang="el-GR" sz="1800" dirty="0" smtClean="0">
                          <a:solidFill>
                            <a:srgbClr val="002060"/>
                          </a:solidFill>
                          <a:effectLst/>
                          <a:latin typeface="Calibri"/>
                          <a:ea typeface="Calibri"/>
                          <a:cs typeface="Times New Roman"/>
                        </a:rPr>
                        <a:t>Αριστερό </a:t>
                      </a:r>
                      <a:r>
                        <a:rPr lang="el-GR" sz="1800" dirty="0">
                          <a:solidFill>
                            <a:srgbClr val="002060"/>
                          </a:solidFill>
                          <a:effectLst/>
                          <a:latin typeface="Calibri"/>
                          <a:ea typeface="Calibri"/>
                          <a:cs typeface="Times New Roman"/>
                        </a:rPr>
                        <a:t>Κουμπί</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0"/>
                        </a:spcAft>
                      </a:pPr>
                      <a:endParaRPr lang="el-GR" sz="1800" dirty="0" smtClean="0">
                        <a:solidFill>
                          <a:srgbClr val="002060"/>
                        </a:solidFill>
                        <a:effectLst/>
                        <a:latin typeface="Calibri"/>
                        <a:ea typeface="Calibri"/>
                        <a:cs typeface="Times New Roman"/>
                      </a:endParaRPr>
                    </a:p>
                    <a:p>
                      <a:pPr algn="ctr">
                        <a:lnSpc>
                          <a:spcPct val="115000"/>
                        </a:lnSpc>
                        <a:spcAft>
                          <a:spcPts val="0"/>
                        </a:spcAft>
                      </a:pPr>
                      <a:r>
                        <a:rPr lang="el-GR" sz="1800" dirty="0" smtClean="0">
                          <a:solidFill>
                            <a:srgbClr val="002060"/>
                          </a:solidFill>
                          <a:effectLst/>
                          <a:latin typeface="Calibri"/>
                          <a:ea typeface="Calibri"/>
                          <a:cs typeface="Times New Roman"/>
                        </a:rPr>
                        <a:t>Επιλέξετε</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r>
                        <a:rPr lang="el-GR" sz="1800">
                          <a:solidFill>
                            <a:srgbClr val="002060"/>
                          </a:solidFill>
                          <a:effectLst/>
                          <a:latin typeface="Calibri"/>
                          <a:ea typeface="Calibri"/>
                          <a:cs typeface="Times New Roman"/>
                        </a:rPr>
                        <a:t>Μετακινήστε το δείκτη επάνω σε ένα αντικείμενο στην οθόνη και στη συνέχεια πατήστε και αφήστε γρήγορα το αριστερό κουμπί.</a:t>
                      </a:r>
                      <a:endParaRPr lang="en-US" sz="180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r h="1529168">
                <a:tc vMerge="1">
                  <a:txBody>
                    <a:bodyPr/>
                    <a:lstStyle/>
                    <a:p>
                      <a:endParaRPr lang="en-US"/>
                    </a:p>
                  </a:txBody>
                  <a:tcPr/>
                </a:tc>
                <a:tc>
                  <a:txBody>
                    <a:bodyPr/>
                    <a:lstStyle/>
                    <a:p>
                      <a:pPr algn="ctr">
                        <a:lnSpc>
                          <a:spcPct val="115000"/>
                        </a:lnSpc>
                        <a:spcAft>
                          <a:spcPts val="1000"/>
                        </a:spcAft>
                      </a:pPr>
                      <a:r>
                        <a:rPr lang="en-GB" sz="1800" dirty="0">
                          <a:solidFill>
                            <a:srgbClr val="002060"/>
                          </a:solidFill>
                          <a:effectLst/>
                          <a:latin typeface="Calibri"/>
                          <a:ea typeface="Calibri"/>
                          <a:cs typeface="Times New Roman"/>
                        </a:rPr>
                        <a:t> </a:t>
                      </a:r>
                      <a:endParaRPr lang="en-US" sz="1800" dirty="0">
                        <a:effectLst/>
                        <a:latin typeface="Calibri"/>
                        <a:ea typeface="Calibri"/>
                        <a:cs typeface="Times New Roman"/>
                      </a:endParaRPr>
                    </a:p>
                    <a:p>
                      <a:pPr algn="ctr">
                        <a:lnSpc>
                          <a:spcPct val="115000"/>
                        </a:lnSpc>
                        <a:spcAft>
                          <a:spcPts val="1000"/>
                        </a:spcAft>
                      </a:pPr>
                      <a:r>
                        <a:rPr lang="el-GR" sz="1800" dirty="0">
                          <a:solidFill>
                            <a:srgbClr val="002060"/>
                          </a:solidFill>
                          <a:effectLst/>
                          <a:latin typeface="Calibri"/>
                          <a:ea typeface="Calibri"/>
                          <a:cs typeface="Times New Roman"/>
                        </a:rPr>
                        <a:t>Διπλό κλικ</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r>
                        <a:rPr lang="el-GR" sz="1800" dirty="0">
                          <a:solidFill>
                            <a:srgbClr val="002060"/>
                          </a:solidFill>
                          <a:effectLst/>
                          <a:latin typeface="Calibri"/>
                          <a:ea typeface="Calibri"/>
                          <a:cs typeface="Times New Roman"/>
                        </a:rPr>
                        <a:t>Μετακινήστε το δείκτη επάνω σε ένα αντικείμενο στην οθόνη και στη συνέχεια πατήστε γρήγορα δύο φορές το αριστερό κουμπί και αφήστε το.</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r h="2300340">
                <a:tc vMerge="1">
                  <a:txBody>
                    <a:bodyPr/>
                    <a:lstStyle/>
                    <a:p>
                      <a:endParaRPr lang="en-US"/>
                    </a:p>
                  </a:txBody>
                  <a:tcPr/>
                </a:tc>
                <a:tc>
                  <a:txBody>
                    <a:bodyPr/>
                    <a:lstStyle/>
                    <a:p>
                      <a:pPr algn="ctr">
                        <a:lnSpc>
                          <a:spcPct val="115000"/>
                        </a:lnSpc>
                        <a:spcAft>
                          <a:spcPts val="1000"/>
                        </a:spcAft>
                      </a:pPr>
                      <a:endParaRPr lang="el-GR" sz="1800" dirty="0" smtClean="0">
                        <a:solidFill>
                          <a:srgbClr val="002060"/>
                        </a:solidFill>
                        <a:effectLst/>
                        <a:latin typeface="Calibri"/>
                        <a:ea typeface="Calibri"/>
                        <a:cs typeface="Times New Roman"/>
                      </a:endParaRPr>
                    </a:p>
                    <a:p>
                      <a:pPr algn="ctr">
                        <a:lnSpc>
                          <a:spcPct val="115000"/>
                        </a:lnSpc>
                        <a:spcAft>
                          <a:spcPts val="1000"/>
                        </a:spcAft>
                      </a:pPr>
                      <a:endParaRPr lang="el-GR" sz="1800" dirty="0" smtClean="0">
                        <a:solidFill>
                          <a:srgbClr val="002060"/>
                        </a:solidFill>
                        <a:effectLst/>
                        <a:latin typeface="Calibri"/>
                        <a:ea typeface="Calibri"/>
                        <a:cs typeface="Times New Roman"/>
                      </a:endParaRPr>
                    </a:p>
                    <a:p>
                      <a:pPr algn="ctr">
                        <a:lnSpc>
                          <a:spcPct val="115000"/>
                        </a:lnSpc>
                        <a:spcAft>
                          <a:spcPts val="1000"/>
                        </a:spcAft>
                      </a:pPr>
                      <a:r>
                        <a:rPr lang="el-GR" sz="1800" dirty="0" smtClean="0">
                          <a:solidFill>
                            <a:srgbClr val="002060"/>
                          </a:solidFill>
                          <a:effectLst/>
                          <a:latin typeface="Calibri"/>
                          <a:ea typeface="Calibri"/>
                          <a:cs typeface="Times New Roman"/>
                        </a:rPr>
                        <a:t>Μετακίνηση </a:t>
                      </a:r>
                      <a:r>
                        <a:rPr lang="el-GR" sz="1800" dirty="0">
                          <a:solidFill>
                            <a:srgbClr val="002060"/>
                          </a:solidFill>
                          <a:effectLst/>
                          <a:latin typeface="Calibri"/>
                          <a:ea typeface="Calibri"/>
                          <a:cs typeface="Times New Roman"/>
                        </a:rPr>
                        <a:t>αντικειμένου</a:t>
                      </a:r>
                      <a:endParaRPr lang="en-US" sz="1800" dirty="0">
                        <a:effectLst/>
                        <a:latin typeface="Calibri"/>
                        <a:ea typeface="Calibri"/>
                        <a:cs typeface="Times New Roman"/>
                      </a:endParaRPr>
                    </a:p>
                    <a:p>
                      <a:pPr algn="ctr">
                        <a:lnSpc>
                          <a:spcPct val="115000"/>
                        </a:lnSpc>
                        <a:spcAft>
                          <a:spcPts val="0"/>
                        </a:spcAft>
                      </a:pPr>
                      <a:r>
                        <a:rPr lang="el-GR" sz="1800" dirty="0">
                          <a:solidFill>
                            <a:srgbClr val="002060"/>
                          </a:solidFill>
                          <a:effectLst/>
                          <a:latin typeface="Calibri"/>
                          <a:ea typeface="Calibri"/>
                          <a:cs typeface="Times New Roman"/>
                        </a:rPr>
                        <a:t> </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r>
                        <a:rPr lang="el-GR" sz="1800" dirty="0">
                          <a:solidFill>
                            <a:srgbClr val="002060"/>
                          </a:solidFill>
                          <a:effectLst/>
                          <a:latin typeface="Calibri"/>
                          <a:ea typeface="Calibri"/>
                          <a:cs typeface="Times New Roman"/>
                        </a:rPr>
                        <a:t>Μετακινήστε το δείκτη επάνω σε ένα αντικείμενο στην οθόνη, πατήστε και κρατήστε πατημένο το αριστερό κουμπί, μετακινήστε το δείκτη ώστε να μετακινήσετε το αντικείμενο σε μια νέα θέση και στη συνέχεια αφήστε το αριστερό κουμπί.</a:t>
                      </a:r>
                      <a:endParaRPr lang="en-US" sz="18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6</a:t>
            </a:fld>
            <a:endParaRPr lang="en-US"/>
          </a:p>
        </p:txBody>
      </p:sp>
    </p:spTree>
    <p:extLst>
      <p:ext uri="{BB962C8B-B14F-4D97-AF65-F5344CB8AC3E}">
        <p14:creationId xmlns:p14="http://schemas.microsoft.com/office/powerpoint/2010/main" val="22657198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92500" lnSpcReduction="10000"/>
          </a:bodyPr>
          <a:lstStyle/>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Κάνουμε </a:t>
            </a:r>
            <a:r>
              <a:rPr lang="el-GR" dirty="0">
                <a:latin typeface="Arial" panose="020B0604020202020204" pitchFamily="34" charset="0"/>
                <a:cs typeface="Arial" panose="020B0604020202020204" pitchFamily="34" charset="0"/>
              </a:rPr>
              <a:t>κλικ στο </a:t>
            </a:r>
            <a:r>
              <a:rPr lang="en-GB" dirty="0" smtClean="0">
                <a:solidFill>
                  <a:srgbClr val="00B0F0"/>
                </a:solidFill>
                <a:latin typeface="Arial" panose="020B0604020202020204" pitchFamily="34" charset="0"/>
                <a:cs typeface="Arial" panose="020B0604020202020204" pitchFamily="34" charset="0"/>
              </a:rPr>
              <a:t>Save</a:t>
            </a:r>
            <a:endParaRPr lang="el-GR" dirty="0" smtClean="0">
              <a:solidFill>
                <a:srgbClr val="00B0F0"/>
              </a:solidFill>
              <a:latin typeface="Arial" panose="020B0604020202020204" pitchFamily="34" charset="0"/>
              <a:cs typeface="Arial" panose="020B0604020202020204" pitchFamily="34" charset="0"/>
            </a:endParaRPr>
          </a:p>
          <a:p>
            <a:pPr marL="109728" indent="0">
              <a:buNone/>
            </a:pPr>
            <a:endParaRPr lang="el-GR" dirty="0" smtClean="0">
              <a:solidFill>
                <a:srgbClr val="00B0F0"/>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Αφού </a:t>
            </a:r>
            <a:r>
              <a:rPr lang="el-GR" dirty="0">
                <a:latin typeface="Arial" panose="020B0604020202020204" pitchFamily="34" charset="0"/>
                <a:cs typeface="Arial" panose="020B0604020202020204" pitchFamily="34" charset="0"/>
              </a:rPr>
              <a:t>τελειώσει η λήψη </a:t>
            </a:r>
            <a:r>
              <a:rPr lang="el-GR" dirty="0" smtClean="0">
                <a:latin typeface="Arial" panose="020B0604020202020204" pitchFamily="34" charset="0"/>
                <a:cs typeface="Arial" panose="020B0604020202020204" pitchFamily="34" charset="0"/>
              </a:rPr>
              <a:t>πατούμε </a:t>
            </a:r>
            <a:r>
              <a:rPr lang="el-GR" dirty="0">
                <a:latin typeface="Arial" panose="020B0604020202020204" pitchFamily="34" charset="0"/>
                <a:cs typeface="Arial" panose="020B0604020202020204" pitchFamily="34" charset="0"/>
              </a:rPr>
              <a:t>στο </a:t>
            </a:r>
            <a:r>
              <a:rPr lang="el-GR" dirty="0" err="1">
                <a:solidFill>
                  <a:srgbClr val="00B0F0"/>
                </a:solidFill>
                <a:latin typeface="Arial" panose="020B0604020202020204" pitchFamily="34" charset="0"/>
                <a:cs typeface="Arial" panose="020B0604020202020204" pitchFamily="34" charset="0"/>
              </a:rPr>
              <a:t>View</a:t>
            </a:r>
            <a:r>
              <a:rPr lang="el-GR" dirty="0">
                <a:solidFill>
                  <a:srgbClr val="00B0F0"/>
                </a:solidFill>
                <a:latin typeface="Arial" panose="020B0604020202020204" pitchFamily="34" charset="0"/>
                <a:cs typeface="Arial" panose="020B0604020202020204" pitchFamily="34" charset="0"/>
              </a:rPr>
              <a:t> </a:t>
            </a:r>
            <a:r>
              <a:rPr lang="el-GR" dirty="0" err="1" smtClean="0">
                <a:solidFill>
                  <a:srgbClr val="00B0F0"/>
                </a:solidFill>
                <a:latin typeface="Arial" panose="020B0604020202020204" pitchFamily="34" charset="0"/>
                <a:cs typeface="Arial" panose="020B0604020202020204" pitchFamily="34" charset="0"/>
              </a:rPr>
              <a:t>Downloads</a:t>
            </a:r>
            <a:endParaRPr lang="el-GR" dirty="0" smtClean="0">
              <a:solidFill>
                <a:srgbClr val="00B0F0"/>
              </a:solidFill>
              <a:latin typeface="Arial" panose="020B0604020202020204" pitchFamily="34" charset="0"/>
              <a:cs typeface="Arial" panose="020B0604020202020204" pitchFamily="34" charset="0"/>
            </a:endParaRPr>
          </a:p>
          <a:p>
            <a:pPr marL="109728" indent="0">
              <a:buNone/>
            </a:pPr>
            <a:endParaRPr lang="el-GR" dirty="0" smtClean="0">
              <a:solidFill>
                <a:srgbClr val="00B0F0"/>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Κάνουμε ένα </a:t>
            </a:r>
            <a:r>
              <a:rPr lang="el-GR" dirty="0">
                <a:latin typeface="Arial" panose="020B0604020202020204" pitchFamily="34" charset="0"/>
                <a:cs typeface="Arial" panose="020B0604020202020204" pitchFamily="34" charset="0"/>
              </a:rPr>
              <a:t>κλικ στο </a:t>
            </a:r>
            <a:r>
              <a:rPr lang="el-GR" dirty="0" err="1" smtClean="0">
                <a:solidFill>
                  <a:srgbClr val="00B0F0"/>
                </a:solidFill>
                <a:latin typeface="Arial" panose="020B0604020202020204" pitchFamily="34" charset="0"/>
                <a:cs typeface="Arial" panose="020B0604020202020204" pitchFamily="34" charset="0"/>
              </a:rPr>
              <a:t>Run</a:t>
            </a:r>
            <a:r>
              <a:rPr lang="el-GR" dirty="0" smtClean="0">
                <a:latin typeface="Arial" panose="020B0604020202020204" pitchFamily="34" charset="0"/>
                <a:cs typeface="Arial" panose="020B0604020202020204" pitchFamily="34" charset="0"/>
              </a:rPr>
              <a:t>.</a:t>
            </a:r>
          </a:p>
          <a:p>
            <a:pPr marL="109728" indent="0">
              <a:buNone/>
            </a:pP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Ακολουθούμε </a:t>
            </a:r>
            <a:r>
              <a:rPr lang="el-GR" dirty="0">
                <a:latin typeface="Arial" panose="020B0604020202020204" pitchFamily="34" charset="0"/>
                <a:cs typeface="Arial" panose="020B0604020202020204" pitchFamily="34" charset="0"/>
              </a:rPr>
              <a:t>τα βήματα για να εγκαταστήσουμε το </a:t>
            </a:r>
            <a:r>
              <a:rPr lang="el-GR" dirty="0" smtClean="0">
                <a:latin typeface="Arial" panose="020B0604020202020204" pitchFamily="34" charset="0"/>
                <a:cs typeface="Arial" panose="020B0604020202020204" pitchFamily="34" charset="0"/>
              </a:rPr>
              <a:t>πρόγραμμα.</a:t>
            </a:r>
          </a:p>
          <a:p>
            <a:pPr marL="109728" indent="0">
              <a:buNone/>
            </a:pP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latin typeface="Arial" panose="020B0604020202020204" pitchFamily="34" charset="0"/>
                <a:cs typeface="Arial" panose="020B0604020202020204" pitchFamily="34" charset="0"/>
              </a:rPr>
              <a:t>Μόλις </a:t>
            </a:r>
            <a:r>
              <a:rPr lang="el-GR" dirty="0">
                <a:latin typeface="Arial" panose="020B0604020202020204" pitchFamily="34" charset="0"/>
                <a:cs typeface="Arial" panose="020B0604020202020204" pitchFamily="34" charset="0"/>
              </a:rPr>
              <a:t>τελειώσει η εγκατάσταση εμφανίζεται στην επιφάνεια εργασίας μας το εξής </a:t>
            </a:r>
            <a:r>
              <a:rPr lang="el-GR" dirty="0" smtClean="0">
                <a:latin typeface="Arial" panose="020B0604020202020204" pitchFamily="34" charset="0"/>
                <a:cs typeface="Arial" panose="020B0604020202020204" pitchFamily="34" charset="0"/>
              </a:rPr>
              <a:t>εικονίδιο:</a:t>
            </a:r>
          </a:p>
          <a:p>
            <a:pPr marL="109728" indent="0">
              <a:buNone/>
            </a:pPr>
            <a:endParaRPr lang="el-GR"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el-GR" dirty="0" smtClean="0"/>
              <a:t>Κάνουμε διπλό </a:t>
            </a:r>
            <a:r>
              <a:rPr lang="el-GR" dirty="0"/>
              <a:t>αριστερό κλικ επάνω του για να ανοίξει και να εμφανίσει την εξής εικόνα: </a:t>
            </a:r>
            <a:endParaRPr lang="en-US" dirty="0"/>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60</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768244" y="4221088"/>
            <a:ext cx="792088" cy="792088"/>
          </a:xfrm>
          <a:prstGeom prst="rect">
            <a:avLst/>
          </a:prstGeom>
          <a:noFill/>
          <a:ln>
            <a:noFill/>
          </a:ln>
        </p:spPr>
      </p:pic>
    </p:spTree>
    <p:extLst>
      <p:ext uri="{BB962C8B-B14F-4D97-AF65-F5344CB8AC3E}">
        <p14:creationId xmlns:p14="http://schemas.microsoft.com/office/powerpoint/2010/main" val="867704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61</a:t>
            </a:fld>
            <a:endParaRPr lang="en-US"/>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260648"/>
            <a:ext cx="7776864" cy="5544616"/>
          </a:xfrm>
          <a:prstGeom prst="rect">
            <a:avLst/>
          </a:prstGeom>
          <a:noFill/>
          <a:ln>
            <a:noFill/>
          </a:ln>
        </p:spPr>
      </p:pic>
    </p:spTree>
    <p:extLst>
      <p:ext uri="{BB962C8B-B14F-4D97-AF65-F5344CB8AC3E}">
        <p14:creationId xmlns:p14="http://schemas.microsoft.com/office/powerpoint/2010/main" val="35088086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lstStyle/>
          <a:p>
            <a:pPr marL="109728" indent="0">
              <a:buNone/>
            </a:pPr>
            <a:endParaRPr lang="el-GR" dirty="0" smtClean="0">
              <a:latin typeface="Arial" panose="020B0604020202020204" pitchFamily="34" charset="0"/>
              <a:cs typeface="Arial" panose="020B0604020202020204" pitchFamily="34" charset="0"/>
            </a:endParaRPr>
          </a:p>
          <a:p>
            <a:pPr marL="109728" indent="0">
              <a:buNone/>
            </a:pPr>
            <a:r>
              <a:rPr lang="el-GR" dirty="0" smtClean="0">
                <a:latin typeface="Arial" panose="020B0604020202020204" pitchFamily="34" charset="0"/>
                <a:cs typeface="Arial" panose="020B0604020202020204" pitchFamily="34" charset="0"/>
              </a:rPr>
              <a:t>Αφού </a:t>
            </a:r>
            <a:r>
              <a:rPr lang="el-GR" dirty="0">
                <a:latin typeface="Arial" panose="020B0604020202020204" pitchFamily="34" charset="0"/>
                <a:cs typeface="Arial" panose="020B0604020202020204" pitchFamily="34" charset="0"/>
              </a:rPr>
              <a:t>είναι η πρώτη φορά που θα εργαστούμε με το </a:t>
            </a:r>
            <a:r>
              <a:rPr lang="el-GR" dirty="0" err="1">
                <a:solidFill>
                  <a:srgbClr val="00B0F0"/>
                </a:solidFill>
                <a:latin typeface="Arial" panose="020B0604020202020204" pitchFamily="34" charset="0"/>
                <a:cs typeface="Arial" panose="020B0604020202020204" pitchFamily="34" charset="0"/>
              </a:rPr>
              <a:t>Skype</a:t>
            </a:r>
            <a:r>
              <a:rPr lang="el-GR" dirty="0">
                <a:latin typeface="Arial" panose="020B0604020202020204" pitchFamily="34" charset="0"/>
                <a:cs typeface="Arial" panose="020B0604020202020204" pitchFamily="34" charset="0"/>
              </a:rPr>
              <a:t> θα πρέπει να δημιουργήσουμε ένα νέο λογαριασμό. Για να το καταφέρουμε αυτό θα πρέπει να πατήσουμε αριστερό κλικ στο </a:t>
            </a:r>
            <a:br>
              <a:rPr lang="el-GR" dirty="0">
                <a:latin typeface="Arial" panose="020B0604020202020204" pitchFamily="34" charset="0"/>
                <a:cs typeface="Arial" panose="020B0604020202020204" pitchFamily="34" charset="0"/>
              </a:rPr>
            </a:br>
            <a:r>
              <a:rPr lang="el-GR" dirty="0">
                <a:solidFill>
                  <a:srgbClr val="00B0F0"/>
                </a:solidFill>
                <a:latin typeface="Arial" panose="020B0604020202020204" pitchFamily="34" charset="0"/>
                <a:cs typeface="Arial" panose="020B0604020202020204" pitchFamily="34" charset="0"/>
              </a:rPr>
              <a:t>Δημιουργία νέου λογαριασμού</a:t>
            </a:r>
            <a:endParaRPr lang="en-US" dirty="0">
              <a:solidFill>
                <a:srgbClr val="00B0F0"/>
              </a:solidFill>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Αμέσως οδηγούμαστε σε μια άλλη σελίδα όπου πρέπει να συμπληρώσουμε κάποια προσωπικά μας στοιχεία. Θα πρέπει να βάλουμε τα πραγματικά μας στοιχεία γιατί διαφορετικά δεν θα μπορούν να μας βρουν φίλοι και γνωστοί. </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62</a:t>
            </a:fld>
            <a:endParaRPr lang="en-US"/>
          </a:p>
        </p:txBody>
      </p:sp>
    </p:spTree>
    <p:extLst>
      <p:ext uri="{BB962C8B-B14F-4D97-AF65-F5344CB8AC3E}">
        <p14:creationId xmlns:p14="http://schemas.microsoft.com/office/powerpoint/2010/main" val="7230458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63</a:t>
            </a:fld>
            <a:endParaRPr lang="en-US"/>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764704"/>
            <a:ext cx="6264696" cy="5400600"/>
          </a:xfrm>
          <a:prstGeom prst="rect">
            <a:avLst/>
          </a:prstGeom>
          <a:noFill/>
          <a:ln>
            <a:noFill/>
          </a:ln>
        </p:spPr>
      </p:pic>
      <p:sp>
        <p:nvSpPr>
          <p:cNvPr id="6" name="Rectangle 5"/>
          <p:cNvSpPr/>
          <p:nvPr/>
        </p:nvSpPr>
        <p:spPr>
          <a:xfrm>
            <a:off x="539552" y="116632"/>
            <a:ext cx="7776864" cy="576064"/>
          </a:xfrm>
          <a:prstGeom prst="rect">
            <a:avLst/>
          </a:prstGeom>
        </p:spPr>
        <p:txBody>
          <a:bodyPr wrap="square">
            <a:noAutofit/>
          </a:bodyPr>
          <a:lstStyle/>
          <a:p>
            <a:r>
              <a:rPr lang="el-GR" sz="2000" dirty="0" smtClean="0"/>
              <a:t>Συμπληρώνουμε </a:t>
            </a:r>
            <a:r>
              <a:rPr lang="el-GR" sz="2000" dirty="0"/>
              <a:t>τα στοιχεία </a:t>
            </a:r>
            <a:r>
              <a:rPr lang="el-GR" sz="2000" dirty="0" smtClean="0"/>
              <a:t>μας στη πιο κάτω φόρμα </a:t>
            </a:r>
            <a:endParaRPr lang="en-US" sz="2000" dirty="0"/>
          </a:p>
        </p:txBody>
      </p:sp>
    </p:spTree>
    <p:extLst>
      <p:ext uri="{BB962C8B-B14F-4D97-AF65-F5344CB8AC3E}">
        <p14:creationId xmlns:p14="http://schemas.microsoft.com/office/powerpoint/2010/main" val="7510400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lstStyle/>
          <a:p>
            <a:pPr>
              <a:buFont typeface="Wingdings" panose="05000000000000000000" pitchFamily="2" charset="2"/>
              <a:buChar char="Ø"/>
            </a:pPr>
            <a:r>
              <a:rPr lang="el-GR" sz="2400" b="1" dirty="0"/>
              <a:t>Χρήση του </a:t>
            </a:r>
            <a:r>
              <a:rPr lang="el-GR" sz="2400" b="1" dirty="0" err="1">
                <a:solidFill>
                  <a:srgbClr val="00B0F0"/>
                </a:solidFill>
              </a:rPr>
              <a:t>skype</a:t>
            </a:r>
            <a:r>
              <a:rPr lang="el-GR" sz="2400" b="1" dirty="0"/>
              <a:t>.</a:t>
            </a:r>
            <a:endParaRPr lang="en-US" sz="2400" dirty="0"/>
          </a:p>
          <a:p>
            <a:pPr marL="361950" indent="-252413">
              <a:buNone/>
            </a:pPr>
            <a:r>
              <a:rPr lang="el-GR" sz="2400" dirty="0"/>
              <a:t>	</a:t>
            </a:r>
            <a:r>
              <a:rPr lang="el-GR" sz="2400" dirty="0" smtClean="0"/>
              <a:t>Μόλις ανοίξουμε </a:t>
            </a:r>
            <a:r>
              <a:rPr lang="el-GR" sz="2400" dirty="0"/>
              <a:t>για πρώτη φορά το </a:t>
            </a:r>
            <a:r>
              <a:rPr lang="el-GR" sz="2400" dirty="0" err="1"/>
              <a:t>skype</a:t>
            </a:r>
            <a:r>
              <a:rPr lang="el-GR" sz="2400" dirty="0"/>
              <a:t>, πρέπει να </a:t>
            </a:r>
            <a:r>
              <a:rPr lang="el-GR" sz="2400" dirty="0" smtClean="0"/>
              <a:t>κάνουμε </a:t>
            </a:r>
            <a:r>
              <a:rPr lang="el-GR" sz="2400" dirty="0"/>
              <a:t>το εξής:</a:t>
            </a:r>
            <a:endParaRPr lang="en-US" sz="2400" dirty="0"/>
          </a:p>
          <a:p>
            <a:pPr marL="361950" indent="-252413">
              <a:buNone/>
            </a:pPr>
            <a:r>
              <a:rPr lang="el-GR" sz="2400" dirty="0"/>
              <a:t>	</a:t>
            </a:r>
            <a:r>
              <a:rPr lang="el-GR" sz="2400" dirty="0" smtClean="0"/>
              <a:t>στο </a:t>
            </a:r>
            <a:r>
              <a:rPr lang="el-GR" sz="2400" dirty="0"/>
              <a:t>παράθυρο  του </a:t>
            </a:r>
            <a:r>
              <a:rPr lang="el-GR" sz="2400" dirty="0" err="1">
                <a:solidFill>
                  <a:srgbClr val="00B0F0"/>
                </a:solidFill>
              </a:rPr>
              <a:t>skype</a:t>
            </a:r>
            <a:r>
              <a:rPr lang="el-GR" sz="2400" dirty="0"/>
              <a:t> </a:t>
            </a:r>
            <a:r>
              <a:rPr lang="el-GR" sz="2400" dirty="0" smtClean="0"/>
              <a:t>εμφανίζεται </a:t>
            </a:r>
            <a:r>
              <a:rPr lang="el-GR" sz="2400" dirty="0"/>
              <a:t>ο οδηγός έναρξης  ρυθμίσεων</a:t>
            </a:r>
            <a:endParaRPr lang="en-US" sz="2400" dirty="0"/>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64</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017068" y="2349438"/>
            <a:ext cx="6048672" cy="3888432"/>
          </a:xfrm>
          <a:prstGeom prst="rect">
            <a:avLst/>
          </a:prstGeom>
          <a:noFill/>
          <a:ln>
            <a:noFill/>
          </a:ln>
        </p:spPr>
      </p:pic>
      <p:sp>
        <p:nvSpPr>
          <p:cNvPr id="6" name="Rectangle 5"/>
          <p:cNvSpPr>
            <a:spLocks noChangeArrowheads="1"/>
          </p:cNvSpPr>
          <p:nvPr/>
        </p:nvSpPr>
        <p:spPr bwMode="auto">
          <a:xfrm>
            <a:off x="3851920" y="2786261"/>
            <a:ext cx="1333500" cy="1219200"/>
          </a:xfrm>
          <a:prstGeom prst="rect">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rot="0" vert="horz" wrap="square" lIns="91440" tIns="45720" rIns="91440" bIns="45720" anchor="t" anchorCtr="0" upright="1">
            <a:noAutofit/>
          </a:bodyPr>
          <a:lstStyle/>
          <a:p>
            <a:endParaRPr lang="en-US"/>
          </a:p>
        </p:txBody>
      </p:sp>
      <p:sp>
        <p:nvSpPr>
          <p:cNvPr id="7" name="Rectangle 6"/>
          <p:cNvSpPr>
            <a:spLocks/>
          </p:cNvSpPr>
          <p:nvPr/>
        </p:nvSpPr>
        <p:spPr>
          <a:xfrm>
            <a:off x="6012160" y="2752353"/>
            <a:ext cx="866775" cy="266700"/>
          </a:xfrm>
          <a:prstGeom prst="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a:spLocks noChangeArrowheads="1"/>
          </p:cNvSpPr>
          <p:nvPr/>
        </p:nvSpPr>
        <p:spPr bwMode="auto">
          <a:xfrm>
            <a:off x="2195736" y="2420888"/>
            <a:ext cx="792088" cy="3744416"/>
          </a:xfrm>
          <a:prstGeom prst="rect">
            <a:avLst/>
          </a:prstGeom>
          <a:solidFill>
            <a:srgbClr val="FFFFFF"/>
          </a:solidFill>
          <a:ln w="317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n-US"/>
          </a:p>
        </p:txBody>
      </p:sp>
    </p:spTree>
    <p:extLst>
      <p:ext uri="{BB962C8B-B14F-4D97-AF65-F5344CB8AC3E}">
        <p14:creationId xmlns:p14="http://schemas.microsoft.com/office/powerpoint/2010/main" val="16691522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a:bodyPr>
          <a:lstStyle/>
          <a:p>
            <a:pPr>
              <a:buFont typeface="Wingdings" panose="05000000000000000000" pitchFamily="2" charset="2"/>
              <a:buChar char="Ø"/>
            </a:pPr>
            <a:r>
              <a:rPr lang="el-GR" b="1" dirty="0">
                <a:latin typeface="Arial" panose="020B0604020202020204" pitchFamily="34" charset="0"/>
                <a:cs typeface="Arial" panose="020B0604020202020204" pitchFamily="34" charset="0"/>
              </a:rPr>
              <a:t>Προσθήκη και διαχείριση </a:t>
            </a:r>
            <a:r>
              <a:rPr lang="el-GR" b="1" dirty="0" smtClean="0">
                <a:latin typeface="Arial" panose="020B0604020202020204" pitchFamily="34" charset="0"/>
                <a:cs typeface="Arial" panose="020B0604020202020204" pitchFamily="34" charset="0"/>
              </a:rPr>
              <a:t>επαφών</a:t>
            </a:r>
            <a:endParaRPr lang="en-US" dirty="0">
              <a:latin typeface="Arial" panose="020B0604020202020204" pitchFamily="34" charset="0"/>
              <a:cs typeface="Arial" panose="020B0604020202020204" pitchFamily="34" charset="0"/>
            </a:endParaRPr>
          </a:p>
          <a:p>
            <a:pPr marL="109728" indent="0">
              <a:buNone/>
            </a:pP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109728" indent="0">
              <a:buNone/>
            </a:pPr>
            <a:r>
              <a:rPr lang="el-GR" sz="2400" dirty="0" smtClean="0">
                <a:latin typeface="Arial" panose="020B0604020202020204" pitchFamily="34" charset="0"/>
                <a:cs typeface="Arial" panose="020B0604020202020204" pitchFamily="34" charset="0"/>
              </a:rPr>
              <a:t>Για </a:t>
            </a:r>
            <a:r>
              <a:rPr lang="el-GR" sz="2400" dirty="0">
                <a:latin typeface="Arial" panose="020B0604020202020204" pitchFamily="34" charset="0"/>
                <a:cs typeface="Arial" panose="020B0604020202020204" pitchFamily="34" charset="0"/>
              </a:rPr>
              <a:t>να προσθέσουμε μια επαφή, κάνουμε τα εξής:</a:t>
            </a:r>
            <a:endParaRPr lang="en-US" sz="2400" dirty="0">
              <a:latin typeface="Arial" panose="020B0604020202020204" pitchFamily="34" charset="0"/>
              <a:cs typeface="Arial" panose="020B0604020202020204" pitchFamily="34" charset="0"/>
            </a:endParaRPr>
          </a:p>
          <a:p>
            <a:pPr marL="109728" indent="0">
              <a:buNone/>
            </a:pPr>
            <a:r>
              <a:rPr lang="el-GR" sz="2400" dirty="0" smtClean="0">
                <a:latin typeface="Arial" panose="020B0604020202020204" pitchFamily="34" charset="0"/>
                <a:cs typeface="Arial" panose="020B0604020202020204" pitchFamily="34" charset="0"/>
              </a:rPr>
              <a:t>1. Κάνουμε κλικ στο εικονίδιο:</a:t>
            </a:r>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D18737D0-1F07-487A-BC82-FDF5B924E95B}" type="slidenum">
              <a:rPr lang="en-US" smtClean="0"/>
              <a:pPr/>
              <a:t>65</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916832"/>
            <a:ext cx="3312368" cy="4104456"/>
          </a:xfrm>
          <a:prstGeom prst="rect">
            <a:avLst/>
          </a:prstGeom>
          <a:noFill/>
          <a:ln>
            <a:noFill/>
          </a:ln>
        </p:spPr>
      </p:pic>
      <p:sp>
        <p:nvSpPr>
          <p:cNvPr id="6" name="Rectangle 5"/>
          <p:cNvSpPr/>
          <p:nvPr/>
        </p:nvSpPr>
        <p:spPr>
          <a:xfrm>
            <a:off x="479029" y="2060848"/>
            <a:ext cx="4572000" cy="3816424"/>
          </a:xfrm>
          <a:prstGeom prst="rect">
            <a:avLst/>
          </a:prstGeom>
        </p:spPr>
        <p:txBody>
          <a:bodyPr>
            <a:noAutofit/>
          </a:bodyPr>
          <a:lstStyle/>
          <a:p>
            <a:pPr marL="447675" indent="-338138">
              <a:buNone/>
            </a:pPr>
            <a:r>
              <a:rPr lang="el-GR" sz="2400" dirty="0">
                <a:latin typeface="Arial" panose="020B0604020202020204" pitchFamily="34" charset="0"/>
                <a:cs typeface="Arial" panose="020B0604020202020204" pitchFamily="34" charset="0"/>
              </a:rPr>
              <a:t>2. </a:t>
            </a:r>
            <a:r>
              <a:rPr lang="el-GR" sz="2400" dirty="0" smtClean="0">
                <a:latin typeface="Arial" panose="020B0604020202020204" pitchFamily="34" charset="0"/>
                <a:cs typeface="Arial" panose="020B0604020202020204" pitchFamily="34" charset="0"/>
              </a:rPr>
              <a:t>Εμφανίζεται </a:t>
            </a:r>
            <a:r>
              <a:rPr lang="el-GR" sz="2400" dirty="0">
                <a:latin typeface="Arial" panose="020B0604020202020204" pitchFamily="34" charset="0"/>
                <a:cs typeface="Arial" panose="020B0604020202020204" pitchFamily="34" charset="0"/>
              </a:rPr>
              <a:t>ένα κενό κουτί </a:t>
            </a:r>
            <a:r>
              <a:rPr lang="el-GR" sz="2400" dirty="0" smtClean="0">
                <a:latin typeface="Arial" panose="020B0604020202020204" pitchFamily="34" charset="0"/>
                <a:cs typeface="Arial" panose="020B0604020202020204" pitchFamily="34" charset="0"/>
              </a:rPr>
              <a:t>από </a:t>
            </a:r>
            <a:r>
              <a:rPr lang="el-GR" sz="2400" dirty="0">
                <a:latin typeface="Arial" panose="020B0604020202020204" pitchFamily="34" charset="0"/>
                <a:cs typeface="Arial" panose="020B0604020202020204" pitchFamily="34" charset="0"/>
              </a:rPr>
              <a:t>κάτω, στο οποίο </a:t>
            </a:r>
            <a:r>
              <a:rPr lang="el-GR" sz="2400" dirty="0" smtClean="0">
                <a:latin typeface="Arial" panose="020B0604020202020204" pitchFamily="34" charset="0"/>
                <a:cs typeface="Arial" panose="020B0604020202020204" pitchFamily="34" charset="0"/>
              </a:rPr>
              <a:t>γράφουμε </a:t>
            </a:r>
            <a:r>
              <a:rPr lang="el-GR" sz="2400" dirty="0">
                <a:latin typeface="Arial" panose="020B0604020202020204" pitchFamily="34" charset="0"/>
                <a:cs typeface="Arial" panose="020B0604020202020204" pitchFamily="34" charset="0"/>
              </a:rPr>
              <a:t>το όνομα </a:t>
            </a:r>
            <a:r>
              <a:rPr lang="el-GR" sz="2400" dirty="0" err="1" smtClean="0">
                <a:solidFill>
                  <a:srgbClr val="00B0F0"/>
                </a:solidFill>
                <a:latin typeface="Arial" panose="020B0604020202020204" pitchFamily="34" charset="0"/>
                <a:cs typeface="Arial" panose="020B0604020202020204" pitchFamily="34" charset="0"/>
              </a:rPr>
              <a:t>skype</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που θέλουμε να </a:t>
            </a:r>
            <a:r>
              <a:rPr lang="el-GR" sz="2400" dirty="0" smtClean="0">
                <a:latin typeface="Arial" panose="020B0604020202020204" pitchFamily="34" charset="0"/>
                <a:cs typeface="Arial" panose="020B0604020202020204" pitchFamily="34" charset="0"/>
              </a:rPr>
              <a:t>προσθέσουμε</a:t>
            </a:r>
            <a:r>
              <a:rPr lang="el-GR" sz="2400" dirty="0">
                <a:latin typeface="Arial" panose="020B0604020202020204" pitchFamily="34" charset="0"/>
                <a:cs typeface="Arial" panose="020B0604020202020204" pitchFamily="34" charset="0"/>
              </a:rPr>
              <a:t>, και </a:t>
            </a:r>
            <a:r>
              <a:rPr lang="el-GR" sz="2400" dirty="0" smtClean="0">
                <a:latin typeface="Arial" panose="020B0604020202020204" pitchFamily="34" charset="0"/>
                <a:cs typeface="Arial" panose="020B0604020202020204" pitchFamily="34" charset="0"/>
              </a:rPr>
              <a:t>πατούμε </a:t>
            </a:r>
            <a:r>
              <a:rPr lang="el-GR" sz="2400" dirty="0" err="1">
                <a:solidFill>
                  <a:srgbClr val="00B0F0"/>
                </a:solidFill>
                <a:latin typeface="Arial" panose="020B0604020202020204" pitchFamily="34" charset="0"/>
                <a:cs typeface="Arial" panose="020B0604020202020204" pitchFamily="34" charset="0"/>
              </a:rPr>
              <a:t>enter</a:t>
            </a:r>
            <a:r>
              <a:rPr lang="el-G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447675" indent="-338138">
              <a:buNone/>
            </a:pPr>
            <a:r>
              <a:rPr lang="el-GR" sz="2400" dirty="0">
                <a:latin typeface="Arial" panose="020B0604020202020204" pitchFamily="34" charset="0"/>
                <a:cs typeface="Arial" panose="020B0604020202020204" pitchFamily="34" charset="0"/>
              </a:rPr>
              <a:t>	</a:t>
            </a:r>
            <a:endParaRPr lang="el-GR" sz="2400" dirty="0" smtClean="0">
              <a:latin typeface="Arial" panose="020B0604020202020204" pitchFamily="34" charset="0"/>
              <a:cs typeface="Arial" panose="020B0604020202020204" pitchFamily="34" charset="0"/>
            </a:endParaRPr>
          </a:p>
          <a:p>
            <a:pPr marL="447675" indent="-338138">
              <a:buNone/>
            </a:pPr>
            <a:r>
              <a:rPr lang="el-GR" sz="2400" dirty="0" smtClean="0">
                <a:latin typeface="Arial" panose="020B0604020202020204" pitchFamily="34" charset="0"/>
                <a:cs typeface="Arial" panose="020B0604020202020204" pitchFamily="34" charset="0"/>
              </a:rPr>
              <a:t>	</a:t>
            </a:r>
            <a:r>
              <a:rPr lang="el-GR" sz="2400" u="sng" dirty="0" smtClean="0">
                <a:latin typeface="Arial" panose="020B0604020202020204" pitchFamily="34" charset="0"/>
                <a:cs typeface="Arial" panose="020B0604020202020204" pitchFamily="34" charset="0"/>
              </a:rPr>
              <a:t>Σημείωση</a:t>
            </a:r>
            <a:r>
              <a:rPr lang="el-GR" sz="2400" dirty="0">
                <a:latin typeface="Arial" panose="020B0604020202020204" pitchFamily="34" charset="0"/>
                <a:cs typeface="Arial" panose="020B0604020202020204" pitchFamily="34" charset="0"/>
              </a:rPr>
              <a:t>: </a:t>
            </a:r>
            <a:r>
              <a:rPr lang="el-GR" sz="2400" dirty="0" err="1" smtClean="0">
                <a:latin typeface="Arial" panose="020B0604020202020204" pitchFamily="34" charset="0"/>
                <a:cs typeface="Arial" panose="020B0604020202020204" pitchFamily="34" charset="0"/>
              </a:rPr>
              <a:t>μπορουμε</a:t>
            </a:r>
            <a:r>
              <a:rPr lang="el-GR" sz="2400" dirty="0" smtClean="0">
                <a:latin typeface="Arial" panose="020B0604020202020204" pitchFamily="34" charset="0"/>
                <a:cs typeface="Arial" panose="020B0604020202020204" pitchFamily="34" charset="0"/>
              </a:rPr>
              <a:t> να γράψουμε </a:t>
            </a:r>
            <a:r>
              <a:rPr lang="el-GR" sz="2400" dirty="0">
                <a:latin typeface="Arial" panose="020B0604020202020204" pitchFamily="34" charset="0"/>
                <a:cs typeface="Arial" panose="020B0604020202020204" pitchFamily="34" charset="0"/>
              </a:rPr>
              <a:t>το πλήρες </a:t>
            </a:r>
            <a:r>
              <a:rPr lang="el-GR" sz="2400" dirty="0" smtClean="0">
                <a:latin typeface="Arial" panose="020B0604020202020204" pitchFamily="34" charset="0"/>
                <a:cs typeface="Arial" panose="020B0604020202020204" pitchFamily="34" charset="0"/>
              </a:rPr>
              <a:t>όνομα </a:t>
            </a:r>
            <a:r>
              <a:rPr lang="el-GR" sz="2400" dirty="0">
                <a:latin typeface="Arial" panose="020B0604020202020204" pitchFamily="34" charset="0"/>
                <a:cs typeface="Arial" panose="020B0604020202020204" pitchFamily="34" charset="0"/>
              </a:rPr>
              <a:t>μιας επαφής ή το </a:t>
            </a:r>
            <a:r>
              <a:rPr lang="el-GR" sz="2400" dirty="0" smtClean="0">
                <a:latin typeface="Arial" panose="020B0604020202020204" pitchFamily="34" charset="0"/>
                <a:cs typeface="Arial" panose="020B0604020202020204" pitchFamily="34" charset="0"/>
              </a:rPr>
              <a:t>e-</a:t>
            </a:r>
            <a:r>
              <a:rPr lang="el-GR" sz="2400" dirty="0" err="1" smtClean="0">
                <a:latin typeface="Arial" panose="020B0604020202020204" pitchFamily="34" charset="0"/>
                <a:cs typeface="Arial" panose="020B0604020202020204" pitchFamily="34" charset="0"/>
              </a:rPr>
              <a:t>mail</a:t>
            </a:r>
            <a:r>
              <a:rPr lang="el-GR" sz="2400" dirty="0" smtClean="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της.</a:t>
            </a:r>
            <a:endParaRPr lang="en-US" sz="2400" dirty="0">
              <a:latin typeface="Arial" panose="020B0604020202020204" pitchFamily="34" charset="0"/>
              <a:cs typeface="Arial" panose="020B0604020202020204" pitchFamily="34" charset="0"/>
            </a:endParaRPr>
          </a:p>
        </p:txBody>
      </p:sp>
      <p:cxnSp>
        <p:nvCxnSpPr>
          <p:cNvPr id="10" name="Straight Arrow Connector 9"/>
          <p:cNvCxnSpPr/>
          <p:nvPr/>
        </p:nvCxnSpPr>
        <p:spPr>
          <a:xfrm>
            <a:off x="4644008" y="1916832"/>
            <a:ext cx="3384376" cy="28803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4740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lstStyle/>
          <a:p>
            <a:pPr marL="542925" indent="-433388">
              <a:buNone/>
            </a:pPr>
            <a:endParaRPr lang="el-GR" dirty="0" smtClean="0">
              <a:latin typeface="Arial" panose="020B0604020202020204" pitchFamily="34" charset="0"/>
              <a:cs typeface="Arial" panose="020B0604020202020204" pitchFamily="34" charset="0"/>
            </a:endParaRPr>
          </a:p>
          <a:p>
            <a:pPr marL="542925" indent="-433388">
              <a:buNone/>
            </a:pPr>
            <a:r>
              <a:rPr lang="el-GR" dirty="0" smtClean="0">
                <a:latin typeface="Arial" panose="020B0604020202020204" pitchFamily="34" charset="0"/>
                <a:cs typeface="Arial" panose="020B0604020202020204" pitchFamily="34" charset="0"/>
              </a:rPr>
              <a:t>3</a:t>
            </a:r>
            <a:r>
              <a:rPr lang="el-GR" dirty="0">
                <a:latin typeface="Arial" panose="020B0604020202020204" pitchFamily="34" charset="0"/>
                <a:cs typeface="Arial" panose="020B0604020202020204" pitchFamily="34" charset="0"/>
              </a:rPr>
              <a:t>. Σε λίγα δευτερόλεπτα θα μας εμφανίσει τα αποτελέσματα με βάση τα δεδομένα που του δώσαμε και με τα βελάκια επιλέγουμε την επαφή που θέλουμε να προσθέσουμε.</a:t>
            </a:r>
            <a:endParaRPr lang="en-US" dirty="0">
              <a:latin typeface="Arial" panose="020B0604020202020204" pitchFamily="34" charset="0"/>
              <a:cs typeface="Arial" panose="020B0604020202020204" pitchFamily="34" charset="0"/>
            </a:endParaRPr>
          </a:p>
          <a:p>
            <a:pPr marL="542925" indent="-433388">
              <a:buNone/>
            </a:pPr>
            <a:r>
              <a:rPr lang="el-GR" dirty="0" smtClean="0">
                <a:latin typeface="Arial" panose="020B0604020202020204" pitchFamily="34" charset="0"/>
                <a:cs typeface="Arial" panose="020B0604020202020204" pitchFamily="34" charset="0"/>
              </a:rPr>
              <a:t>	</a:t>
            </a:r>
          </a:p>
          <a:p>
            <a:pPr marL="542925" indent="-433388">
              <a:buNone/>
            </a:pPr>
            <a:r>
              <a:rPr lang="el-GR" dirty="0">
                <a:latin typeface="Arial" panose="020B0604020202020204" pitchFamily="34" charset="0"/>
                <a:cs typeface="Arial" panose="020B0604020202020204" pitchFamily="34" charset="0"/>
              </a:rPr>
              <a:t>	</a:t>
            </a:r>
            <a:r>
              <a:rPr lang="el-GR" u="sng" dirty="0" smtClean="0">
                <a:latin typeface="Arial" panose="020B0604020202020204" pitchFamily="34" charset="0"/>
                <a:cs typeface="Arial" panose="020B0604020202020204" pitchFamily="34" charset="0"/>
              </a:rPr>
              <a:t>Σημείωση</a:t>
            </a:r>
            <a:r>
              <a:rPr lang="el-GR" dirty="0">
                <a:latin typeface="Arial" panose="020B0604020202020204" pitchFamily="34" charset="0"/>
                <a:cs typeface="Arial" panose="020B0604020202020204" pitchFamily="34" charset="0"/>
              </a:rPr>
              <a:t>: εάν δεν εμφανιστούν αποτελέσματα, τότε σημαίνει ότι το όνομα </a:t>
            </a:r>
            <a:r>
              <a:rPr lang="el-GR" dirty="0" err="1">
                <a:solidFill>
                  <a:srgbClr val="00B0F0"/>
                </a:solidFill>
                <a:latin typeface="Arial" panose="020B0604020202020204" pitchFamily="34" charset="0"/>
                <a:cs typeface="Arial" panose="020B0604020202020204" pitchFamily="34" charset="0"/>
              </a:rPr>
              <a:t>skype</a:t>
            </a:r>
            <a:r>
              <a:rPr lang="el-GR" dirty="0">
                <a:latin typeface="Arial" panose="020B0604020202020204" pitchFamily="34" charset="0"/>
                <a:cs typeface="Arial" panose="020B0604020202020204" pitchFamily="34" charset="0"/>
              </a:rPr>
              <a:t> που πληκτρολογήσατε, είτε δεν είναι σωστό, είτε δεν υπάρχει.</a:t>
            </a: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66</a:t>
            </a:fld>
            <a:endParaRPr lang="en-US"/>
          </a:p>
        </p:txBody>
      </p:sp>
    </p:spTree>
    <p:extLst>
      <p:ext uri="{BB962C8B-B14F-4D97-AF65-F5344CB8AC3E}">
        <p14:creationId xmlns:p14="http://schemas.microsoft.com/office/powerpoint/2010/main" val="20362670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674635"/>
          </a:xfrm>
        </p:spPr>
        <p:txBody>
          <a:bodyPr>
            <a:normAutofit fontScale="92500"/>
          </a:bodyPr>
          <a:lstStyle/>
          <a:p>
            <a:endParaRPr lang="en-US" dirty="0"/>
          </a:p>
          <a:p>
            <a:pPr>
              <a:buFont typeface="Arial" panose="020B0604020202020204" pitchFamily="34" charset="0"/>
              <a:buChar char="•"/>
            </a:pPr>
            <a:r>
              <a:rPr lang="el-GR" sz="2600" dirty="0" smtClean="0">
                <a:solidFill>
                  <a:srgbClr val="00B0F0"/>
                </a:solidFill>
                <a:latin typeface="Arial" panose="020B0604020202020204" pitchFamily="34" charset="0"/>
                <a:cs typeface="Arial" panose="020B0604020202020204" pitchFamily="34" charset="0"/>
              </a:rPr>
              <a:t>Ηλεκτρονική </a:t>
            </a:r>
            <a:r>
              <a:rPr lang="el-GR" sz="2600" dirty="0">
                <a:solidFill>
                  <a:srgbClr val="00B0F0"/>
                </a:solidFill>
                <a:latin typeface="Arial" panose="020B0604020202020204" pitchFamily="34" charset="0"/>
                <a:cs typeface="Arial" panose="020B0604020202020204" pitchFamily="34" charset="0"/>
              </a:rPr>
              <a:t>Μάθηση</a:t>
            </a:r>
            <a:r>
              <a:rPr lang="el-GR" sz="2600" dirty="0">
                <a:latin typeface="Arial" panose="020B0604020202020204" pitchFamily="34" charset="0"/>
                <a:cs typeface="Arial" panose="020B0604020202020204" pitchFamily="34" charset="0"/>
              </a:rPr>
              <a:t>: Εκμάθηση των εκπαιδευομένων στη χρήση του συστήματος Ηλεκτρονικής Μάθησης e-</a:t>
            </a:r>
            <a:r>
              <a:rPr lang="el-GR" sz="2600" dirty="0" err="1">
                <a:latin typeface="Arial" panose="020B0604020202020204" pitchFamily="34" charset="0"/>
                <a:cs typeface="Arial" panose="020B0604020202020204" pitchFamily="34" charset="0"/>
              </a:rPr>
              <a:t>gnosis</a:t>
            </a:r>
            <a:r>
              <a:rPr lang="el-GR" sz="2600" dirty="0">
                <a:latin typeface="Arial" panose="020B0604020202020204" pitchFamily="34" charset="0"/>
                <a:cs typeface="Arial" panose="020B0604020202020204" pitchFamily="34" charset="0"/>
              </a:rPr>
              <a:t>: </a:t>
            </a:r>
            <a:r>
              <a:rPr lang="el-GR" sz="2600" u="sng" dirty="0" err="1">
                <a:solidFill>
                  <a:srgbClr val="00B0F0"/>
                </a:solidFill>
                <a:latin typeface="Arial" panose="020B0604020202020204" pitchFamily="34" charset="0"/>
                <a:cs typeface="Arial" panose="020B0604020202020204" pitchFamily="34" charset="0"/>
              </a:rPr>
              <a:t>www.e</a:t>
            </a:r>
            <a:r>
              <a:rPr lang="el-GR" sz="2600" u="sng" dirty="0">
                <a:solidFill>
                  <a:srgbClr val="00B0F0"/>
                </a:solidFill>
                <a:latin typeface="Arial" panose="020B0604020202020204" pitchFamily="34" charset="0"/>
                <a:cs typeface="Arial" panose="020B0604020202020204" pitchFamily="34" charset="0"/>
              </a:rPr>
              <a:t>-</a:t>
            </a:r>
            <a:r>
              <a:rPr lang="el-GR" sz="2600" u="sng" dirty="0" err="1">
                <a:solidFill>
                  <a:srgbClr val="00B0F0"/>
                </a:solidFill>
                <a:latin typeface="Arial" panose="020B0604020202020204" pitchFamily="34" charset="0"/>
                <a:cs typeface="Arial" panose="020B0604020202020204" pitchFamily="34" charset="0"/>
              </a:rPr>
              <a:t>gnosis.gov.cy</a:t>
            </a:r>
            <a:r>
              <a:rPr lang="el-GR" sz="2600" u="sng" dirty="0"/>
              <a:t> </a:t>
            </a:r>
            <a:endParaRPr lang="el-GR" sz="2600" dirty="0"/>
          </a:p>
          <a:p>
            <a:pPr marL="109728" indent="0">
              <a:buNone/>
            </a:pPr>
            <a:endParaRPr lang="el-GR" sz="2600" dirty="0" smtClean="0">
              <a:latin typeface="Arial" panose="020B0604020202020204" pitchFamily="34" charset="0"/>
              <a:cs typeface="Arial" panose="020B0604020202020204" pitchFamily="34" charset="0"/>
            </a:endParaRPr>
          </a:p>
          <a:p>
            <a:pPr marL="361950" indent="-252413">
              <a:buNone/>
            </a:pPr>
            <a:r>
              <a:rPr lang="el-GR" sz="2600" dirty="0">
                <a:latin typeface="Arial" panose="020B0604020202020204" pitchFamily="34" charset="0"/>
                <a:cs typeface="Arial" panose="020B0604020202020204" pitchFamily="34" charset="0"/>
              </a:rPr>
              <a:t>	</a:t>
            </a:r>
            <a:r>
              <a:rPr lang="el-GR" sz="2600" dirty="0" smtClean="0">
                <a:latin typeface="Arial" panose="020B0604020202020204" pitchFamily="34" charset="0"/>
                <a:cs typeface="Arial" panose="020B0604020202020204" pitchFamily="34" charset="0"/>
              </a:rPr>
              <a:t>Αφού μεταβούμε και εγγραφούμε στη εξής </a:t>
            </a:r>
            <a:r>
              <a:rPr lang="el-GR" sz="2600" dirty="0">
                <a:latin typeface="Arial" panose="020B0604020202020204" pitchFamily="34" charset="0"/>
                <a:cs typeface="Arial" panose="020B0604020202020204" pitchFamily="34" charset="0"/>
              </a:rPr>
              <a:t>ιστοσελίδα</a:t>
            </a:r>
            <a:r>
              <a:rPr lang="el-GR" sz="2600" b="1" dirty="0">
                <a:latin typeface="Arial" panose="020B0604020202020204" pitchFamily="34" charset="0"/>
                <a:cs typeface="Arial" panose="020B0604020202020204" pitchFamily="34" charset="0"/>
              </a:rPr>
              <a:t>: </a:t>
            </a:r>
            <a:r>
              <a:rPr lang="el-GR" sz="2600" b="1" u="sng" dirty="0" err="1" smtClean="0">
                <a:solidFill>
                  <a:srgbClr val="00B0F0"/>
                </a:solidFill>
                <a:latin typeface="Arial" panose="020B0604020202020204" pitchFamily="34" charset="0"/>
                <a:cs typeface="Arial" panose="020B0604020202020204" pitchFamily="34" charset="0"/>
              </a:rPr>
              <a:t>www.e</a:t>
            </a:r>
            <a:r>
              <a:rPr lang="el-GR" sz="2600" b="1" u="sng" dirty="0" smtClean="0">
                <a:solidFill>
                  <a:srgbClr val="00B0F0"/>
                </a:solidFill>
                <a:latin typeface="Arial" panose="020B0604020202020204" pitchFamily="34" charset="0"/>
                <a:cs typeface="Arial" panose="020B0604020202020204" pitchFamily="34" charset="0"/>
              </a:rPr>
              <a:t>-</a:t>
            </a:r>
            <a:r>
              <a:rPr lang="el-GR" sz="2600" b="1" u="sng" dirty="0" err="1" smtClean="0">
                <a:solidFill>
                  <a:srgbClr val="00B0F0"/>
                </a:solidFill>
                <a:latin typeface="Arial" panose="020B0604020202020204" pitchFamily="34" charset="0"/>
                <a:cs typeface="Arial" panose="020B0604020202020204" pitchFamily="34" charset="0"/>
              </a:rPr>
              <a:t>gnosis.gov.cy</a:t>
            </a:r>
            <a:r>
              <a:rPr lang="el-GR" sz="2600" b="1" dirty="0">
                <a:solidFill>
                  <a:srgbClr val="00B0F0"/>
                </a:solidFill>
                <a:latin typeface="Arial" panose="020B0604020202020204" pitchFamily="34" charset="0"/>
                <a:cs typeface="Arial" panose="020B0604020202020204" pitchFamily="34" charset="0"/>
              </a:rPr>
              <a:t>  </a:t>
            </a:r>
            <a:r>
              <a:rPr lang="el-GR" sz="2600" b="1" dirty="0" smtClean="0">
                <a:latin typeface="Arial" panose="020B0604020202020204" pitchFamily="34" charset="0"/>
                <a:cs typeface="Arial" panose="020B0604020202020204" pitchFamily="34" charset="0"/>
              </a:rPr>
              <a:t>έ</a:t>
            </a:r>
            <a:r>
              <a:rPr lang="el-GR" sz="2600" dirty="0" smtClean="0">
                <a:latin typeface="Arial" panose="020B0604020202020204" pitchFamily="34" charset="0"/>
                <a:cs typeface="Arial" panose="020B0604020202020204" pitchFamily="34" charset="0"/>
              </a:rPr>
              <a:t>χουμε τη </a:t>
            </a:r>
            <a:r>
              <a:rPr lang="el-GR" sz="2600" dirty="0">
                <a:latin typeface="Arial" panose="020B0604020202020204" pitchFamily="34" charset="0"/>
                <a:cs typeface="Arial" panose="020B0604020202020204" pitchFamily="34" charset="0"/>
              </a:rPr>
              <a:t>δυνατότητα να </a:t>
            </a:r>
            <a:r>
              <a:rPr lang="el-GR" sz="2600" dirty="0" smtClean="0">
                <a:latin typeface="Arial" panose="020B0604020202020204" pitchFamily="34" charset="0"/>
                <a:cs typeface="Arial" panose="020B0604020202020204" pitchFamily="34" charset="0"/>
              </a:rPr>
              <a:t>δημιουργήσουμε </a:t>
            </a:r>
            <a:r>
              <a:rPr lang="el-GR" sz="2600" dirty="0">
                <a:latin typeface="Arial" panose="020B0604020202020204" pitchFamily="34" charset="0"/>
                <a:cs typeface="Arial" panose="020B0604020202020204" pitchFamily="34" charset="0"/>
              </a:rPr>
              <a:t>ένα κατάλογο με τα «μαθήματα» που </a:t>
            </a:r>
            <a:r>
              <a:rPr lang="el-GR" sz="2600" dirty="0" smtClean="0">
                <a:latin typeface="Arial" panose="020B0604020202020204" pitchFamily="34" charset="0"/>
                <a:cs typeface="Arial" panose="020B0604020202020204" pitchFamily="34" charset="0"/>
              </a:rPr>
              <a:t>μας </a:t>
            </a:r>
            <a:r>
              <a:rPr lang="el-GR" sz="2600" dirty="0">
                <a:latin typeface="Arial" panose="020B0604020202020204" pitchFamily="34" charset="0"/>
                <a:cs typeface="Arial" panose="020B0604020202020204" pitchFamily="34" charset="0"/>
              </a:rPr>
              <a:t>ενδιαφέρουν (</a:t>
            </a:r>
            <a:r>
              <a:rPr lang="el-GR" sz="2600" dirty="0" err="1">
                <a:latin typeface="Arial" panose="020B0604020202020204" pitchFamily="34" charset="0"/>
                <a:cs typeface="Arial" panose="020B0604020202020204" pitchFamily="34" charset="0"/>
              </a:rPr>
              <a:t>π.χ</a:t>
            </a:r>
            <a:r>
              <a:rPr lang="el-GR" sz="2600" dirty="0">
                <a:latin typeface="Arial" panose="020B0604020202020204" pitchFamily="34" charset="0"/>
                <a:cs typeface="Arial" panose="020B0604020202020204" pitchFamily="34" charset="0"/>
              </a:rPr>
              <a:t> Microsoft Excel, Microsoft Word, Internet, e-</a:t>
            </a:r>
            <a:r>
              <a:rPr lang="el-GR" sz="2600" dirty="0" err="1">
                <a:latin typeface="Arial" panose="020B0604020202020204" pitchFamily="34" charset="0"/>
                <a:cs typeface="Arial" panose="020B0604020202020204" pitchFamily="34" charset="0"/>
              </a:rPr>
              <a:t>mail</a:t>
            </a:r>
            <a:r>
              <a:rPr lang="el-GR" sz="2600" dirty="0" smtClean="0">
                <a:latin typeface="Arial" panose="020B0604020202020204" pitchFamily="34" charset="0"/>
                <a:cs typeface="Arial" panose="020B0604020202020204" pitchFamily="34" charset="0"/>
              </a:rPr>
              <a:t>).</a:t>
            </a:r>
          </a:p>
          <a:p>
            <a:pPr marL="109728" indent="0">
              <a:buNone/>
            </a:pPr>
            <a:r>
              <a:rPr lang="el-GR" sz="2600" dirty="0" smtClean="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361950" indent="-252413">
              <a:buNone/>
            </a:pPr>
            <a:r>
              <a:rPr lang="el-GR" sz="2600" dirty="0" smtClean="0">
                <a:latin typeface="Arial" panose="020B0604020202020204" pitchFamily="34" charset="0"/>
                <a:cs typeface="Arial" panose="020B0604020202020204" pitchFamily="34" charset="0"/>
              </a:rPr>
              <a:t>	Μέσα </a:t>
            </a:r>
            <a:r>
              <a:rPr lang="el-GR" sz="2600" dirty="0">
                <a:latin typeface="Arial" panose="020B0604020202020204" pitchFamily="34" charset="0"/>
                <a:cs typeface="Arial" panose="020B0604020202020204" pitchFamily="34" charset="0"/>
              </a:rPr>
              <a:t>από διάφορα βίντεο που υπάρχουν αναρτημένα στην ιστοσελίδα </a:t>
            </a:r>
            <a:r>
              <a:rPr lang="el-GR" sz="2600" dirty="0" smtClean="0">
                <a:latin typeface="Arial" panose="020B0604020202020204" pitchFamily="34" charset="0"/>
                <a:cs typeface="Arial" panose="020B0604020202020204" pitchFamily="34" charset="0"/>
              </a:rPr>
              <a:t>μπορούμε </a:t>
            </a:r>
            <a:r>
              <a:rPr lang="el-GR" sz="2600" dirty="0">
                <a:latin typeface="Arial" panose="020B0604020202020204" pitchFamily="34" charset="0"/>
                <a:cs typeface="Arial" panose="020B0604020202020204" pitchFamily="34" charset="0"/>
              </a:rPr>
              <a:t>να </a:t>
            </a:r>
            <a:r>
              <a:rPr lang="el-GR" sz="2600" dirty="0" smtClean="0">
                <a:latin typeface="Arial" panose="020B0604020202020204" pitchFamily="34" charset="0"/>
                <a:cs typeface="Arial" panose="020B0604020202020204" pitchFamily="34" charset="0"/>
              </a:rPr>
              <a:t>αποκτήσουμε τις δεξιότητες που χρειαζόμαστε.</a:t>
            </a:r>
            <a:endParaRPr lang="en-US" sz="2600" dirty="0">
              <a:latin typeface="Arial" panose="020B0604020202020204" pitchFamily="34" charset="0"/>
              <a:cs typeface="Arial" panose="020B0604020202020204" pitchFamily="34" charset="0"/>
            </a:endParaRP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67</a:t>
            </a:fld>
            <a:endParaRPr lang="en-US"/>
          </a:p>
        </p:txBody>
      </p:sp>
    </p:spTree>
    <p:extLst>
      <p:ext uri="{BB962C8B-B14F-4D97-AF65-F5344CB8AC3E}">
        <p14:creationId xmlns:p14="http://schemas.microsoft.com/office/powerpoint/2010/main" val="33290023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8737D0-1F07-487A-BC82-FDF5B924E95B}" type="slidenum">
              <a:rPr lang="en-US" smtClean="0"/>
              <a:pPr/>
              <a:t>68</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22960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0541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0648"/>
            <a:ext cx="8229600" cy="5746643"/>
          </a:xfrm>
        </p:spPr>
        <p:txBody>
          <a:bodyPr/>
          <a:lstStyle/>
          <a:p>
            <a:pPr>
              <a:buFont typeface="Arial" panose="020B0604020202020204" pitchFamily="34" charset="0"/>
              <a:buChar char="•"/>
            </a:pPr>
            <a:r>
              <a:rPr lang="en-GB" dirty="0" smtClean="0"/>
              <a:t>ECDL </a:t>
            </a:r>
            <a:r>
              <a:rPr lang="el-GR" dirty="0" smtClean="0"/>
              <a:t>Δομή</a:t>
            </a:r>
          </a:p>
          <a:p>
            <a:pPr marL="109728" indent="0">
              <a:buNone/>
            </a:pPr>
            <a:r>
              <a:rPr lang="en-US" dirty="0" smtClean="0"/>
              <a:t>(</a:t>
            </a:r>
            <a:r>
              <a:rPr lang="en-US" dirty="0" smtClean="0">
                <a:solidFill>
                  <a:srgbClr val="00B0F0"/>
                </a:solidFill>
              </a:rPr>
              <a:t>http</a:t>
            </a:r>
            <a:r>
              <a:rPr lang="en-US" dirty="0">
                <a:solidFill>
                  <a:srgbClr val="00B0F0"/>
                </a:solidFill>
              </a:rPr>
              <a:t>://</a:t>
            </a:r>
            <a:r>
              <a:rPr lang="en-US" dirty="0" smtClean="0">
                <a:solidFill>
                  <a:srgbClr val="00B0F0"/>
                </a:solidFill>
              </a:rPr>
              <a:t>ecdl.com.cy</a:t>
            </a:r>
            <a:r>
              <a:rPr lang="en-US" dirty="0" smtClean="0"/>
              <a:t>)</a:t>
            </a: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69</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3816424" cy="415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76672"/>
            <a:ext cx="3744416" cy="603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961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68496470"/>
              </p:ext>
            </p:extLst>
          </p:nvPr>
        </p:nvGraphicFramePr>
        <p:xfrm>
          <a:off x="1042988" y="476672"/>
          <a:ext cx="7643811" cy="5400600"/>
        </p:xfrm>
        <a:graphic>
          <a:graphicData uri="http://schemas.openxmlformats.org/drawingml/2006/table">
            <a:tbl>
              <a:tblPr firstRow="1" firstCol="1" bandRow="1"/>
              <a:tblGrid>
                <a:gridCol w="1418691"/>
                <a:gridCol w="1260812"/>
                <a:gridCol w="4964308"/>
              </a:tblGrid>
              <a:tr h="5400600">
                <a:tc>
                  <a:txBody>
                    <a:bodyPr/>
                    <a:lstStyle/>
                    <a:p>
                      <a:pPr algn="ctr">
                        <a:lnSpc>
                          <a:spcPct val="115000"/>
                        </a:lnSpc>
                        <a:spcAft>
                          <a:spcPts val="1000"/>
                        </a:spcAft>
                      </a:pPr>
                      <a:r>
                        <a:rPr lang="el-GR" sz="2800" dirty="0">
                          <a:solidFill>
                            <a:srgbClr val="002060"/>
                          </a:solidFill>
                          <a:effectLst/>
                          <a:latin typeface="Calibri"/>
                          <a:ea typeface="Calibri"/>
                          <a:cs typeface="Times New Roman"/>
                        </a:rPr>
                        <a:t> </a:t>
                      </a:r>
                      <a:endParaRPr lang="en-US" sz="2800" dirty="0">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r>
                        <a:rPr lang="el-GR" sz="2800" dirty="0" smtClean="0">
                          <a:solidFill>
                            <a:srgbClr val="002060"/>
                          </a:solidFill>
                          <a:effectLst/>
                          <a:latin typeface="Calibri"/>
                          <a:ea typeface="Calibri"/>
                          <a:cs typeface="Times New Roman"/>
                        </a:rPr>
                        <a:t>Δεξιό </a:t>
                      </a:r>
                      <a:r>
                        <a:rPr lang="el-GR" sz="2800" dirty="0">
                          <a:solidFill>
                            <a:srgbClr val="002060"/>
                          </a:solidFill>
                          <a:effectLst/>
                          <a:latin typeface="Calibri"/>
                          <a:ea typeface="Calibri"/>
                          <a:cs typeface="Times New Roman"/>
                        </a:rPr>
                        <a:t>κουμπί</a:t>
                      </a:r>
                      <a:endParaRPr lang="en-US" sz="2800" dirty="0">
                        <a:effectLst/>
                        <a:latin typeface="Calibri"/>
                        <a:ea typeface="Calibri"/>
                        <a:cs typeface="Times New Roman"/>
                      </a:endParaRPr>
                    </a:p>
                  </a:txBody>
                  <a:tcPr marL="60039" marR="60039"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1000"/>
                        </a:spcAft>
                      </a:pPr>
                      <a:r>
                        <a:rPr lang="el-GR" sz="2800" dirty="0">
                          <a:solidFill>
                            <a:srgbClr val="002060"/>
                          </a:solidFill>
                          <a:effectLst/>
                          <a:latin typeface="Calibri"/>
                          <a:ea typeface="Calibri"/>
                          <a:cs typeface="Times New Roman"/>
                        </a:rPr>
                        <a:t> </a:t>
                      </a:r>
                      <a:endParaRPr lang="en-US" sz="2800" dirty="0">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r>
                        <a:rPr lang="el-GR" sz="2800" dirty="0" smtClean="0">
                          <a:solidFill>
                            <a:srgbClr val="002060"/>
                          </a:solidFill>
                          <a:effectLst/>
                          <a:latin typeface="Calibri"/>
                          <a:ea typeface="Calibri"/>
                          <a:cs typeface="Times New Roman"/>
                        </a:rPr>
                        <a:t>Δεξιό </a:t>
                      </a:r>
                      <a:r>
                        <a:rPr lang="el-GR" sz="2800" dirty="0">
                          <a:solidFill>
                            <a:srgbClr val="002060"/>
                          </a:solidFill>
                          <a:effectLst/>
                          <a:latin typeface="Calibri"/>
                          <a:ea typeface="Calibri"/>
                          <a:cs typeface="Times New Roman"/>
                        </a:rPr>
                        <a:t>κλικ</a:t>
                      </a:r>
                      <a:endParaRPr lang="en-US" sz="2800" dirty="0">
                        <a:effectLst/>
                        <a:latin typeface="Calibri"/>
                        <a:ea typeface="Calibri"/>
                        <a:cs typeface="Times New Roman"/>
                      </a:endParaRPr>
                    </a:p>
                  </a:txBody>
                  <a:tcPr marL="60039" marR="60039"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endParaRPr lang="el-GR" sz="2800" dirty="0" smtClean="0">
                        <a:solidFill>
                          <a:srgbClr val="002060"/>
                        </a:solidFill>
                        <a:effectLst/>
                        <a:latin typeface="Calibri"/>
                        <a:ea typeface="Calibri"/>
                        <a:cs typeface="Times New Roman"/>
                      </a:endParaRPr>
                    </a:p>
                    <a:p>
                      <a:pPr>
                        <a:lnSpc>
                          <a:spcPct val="115000"/>
                        </a:lnSpc>
                        <a:spcAft>
                          <a:spcPts val="1000"/>
                        </a:spcAft>
                      </a:pPr>
                      <a:r>
                        <a:rPr lang="el-GR" sz="2800" dirty="0" smtClean="0">
                          <a:solidFill>
                            <a:srgbClr val="002060"/>
                          </a:solidFill>
                          <a:effectLst/>
                          <a:latin typeface="Calibri"/>
                          <a:ea typeface="Calibri"/>
                          <a:cs typeface="Times New Roman"/>
                        </a:rPr>
                        <a:t>Μετακινήστε </a:t>
                      </a:r>
                      <a:r>
                        <a:rPr lang="el-GR" sz="2800" dirty="0">
                          <a:solidFill>
                            <a:srgbClr val="002060"/>
                          </a:solidFill>
                          <a:effectLst/>
                          <a:latin typeface="Calibri"/>
                          <a:ea typeface="Calibri"/>
                          <a:cs typeface="Times New Roman"/>
                        </a:rPr>
                        <a:t>το δείκτη επάνω στην κατάλληλη θέση της οθόνης και στη συνέχεια πατήστε το δεξιό κουμπί για να εμφανίσετε ένα μενού συντόμευσης ή να ενεργοποιήσετε κάποια άλλη ειδική λειτουργία του προγράμματος.</a:t>
                      </a:r>
                      <a:endParaRPr lang="en-US" sz="2800" dirty="0">
                        <a:effectLst/>
                        <a:latin typeface="Calibri"/>
                        <a:ea typeface="Calibri"/>
                        <a:cs typeface="Times New Roman"/>
                      </a:endParaRPr>
                    </a:p>
                  </a:txBody>
                  <a:tcPr marL="60039" marR="60039"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7</a:t>
            </a:fld>
            <a:endParaRPr lang="en-US"/>
          </a:p>
        </p:txBody>
      </p:sp>
    </p:spTree>
    <p:extLst>
      <p:ext uri="{BB962C8B-B14F-4D97-AF65-F5344CB8AC3E}">
        <p14:creationId xmlns:p14="http://schemas.microsoft.com/office/powerpoint/2010/main" val="39989748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976664"/>
          </a:xfrm>
        </p:spPr>
        <p:txBody>
          <a:bodyPr>
            <a:normAutofit fontScale="25000" lnSpcReduction="20000"/>
          </a:bodyPr>
          <a:lstStyle/>
          <a:p>
            <a:pPr marL="109728" indent="0">
              <a:buNone/>
            </a:pPr>
            <a:r>
              <a:rPr lang="en-US" dirty="0" smtClean="0"/>
              <a:t> </a:t>
            </a:r>
            <a:endParaRPr lang="el-GR" dirty="0" smtClean="0"/>
          </a:p>
          <a:p>
            <a:pPr marL="109728" indent="0">
              <a:buNone/>
            </a:pPr>
            <a:r>
              <a:rPr lang="el-GR" sz="8800" b="1" dirty="0" smtClean="0">
                <a:latin typeface="Arial" panose="020B0604020202020204" pitchFamily="34" charset="0"/>
                <a:cs typeface="Arial" panose="020B0604020202020204" pitchFamily="34" charset="0"/>
              </a:rPr>
              <a:t>2.4 </a:t>
            </a:r>
            <a:r>
              <a:rPr lang="el-GR" sz="8800" b="1" dirty="0">
                <a:latin typeface="Arial" panose="020B0604020202020204" pitchFamily="34" charset="0"/>
                <a:cs typeface="Arial" panose="020B0604020202020204" pitchFamily="34" charset="0"/>
              </a:rPr>
              <a:t>Μέσα Κοινωνικής Δικτύωσης </a:t>
            </a:r>
            <a:endParaRPr lang="el-GR" sz="8800" dirty="0" smtClean="0">
              <a:latin typeface="Arial" panose="020B0604020202020204" pitchFamily="34" charset="0"/>
              <a:cs typeface="Arial" panose="020B0604020202020204" pitchFamily="34" charset="0"/>
            </a:endParaRPr>
          </a:p>
          <a:p>
            <a:pPr lvl="1">
              <a:buFont typeface="Arial" panose="020B0604020202020204" pitchFamily="34" charset="0"/>
              <a:buChar char="•"/>
            </a:pPr>
            <a:endParaRPr lang="el-GR" sz="8800" dirty="0" smtClean="0">
              <a:solidFill>
                <a:srgbClr val="00B0F0"/>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8400" dirty="0" smtClean="0">
                <a:solidFill>
                  <a:srgbClr val="00B0F0"/>
                </a:solidFill>
                <a:latin typeface="Arial" panose="020B0604020202020204" pitchFamily="34" charset="0"/>
                <a:cs typeface="Arial" panose="020B0604020202020204" pitchFamily="34" charset="0"/>
              </a:rPr>
              <a:t>Facebook</a:t>
            </a:r>
            <a:r>
              <a:rPr lang="en-US" sz="8400" dirty="0" smtClean="0">
                <a:latin typeface="Arial" panose="020B0604020202020204" pitchFamily="34" charset="0"/>
                <a:cs typeface="Arial" panose="020B0604020202020204" pitchFamily="34" charset="0"/>
              </a:rPr>
              <a:t> (</a:t>
            </a:r>
            <a:r>
              <a:rPr lang="en-US" sz="8400" dirty="0" smtClean="0">
                <a:latin typeface="Arial" panose="020B0604020202020204" pitchFamily="34" charset="0"/>
                <a:cs typeface="Arial" panose="020B0604020202020204" pitchFamily="34" charset="0"/>
                <a:hlinkClick r:id="rId2"/>
              </a:rPr>
              <a:t>http</a:t>
            </a:r>
            <a:r>
              <a:rPr lang="en-GB" sz="8400" dirty="0">
                <a:latin typeface="Arial" panose="020B0604020202020204" pitchFamily="34" charset="0"/>
                <a:cs typeface="Arial" panose="020B0604020202020204" pitchFamily="34" charset="0"/>
                <a:hlinkClick r:id="rId2"/>
              </a:rPr>
              <a:t>s</a:t>
            </a:r>
            <a:r>
              <a:rPr lang="en-US" sz="8400" dirty="0" smtClean="0">
                <a:latin typeface="Arial" panose="020B0604020202020204" pitchFamily="34" charset="0"/>
                <a:cs typeface="Arial" panose="020B0604020202020204" pitchFamily="34" charset="0"/>
                <a:hlinkClick r:id="rId2"/>
              </a:rPr>
              <a:t>://</a:t>
            </a:r>
            <a:r>
              <a:rPr lang="en-US" sz="8400" dirty="0">
                <a:latin typeface="Arial" panose="020B0604020202020204" pitchFamily="34" charset="0"/>
                <a:cs typeface="Arial" panose="020B0604020202020204" pitchFamily="34" charset="0"/>
                <a:hlinkClick r:id="rId2"/>
              </a:rPr>
              <a:t>www.facebook.com</a:t>
            </a:r>
            <a:r>
              <a:rPr lang="en-US" sz="8400" dirty="0" smtClean="0">
                <a:latin typeface="Arial" panose="020B0604020202020204" pitchFamily="34" charset="0"/>
                <a:cs typeface="Arial" panose="020B0604020202020204" pitchFamily="34" charset="0"/>
                <a:hlinkClick r:id="rId2"/>
              </a:rPr>
              <a:t>/</a:t>
            </a:r>
            <a:r>
              <a:rPr lang="en-US" sz="8400" dirty="0" smtClean="0">
                <a:latin typeface="Arial" panose="020B0604020202020204" pitchFamily="34" charset="0"/>
                <a:cs typeface="Arial" panose="020B0604020202020204" pitchFamily="34" charset="0"/>
              </a:rPr>
              <a:t>)</a:t>
            </a:r>
            <a:r>
              <a:rPr lang="el-GR" sz="8400" dirty="0" smtClean="0">
                <a:latin typeface="Arial" panose="020B0604020202020204" pitchFamily="34" charset="0"/>
                <a:cs typeface="Arial" panose="020B0604020202020204" pitchFamily="34" charset="0"/>
              </a:rPr>
              <a:t>: </a:t>
            </a:r>
            <a:r>
              <a:rPr lang="el-GR" sz="8400" dirty="0">
                <a:latin typeface="Arial" panose="020B0604020202020204" pitchFamily="34" charset="0"/>
                <a:cs typeface="Arial" panose="020B0604020202020204" pitchFamily="34" charset="0"/>
              </a:rPr>
              <a:t>Το </a:t>
            </a:r>
            <a:r>
              <a:rPr lang="el-GR" sz="8400" b="1" dirty="0" err="1">
                <a:latin typeface="Arial" panose="020B0604020202020204" pitchFamily="34" charset="0"/>
                <a:cs typeface="Arial" panose="020B0604020202020204" pitchFamily="34" charset="0"/>
              </a:rPr>
              <a:t>Facebook</a:t>
            </a:r>
            <a:r>
              <a:rPr lang="el-GR" sz="8400" dirty="0">
                <a:latin typeface="Arial" panose="020B0604020202020204" pitchFamily="34" charset="0"/>
                <a:cs typeface="Arial" panose="020B0604020202020204" pitchFamily="34" charset="0"/>
              </a:rPr>
              <a:t> είναι </a:t>
            </a:r>
            <a:r>
              <a:rPr lang="el-GR" sz="8400" u="sng" dirty="0" err="1">
                <a:solidFill>
                  <a:srgbClr val="92D050"/>
                </a:solidFill>
                <a:latin typeface="Arial" panose="020B0604020202020204" pitchFamily="34" charset="0"/>
                <a:cs typeface="Arial" panose="020B0604020202020204" pitchFamily="34" charset="0"/>
                <a:hlinkClick r:id="rId3" tooltip="Ιστοσελίδα"/>
              </a:rPr>
              <a:t>ιστοχώρος</a:t>
            </a:r>
            <a:r>
              <a:rPr lang="el-GR" sz="8400" u="sng" dirty="0">
                <a:solidFill>
                  <a:srgbClr val="92D050"/>
                </a:solidFill>
                <a:latin typeface="Arial" panose="020B0604020202020204" pitchFamily="34" charset="0"/>
                <a:cs typeface="Arial" panose="020B0604020202020204" pitchFamily="34" charset="0"/>
              </a:rPr>
              <a:t> </a:t>
            </a:r>
            <a:r>
              <a:rPr lang="el-GR" sz="8400" u="sng" dirty="0">
                <a:solidFill>
                  <a:schemeClr val="accent4">
                    <a:lumMod val="60000"/>
                    <a:lumOff val="40000"/>
                  </a:schemeClr>
                </a:solidFill>
                <a:latin typeface="Arial" panose="020B0604020202020204" pitchFamily="34" charset="0"/>
                <a:cs typeface="Arial" panose="020B0604020202020204" pitchFamily="34" charset="0"/>
              </a:rPr>
              <a:t>κοινωνικής δικτύωσης</a:t>
            </a:r>
            <a:r>
              <a:rPr lang="el-GR" sz="8400" dirty="0">
                <a:latin typeface="Arial" panose="020B0604020202020204" pitchFamily="34" charset="0"/>
                <a:cs typeface="Arial" panose="020B0604020202020204" pitchFamily="34" charset="0"/>
              </a:rPr>
              <a:t> που ξεκίνησε </a:t>
            </a:r>
            <a:r>
              <a:rPr lang="el-GR" sz="8400" dirty="0" smtClean="0">
                <a:latin typeface="Arial" panose="020B0604020202020204" pitchFamily="34" charset="0"/>
                <a:cs typeface="Arial" panose="020B0604020202020204" pitchFamily="34" charset="0"/>
              </a:rPr>
              <a:t>το </a:t>
            </a:r>
            <a:r>
              <a:rPr lang="el-GR" sz="8400" dirty="0">
                <a:latin typeface="Arial" panose="020B0604020202020204" pitchFamily="34" charset="0"/>
                <a:cs typeface="Arial" panose="020B0604020202020204" pitchFamily="34" charset="0"/>
              </a:rPr>
              <a:t>2004. Οι χρήστες μπορούν να επικοινωνούν μέσω μηνυμάτων με τις επαφές τους και να τους ειδοποιούν όταν ανανεώνουν τις προσωπικές πληροφορίες τους</a:t>
            </a:r>
            <a:r>
              <a:rPr lang="el-GR" sz="8400" dirty="0" smtClean="0">
                <a:latin typeface="Arial" panose="020B0604020202020204" pitchFamily="34" charset="0"/>
                <a:cs typeface="Arial" panose="020B0604020202020204" pitchFamily="34" charset="0"/>
              </a:rPr>
              <a:t>. </a:t>
            </a:r>
            <a:r>
              <a:rPr lang="el-GR" sz="8400" dirty="0">
                <a:latin typeface="Arial" panose="020B0604020202020204" pitchFamily="34" charset="0"/>
                <a:cs typeface="Arial" panose="020B0604020202020204" pitchFamily="34" charset="0"/>
              </a:rPr>
              <a:t>Η εγγραφή είναι </a:t>
            </a:r>
            <a:r>
              <a:rPr lang="el-GR" sz="8400" dirty="0" smtClean="0">
                <a:latin typeface="Arial" panose="020B0604020202020204" pitchFamily="34" charset="0"/>
                <a:cs typeface="Arial" panose="020B0604020202020204" pitchFamily="34" charset="0"/>
              </a:rPr>
              <a:t>δωρεάν</a:t>
            </a:r>
            <a:r>
              <a:rPr lang="en-GB" sz="8400" dirty="0" smtClean="0">
                <a:latin typeface="Arial" panose="020B0604020202020204" pitchFamily="34" charset="0"/>
                <a:cs typeface="Arial" panose="020B0604020202020204" pitchFamily="34" charset="0"/>
              </a:rPr>
              <a:t>. </a:t>
            </a:r>
            <a:r>
              <a:rPr lang="el-GR" sz="8400" dirty="0" smtClean="0">
                <a:latin typeface="Arial" panose="020B0604020202020204" pitchFamily="34" charset="0"/>
                <a:cs typeface="Arial" panose="020B0604020202020204" pitchFamily="34" charset="0"/>
              </a:rPr>
              <a:t>Το 2013 είχε πάνω από 1 δις χρήστες.</a:t>
            </a:r>
            <a:r>
              <a:rPr lang="en-US" sz="8400" dirty="0" smtClean="0">
                <a:latin typeface="Arial" panose="020B0604020202020204" pitchFamily="34" charset="0"/>
                <a:cs typeface="Arial" panose="020B0604020202020204" pitchFamily="34" charset="0"/>
              </a:rPr>
              <a:t> </a:t>
            </a:r>
            <a:r>
              <a:rPr lang="el-GR" sz="8400" dirty="0" smtClean="0">
                <a:latin typeface="Arial" panose="020B0604020202020204" pitchFamily="34" charset="0"/>
                <a:cs typeface="Arial" panose="020B0604020202020204" pitchFamily="34" charset="0"/>
              </a:rPr>
              <a:t>Σήμερα ξεπερνούν τα 2 δις.</a:t>
            </a:r>
          </a:p>
          <a:p>
            <a:pPr marL="393192" lvl="1" indent="0">
              <a:buNone/>
            </a:pPr>
            <a:endParaRPr lang="en-US" sz="8400" dirty="0" smtClean="0">
              <a:latin typeface="Arial" panose="020B0604020202020204" pitchFamily="34" charset="0"/>
              <a:cs typeface="Arial" panose="020B0604020202020204" pitchFamily="34" charset="0"/>
            </a:endParaRPr>
          </a:p>
          <a:p>
            <a:pPr lvl="1">
              <a:buFont typeface="Arial" panose="020B0604020202020204" pitchFamily="34" charset="0"/>
              <a:buChar char="•"/>
            </a:pPr>
            <a:r>
              <a:rPr lang="en-US" sz="8400" dirty="0" smtClean="0">
                <a:solidFill>
                  <a:srgbClr val="00B0F0"/>
                </a:solidFill>
                <a:latin typeface="Arial" panose="020B0604020202020204" pitchFamily="34" charset="0"/>
                <a:cs typeface="Arial" panose="020B0604020202020204" pitchFamily="34" charset="0"/>
              </a:rPr>
              <a:t>Twitter</a:t>
            </a:r>
            <a:r>
              <a:rPr lang="el-GR" sz="8400" dirty="0" smtClean="0">
                <a:latin typeface="Arial" panose="020B0604020202020204" pitchFamily="34" charset="0"/>
                <a:cs typeface="Arial" panose="020B0604020202020204" pitchFamily="34" charset="0"/>
              </a:rPr>
              <a:t> (</a:t>
            </a:r>
            <a:r>
              <a:rPr lang="en-US" sz="8400" i="1" dirty="0" smtClean="0">
                <a:latin typeface="Arial" panose="020B0604020202020204" pitchFamily="34" charset="0"/>
                <a:cs typeface="Arial" panose="020B0604020202020204" pitchFamily="34" charset="0"/>
                <a:hlinkClick r:id="rId4"/>
              </a:rPr>
              <a:t>https</a:t>
            </a:r>
            <a:r>
              <a:rPr lang="en-US" sz="8400" i="1" dirty="0">
                <a:latin typeface="Arial" panose="020B0604020202020204" pitchFamily="34" charset="0"/>
                <a:cs typeface="Arial" panose="020B0604020202020204" pitchFamily="34" charset="0"/>
                <a:hlinkClick r:id="rId4"/>
              </a:rPr>
              <a:t>://</a:t>
            </a:r>
            <a:r>
              <a:rPr lang="en-US" sz="8400" i="1" dirty="0" smtClean="0">
                <a:latin typeface="Arial" panose="020B0604020202020204" pitchFamily="34" charset="0"/>
                <a:cs typeface="Arial" panose="020B0604020202020204" pitchFamily="34" charset="0"/>
                <a:hlinkClick r:id="rId4"/>
              </a:rPr>
              <a:t>twitter.com</a:t>
            </a:r>
            <a:r>
              <a:rPr lang="el-GR" sz="8400" i="1" dirty="0" smtClean="0">
                <a:latin typeface="Arial" panose="020B0604020202020204" pitchFamily="34" charset="0"/>
                <a:cs typeface="Arial" panose="020B0604020202020204" pitchFamily="34" charset="0"/>
              </a:rPr>
              <a:t>): </a:t>
            </a:r>
            <a:r>
              <a:rPr lang="el-GR" sz="8400" dirty="0" smtClean="0">
                <a:latin typeface="Arial" panose="020B0604020202020204" pitchFamily="34" charset="0"/>
                <a:cs typeface="Arial" panose="020B0604020202020204" pitchFamily="34" charset="0"/>
              </a:rPr>
              <a:t>Το </a:t>
            </a:r>
            <a:r>
              <a:rPr lang="el-GR" sz="8400" b="1" dirty="0" err="1">
                <a:latin typeface="Arial" panose="020B0604020202020204" pitchFamily="34" charset="0"/>
                <a:cs typeface="Arial" panose="020B0604020202020204" pitchFamily="34" charset="0"/>
              </a:rPr>
              <a:t>Twitter</a:t>
            </a:r>
            <a:r>
              <a:rPr lang="el-GR" sz="8400" dirty="0">
                <a:latin typeface="Arial" panose="020B0604020202020204" pitchFamily="34" charset="0"/>
                <a:cs typeface="Arial" panose="020B0604020202020204" pitchFamily="34" charset="0"/>
              </a:rPr>
              <a:t> (</a:t>
            </a:r>
            <a:r>
              <a:rPr lang="el-GR" sz="8400" dirty="0" err="1">
                <a:latin typeface="Arial" panose="020B0604020202020204" pitchFamily="34" charset="0"/>
                <a:cs typeface="Arial" panose="020B0604020202020204" pitchFamily="34" charset="0"/>
              </a:rPr>
              <a:t>Τουίτερ</a:t>
            </a:r>
            <a:r>
              <a:rPr lang="el-GR" sz="8400" dirty="0">
                <a:latin typeface="Arial" panose="020B0604020202020204" pitchFamily="34" charset="0"/>
                <a:cs typeface="Arial" panose="020B0604020202020204" pitchFamily="34" charset="0"/>
              </a:rPr>
              <a:t>) είναι </a:t>
            </a:r>
            <a:r>
              <a:rPr lang="el-GR" sz="8400" u="sng" dirty="0">
                <a:latin typeface="Arial" panose="020B0604020202020204" pitchFamily="34" charset="0"/>
                <a:cs typeface="Arial" panose="020B0604020202020204" pitchFamily="34" charset="0"/>
              </a:rPr>
              <a:t>ένας </a:t>
            </a:r>
            <a:r>
              <a:rPr lang="el-GR" sz="8400" u="sng" dirty="0" err="1">
                <a:solidFill>
                  <a:srgbClr val="92D050"/>
                </a:solidFill>
                <a:latin typeface="Arial" panose="020B0604020202020204" pitchFamily="34" charset="0"/>
                <a:cs typeface="Arial" panose="020B0604020202020204" pitchFamily="34" charset="0"/>
                <a:hlinkClick r:id="rId3" tooltip="Ιστοσελίδα"/>
              </a:rPr>
              <a:t>ιστοχώρος</a:t>
            </a:r>
            <a:r>
              <a:rPr lang="el-GR" sz="8400" u="sng" dirty="0">
                <a:solidFill>
                  <a:srgbClr val="92D050"/>
                </a:solidFill>
                <a:latin typeface="Arial" panose="020B0604020202020204" pitchFamily="34" charset="0"/>
                <a:cs typeface="Arial" panose="020B0604020202020204" pitchFamily="34" charset="0"/>
              </a:rPr>
              <a:t> </a:t>
            </a:r>
            <a:r>
              <a:rPr lang="el-GR" sz="8400" u="sng" dirty="0">
                <a:solidFill>
                  <a:schemeClr val="accent4">
                    <a:lumMod val="60000"/>
                    <a:lumOff val="40000"/>
                  </a:schemeClr>
                </a:solidFill>
                <a:latin typeface="Arial" panose="020B0604020202020204" pitchFamily="34" charset="0"/>
                <a:cs typeface="Arial" panose="020B0604020202020204" pitchFamily="34" charset="0"/>
              </a:rPr>
              <a:t>κοινωνικής δικτύωσης</a:t>
            </a:r>
            <a:r>
              <a:rPr lang="el-GR" sz="8400" dirty="0">
                <a:latin typeface="Arial" panose="020B0604020202020204" pitchFamily="34" charset="0"/>
                <a:cs typeface="Arial" panose="020B0604020202020204" pitchFamily="34" charset="0"/>
              </a:rPr>
              <a:t> που επιτρέπει στους χρήστες του να στέλνουν και να διαβάζουν σύντομα μηνύματα (μέχρι 280 χαρακτήρες), τα οποία ονομάζονται </a:t>
            </a:r>
            <a:r>
              <a:rPr lang="el-GR" sz="8400" dirty="0" err="1">
                <a:latin typeface="Arial" panose="020B0604020202020204" pitchFamily="34" charset="0"/>
                <a:cs typeface="Arial" panose="020B0604020202020204" pitchFamily="34" charset="0"/>
              </a:rPr>
              <a:t>τουίτς</a:t>
            </a:r>
            <a:r>
              <a:rPr lang="el-GR" sz="8400" dirty="0">
                <a:latin typeface="Arial" panose="020B0604020202020204" pitchFamily="34" charset="0"/>
                <a:cs typeface="Arial" panose="020B0604020202020204" pitchFamily="34" charset="0"/>
              </a:rPr>
              <a:t> (</a:t>
            </a:r>
            <a:r>
              <a:rPr lang="el-GR" sz="8400" dirty="0" err="1">
                <a:latin typeface="Arial" panose="020B0604020202020204" pitchFamily="34" charset="0"/>
                <a:cs typeface="Arial" panose="020B0604020202020204" pitchFamily="34" charset="0"/>
              </a:rPr>
              <a:t>tweets</a:t>
            </a:r>
            <a:r>
              <a:rPr lang="el-GR" sz="8400" dirty="0">
                <a:latin typeface="Arial" panose="020B0604020202020204" pitchFamily="34" charset="0"/>
                <a:cs typeface="Arial" panose="020B0604020202020204" pitchFamily="34" charset="0"/>
              </a:rPr>
              <a:t>). Τα μηνύματα μπορούν να αναγνωστούν και από μη συνδεδεμένους χρήστες, αλλά μόνο οι συνδεδεμένοι μπορούν να δημοσιεύσουν κείμενα. Δημιουργήθηκε </a:t>
            </a:r>
            <a:r>
              <a:rPr lang="el-GR" sz="8400" dirty="0" smtClean="0">
                <a:latin typeface="Arial" panose="020B0604020202020204" pitchFamily="34" charset="0"/>
                <a:cs typeface="Arial" panose="020B0604020202020204" pitchFamily="34" charset="0"/>
              </a:rPr>
              <a:t>το 2006. </a:t>
            </a:r>
            <a:r>
              <a:rPr lang="el-GR" sz="8400" dirty="0">
                <a:latin typeface="Arial" panose="020B0604020202020204" pitchFamily="34" charset="0"/>
                <a:cs typeface="Arial" panose="020B0604020202020204" pitchFamily="34" charset="0"/>
              </a:rPr>
              <a:t>Η υπηρεσία έγινε γρήγορα δημοφιλής και σήμερα έχει </a:t>
            </a:r>
            <a:r>
              <a:rPr lang="el-GR" sz="8400" dirty="0" smtClean="0">
                <a:latin typeface="Arial" panose="020B0604020202020204" pitchFamily="34" charset="0"/>
                <a:cs typeface="Arial" panose="020B0604020202020204" pitchFamily="34" charset="0"/>
              </a:rPr>
              <a:t>πάνω από 330 </a:t>
            </a:r>
            <a:r>
              <a:rPr lang="el-GR" sz="8400" dirty="0">
                <a:latin typeface="Arial" panose="020B0604020202020204" pitchFamily="34" charset="0"/>
                <a:cs typeface="Arial" panose="020B0604020202020204" pitchFamily="34" charset="0"/>
              </a:rPr>
              <a:t>εκατομμύρια ενεργούς </a:t>
            </a:r>
            <a:r>
              <a:rPr lang="el-GR" sz="8400" dirty="0" smtClean="0">
                <a:latin typeface="Arial" panose="020B0604020202020204" pitchFamily="34" charset="0"/>
                <a:cs typeface="Arial" panose="020B0604020202020204" pitchFamily="34" charset="0"/>
              </a:rPr>
              <a:t>χρήστες. </a:t>
            </a:r>
            <a:r>
              <a:rPr lang="el-GR" sz="8400" dirty="0">
                <a:latin typeface="Arial" panose="020B0604020202020204" pitchFamily="34" charset="0"/>
                <a:cs typeface="Arial" panose="020B0604020202020204" pitchFamily="34" charset="0"/>
              </a:rPr>
              <a:t>Είναι ένας από τους δέκα πιο δημοφιλείς </a:t>
            </a:r>
            <a:r>
              <a:rPr lang="el-GR" sz="8400" dirty="0" err="1">
                <a:latin typeface="Arial" panose="020B0604020202020204" pitchFamily="34" charset="0"/>
                <a:cs typeface="Arial" panose="020B0604020202020204" pitchFamily="34" charset="0"/>
              </a:rPr>
              <a:t>ιστοτόπους</a:t>
            </a:r>
            <a:r>
              <a:rPr lang="el-GR" sz="8400" dirty="0">
                <a:latin typeface="Arial" panose="020B0604020202020204" pitchFamily="34" charset="0"/>
                <a:cs typeface="Arial" panose="020B0604020202020204" pitchFamily="34" charset="0"/>
              </a:rPr>
              <a:t> του διαδικτύου</a:t>
            </a:r>
            <a:r>
              <a:rPr lang="el-GR" sz="8400" dirty="0" smtClean="0">
                <a:latin typeface="Arial" panose="020B0604020202020204" pitchFamily="34" charset="0"/>
                <a:cs typeface="Arial" panose="020B0604020202020204" pitchFamily="34" charset="0"/>
              </a:rPr>
              <a:t>.</a:t>
            </a:r>
          </a:p>
          <a:p>
            <a:pPr marL="393192" lvl="1" indent="0">
              <a:buNone/>
            </a:pPr>
            <a:endParaRPr lang="el-GR" sz="6400" dirty="0" smtClean="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sz="6400" dirty="0">
              <a:latin typeface="Arial" panose="020B0604020202020204" pitchFamily="34" charset="0"/>
              <a:cs typeface="Arial" panose="020B0604020202020204" pitchFamily="34" charset="0"/>
            </a:endParaRPr>
          </a:p>
          <a:p>
            <a:pPr marL="109728" indent="0">
              <a:buNone/>
            </a:pPr>
            <a:r>
              <a:rPr lang="en-US" sz="6400" dirty="0"/>
              <a:t>	</a:t>
            </a: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70</a:t>
            </a:fld>
            <a:endParaRPr lang="en-US"/>
          </a:p>
        </p:txBody>
      </p:sp>
    </p:spTree>
    <p:extLst>
      <p:ext uri="{BB962C8B-B14F-4D97-AF65-F5344CB8AC3E}">
        <p14:creationId xmlns:p14="http://schemas.microsoft.com/office/powerpoint/2010/main" val="29708923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32656"/>
            <a:ext cx="8229600" cy="5976664"/>
          </a:xfrm>
        </p:spPr>
        <p:txBody>
          <a:bodyPr>
            <a:normAutofit fontScale="32500" lnSpcReduction="20000"/>
          </a:bodyPr>
          <a:lstStyle/>
          <a:p>
            <a:pPr marL="393192" lvl="1" indent="0">
              <a:buNone/>
            </a:pPr>
            <a:endParaRPr lang="el-GR" sz="6400" dirty="0" smtClean="0">
              <a:latin typeface="Arial" panose="020B0604020202020204" pitchFamily="34" charset="0"/>
              <a:cs typeface="Arial" panose="020B0604020202020204" pitchFamily="34" charset="0"/>
            </a:endParaRPr>
          </a:p>
          <a:p>
            <a:pPr lvl="1">
              <a:buFont typeface="Arial" panose="020B0604020202020204" pitchFamily="34" charset="0"/>
              <a:buChar char="•"/>
            </a:pPr>
            <a:r>
              <a:rPr lang="en-GB" sz="6800" dirty="0" smtClean="0">
                <a:solidFill>
                  <a:srgbClr val="00B0F0"/>
                </a:solidFill>
                <a:latin typeface="Arial" panose="020B0604020202020204" pitchFamily="34" charset="0"/>
                <a:cs typeface="Arial" panose="020B0604020202020204" pitchFamily="34" charset="0"/>
              </a:rPr>
              <a:t>Instagram</a:t>
            </a:r>
            <a:r>
              <a:rPr lang="el-GR" sz="6800" dirty="0" smtClean="0">
                <a:latin typeface="Arial" panose="020B0604020202020204" pitchFamily="34" charset="0"/>
                <a:cs typeface="Arial" panose="020B0604020202020204" pitchFamily="34" charset="0"/>
              </a:rPr>
              <a:t> (</a:t>
            </a:r>
            <a:r>
              <a:rPr lang="en-US" sz="6800" i="1" dirty="0">
                <a:latin typeface="Arial" panose="020B0604020202020204" pitchFamily="34" charset="0"/>
                <a:cs typeface="Arial" panose="020B0604020202020204" pitchFamily="34" charset="0"/>
                <a:hlinkClick r:id="rId2"/>
              </a:rPr>
              <a:t>https://</a:t>
            </a:r>
            <a:r>
              <a:rPr lang="en-US" sz="6800" i="1" dirty="0" smtClean="0">
                <a:latin typeface="Arial" panose="020B0604020202020204" pitchFamily="34" charset="0"/>
                <a:cs typeface="Arial" panose="020B0604020202020204" pitchFamily="34" charset="0"/>
                <a:hlinkClick r:id="rId2"/>
              </a:rPr>
              <a:t>www.instagram.com</a:t>
            </a:r>
            <a:r>
              <a:rPr lang="el-GR" sz="6800" i="1" dirty="0" smtClean="0">
                <a:latin typeface="Arial" panose="020B0604020202020204" pitchFamily="34" charset="0"/>
                <a:cs typeface="Arial" panose="020B0604020202020204" pitchFamily="34" charset="0"/>
              </a:rPr>
              <a:t>): </a:t>
            </a:r>
            <a:r>
              <a:rPr lang="el-GR" sz="6800" dirty="0" smtClean="0">
                <a:latin typeface="Arial" panose="020B0604020202020204" pitchFamily="34" charset="0"/>
                <a:cs typeface="Arial" panose="020B0604020202020204" pitchFamily="34" charset="0"/>
              </a:rPr>
              <a:t>Το </a:t>
            </a:r>
            <a:r>
              <a:rPr lang="el-GR" sz="6800" b="1" dirty="0" err="1">
                <a:latin typeface="Arial" panose="020B0604020202020204" pitchFamily="34" charset="0"/>
                <a:cs typeface="Arial" panose="020B0604020202020204" pitchFamily="34" charset="0"/>
              </a:rPr>
              <a:t>Instagram</a:t>
            </a:r>
            <a:r>
              <a:rPr lang="el-GR" sz="6800" dirty="0">
                <a:latin typeface="Arial" panose="020B0604020202020204" pitchFamily="34" charset="0"/>
                <a:cs typeface="Arial" panose="020B0604020202020204" pitchFamily="34" charset="0"/>
              </a:rPr>
              <a:t> είναι μια δωρεάν εφαρμογή </a:t>
            </a:r>
            <a:r>
              <a:rPr lang="el-GR" sz="6800" u="sng" dirty="0">
                <a:solidFill>
                  <a:schemeClr val="accent4">
                    <a:lumMod val="60000"/>
                    <a:lumOff val="40000"/>
                  </a:schemeClr>
                </a:solidFill>
                <a:latin typeface="Arial" panose="020B0604020202020204" pitchFamily="34" charset="0"/>
                <a:cs typeface="Arial" panose="020B0604020202020204" pitchFamily="34" charset="0"/>
              </a:rPr>
              <a:t>κοινωνικής δικτύωσης</a:t>
            </a:r>
            <a:r>
              <a:rPr lang="el-GR" sz="6800" dirty="0">
                <a:solidFill>
                  <a:schemeClr val="accent4">
                    <a:lumMod val="60000"/>
                    <a:lumOff val="40000"/>
                  </a:schemeClr>
                </a:solidFill>
                <a:latin typeface="Arial" panose="020B0604020202020204" pitchFamily="34" charset="0"/>
                <a:cs typeface="Arial" panose="020B0604020202020204" pitchFamily="34" charset="0"/>
              </a:rPr>
              <a:t> </a:t>
            </a:r>
            <a:r>
              <a:rPr lang="el-GR" sz="6800" dirty="0">
                <a:latin typeface="Arial" panose="020B0604020202020204" pitchFamily="34" charset="0"/>
                <a:cs typeface="Arial" panose="020B0604020202020204" pitchFamily="34" charset="0"/>
              </a:rPr>
              <a:t>που δίνει την δυνατότητα επεξεργασίας και κοινοποίησης φωτογραφιών και βίντεο στο διαδίκτυο. Οι χρήστες μπορούν να μοιράζονται φωτογραφίες και βίντεο με τους </a:t>
            </a:r>
            <a:r>
              <a:rPr lang="el-GR" sz="6800" dirty="0" smtClean="0">
                <a:latin typeface="Arial" panose="020B0604020202020204" pitchFamily="34" charset="0"/>
                <a:cs typeface="Arial" panose="020B0604020202020204" pitchFamily="34" charset="0"/>
              </a:rPr>
              <a:t>ακολούθους </a:t>
            </a:r>
            <a:r>
              <a:rPr lang="el-GR" sz="6800" dirty="0">
                <a:latin typeface="Arial" panose="020B0604020202020204" pitchFamily="34" charset="0"/>
                <a:cs typeface="Arial" panose="020B0604020202020204" pitchFamily="34" charset="0"/>
              </a:rPr>
              <a:t>τους (</a:t>
            </a:r>
            <a:r>
              <a:rPr lang="el-GR" sz="6800" dirty="0" err="1">
                <a:latin typeface="Arial" panose="020B0604020202020204" pitchFamily="34" charset="0"/>
                <a:cs typeface="Arial" panose="020B0604020202020204" pitchFamily="34" charset="0"/>
              </a:rPr>
              <a:t>followers</a:t>
            </a:r>
            <a:r>
              <a:rPr lang="el-GR" sz="6800" dirty="0">
                <a:latin typeface="Arial" panose="020B0604020202020204" pitchFamily="34" charset="0"/>
                <a:cs typeface="Arial" panose="020B0604020202020204" pitchFamily="34" charset="0"/>
              </a:rPr>
              <a:t>) ή με επιλεγμένη ομάδα φίλων, να σχολιάζουν και να δηλώνουν ότι μια δημοσίευση τους αρέσει</a:t>
            </a:r>
            <a:r>
              <a:rPr lang="el-GR" sz="6800" dirty="0" smtClean="0">
                <a:latin typeface="Arial" panose="020B0604020202020204" pitchFamily="34" charset="0"/>
                <a:cs typeface="Arial" panose="020B0604020202020204" pitchFamily="34" charset="0"/>
              </a:rPr>
              <a:t>. Δημιουργήθηκε το 2010 και σήμερα έχει πάνω από 800 εκατομμύρια χρήστες.</a:t>
            </a:r>
            <a:endParaRPr lang="en-GB" sz="6800" dirty="0" smtClean="0">
              <a:latin typeface="Arial" panose="020B0604020202020204" pitchFamily="34" charset="0"/>
              <a:cs typeface="Arial" panose="020B0604020202020204" pitchFamily="34" charset="0"/>
            </a:endParaRPr>
          </a:p>
          <a:p>
            <a:pPr marL="393192" lvl="1" indent="0">
              <a:buNone/>
            </a:pPr>
            <a:endParaRPr lang="en-US" sz="68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6800" dirty="0" smtClean="0">
                <a:solidFill>
                  <a:srgbClr val="00B0F0"/>
                </a:solidFill>
                <a:latin typeface="Arial" panose="020B0604020202020204" pitchFamily="34" charset="0"/>
                <a:cs typeface="Arial" panose="020B0604020202020204" pitchFamily="34" charset="0"/>
              </a:rPr>
              <a:t>LinkedIn</a:t>
            </a:r>
            <a:r>
              <a:rPr lang="en-US" sz="6800" dirty="0" smtClean="0">
                <a:latin typeface="Arial" panose="020B0604020202020204" pitchFamily="34" charset="0"/>
                <a:cs typeface="Arial" panose="020B0604020202020204" pitchFamily="34" charset="0"/>
              </a:rPr>
              <a:t> (</a:t>
            </a:r>
            <a:r>
              <a:rPr lang="en-US" sz="6800" i="1" dirty="0">
                <a:latin typeface="Arial" panose="020B0604020202020204" pitchFamily="34" charset="0"/>
                <a:cs typeface="Arial" panose="020B0604020202020204" pitchFamily="34" charset="0"/>
                <a:hlinkClick r:id="rId3"/>
              </a:rPr>
              <a:t>https://www.linkedin.com</a:t>
            </a:r>
            <a:r>
              <a:rPr lang="en-US" sz="6800" i="1" dirty="0" smtClean="0">
                <a:latin typeface="Arial" panose="020B0604020202020204" pitchFamily="34" charset="0"/>
                <a:cs typeface="Arial" panose="020B0604020202020204" pitchFamily="34" charset="0"/>
                <a:hlinkClick r:id="rId3"/>
              </a:rPr>
              <a:t>/</a:t>
            </a:r>
            <a:r>
              <a:rPr lang="en-US" sz="6800" i="1" dirty="0" smtClean="0">
                <a:latin typeface="Arial" panose="020B0604020202020204" pitchFamily="34" charset="0"/>
                <a:cs typeface="Arial" panose="020B0604020202020204" pitchFamily="34" charset="0"/>
              </a:rPr>
              <a:t>)</a:t>
            </a:r>
            <a:r>
              <a:rPr lang="el-GR" sz="6800" i="1" dirty="0" smtClean="0">
                <a:latin typeface="Arial" panose="020B0604020202020204" pitchFamily="34" charset="0"/>
                <a:cs typeface="Arial" panose="020B0604020202020204" pitchFamily="34" charset="0"/>
              </a:rPr>
              <a:t>:</a:t>
            </a:r>
            <a:r>
              <a:rPr lang="en-US" sz="6800" i="1" dirty="0" smtClean="0">
                <a:latin typeface="Arial" panose="020B0604020202020204" pitchFamily="34" charset="0"/>
                <a:cs typeface="Arial" panose="020B0604020202020204" pitchFamily="34" charset="0"/>
              </a:rPr>
              <a:t> </a:t>
            </a:r>
            <a:r>
              <a:rPr lang="el-GR" sz="6800" dirty="0">
                <a:latin typeface="Arial" panose="020B0604020202020204" pitchFamily="34" charset="0"/>
                <a:cs typeface="Arial" panose="020B0604020202020204" pitchFamily="34" charset="0"/>
              </a:rPr>
              <a:t>Το </a:t>
            </a:r>
            <a:r>
              <a:rPr lang="el-GR" sz="6800" b="1" dirty="0" err="1">
                <a:latin typeface="Arial" panose="020B0604020202020204" pitchFamily="34" charset="0"/>
                <a:cs typeface="Arial" panose="020B0604020202020204" pitchFamily="34" charset="0"/>
              </a:rPr>
              <a:t>LinkedIn</a:t>
            </a:r>
            <a:r>
              <a:rPr lang="el-GR" sz="6800" dirty="0">
                <a:latin typeface="Arial" panose="020B0604020202020204" pitchFamily="34" charset="0"/>
                <a:cs typeface="Arial" panose="020B0604020202020204" pitchFamily="34" charset="0"/>
              </a:rPr>
              <a:t> είναι </a:t>
            </a:r>
            <a:r>
              <a:rPr lang="el-GR" sz="6800" u="sng" dirty="0" err="1">
                <a:solidFill>
                  <a:srgbClr val="92D050"/>
                </a:solidFill>
                <a:latin typeface="Arial" panose="020B0604020202020204" pitchFamily="34" charset="0"/>
                <a:cs typeface="Arial" panose="020B0604020202020204" pitchFamily="34" charset="0"/>
                <a:hlinkClick r:id="rId4" tooltip="Ιστότοπος"/>
              </a:rPr>
              <a:t>ιστοχώρος</a:t>
            </a:r>
            <a:r>
              <a:rPr lang="el-GR" sz="6800" u="sng" dirty="0">
                <a:solidFill>
                  <a:srgbClr val="92D050"/>
                </a:solidFill>
                <a:latin typeface="Arial" panose="020B0604020202020204" pitchFamily="34" charset="0"/>
                <a:cs typeface="Arial" panose="020B0604020202020204" pitchFamily="34" charset="0"/>
              </a:rPr>
              <a:t> </a:t>
            </a:r>
            <a:r>
              <a:rPr lang="el-GR" sz="6800" u="sng" dirty="0">
                <a:solidFill>
                  <a:schemeClr val="accent4">
                    <a:lumMod val="60000"/>
                    <a:lumOff val="40000"/>
                  </a:schemeClr>
                </a:solidFill>
                <a:latin typeface="Arial" panose="020B0604020202020204" pitchFamily="34" charset="0"/>
                <a:cs typeface="Arial" panose="020B0604020202020204" pitchFamily="34" charset="0"/>
              </a:rPr>
              <a:t>επαγγελματικής </a:t>
            </a:r>
            <a:r>
              <a:rPr lang="el-GR" sz="6800" dirty="0">
                <a:solidFill>
                  <a:schemeClr val="accent4">
                    <a:lumMod val="60000"/>
                    <a:lumOff val="40000"/>
                  </a:schemeClr>
                </a:solidFill>
                <a:latin typeface="Arial" panose="020B0604020202020204" pitchFamily="34" charset="0"/>
                <a:cs typeface="Arial" panose="020B0604020202020204" pitchFamily="34" charset="0"/>
                <a:hlinkClick r:id="rId5" tooltip="Υπηρεσία κοινωνικής δικτύωσης (δεν έχει γραφτεί ακόμα)"/>
              </a:rPr>
              <a:t>κοινωνικής δικτύωσης</a:t>
            </a:r>
            <a:r>
              <a:rPr lang="el-GR" sz="6800" dirty="0">
                <a:latin typeface="Arial" panose="020B0604020202020204" pitchFamily="34" charset="0"/>
                <a:cs typeface="Arial" panose="020B0604020202020204" pitchFamily="34" charset="0"/>
              </a:rPr>
              <a:t>. Ιδρύθηκε </a:t>
            </a:r>
            <a:r>
              <a:rPr lang="el-GR" sz="6800" dirty="0" smtClean="0">
                <a:latin typeface="Arial" panose="020B0604020202020204" pitchFamily="34" charset="0"/>
                <a:cs typeface="Arial" panose="020B0604020202020204" pitchFamily="34" charset="0"/>
              </a:rPr>
              <a:t>το</a:t>
            </a:r>
            <a:r>
              <a:rPr lang="en-GB" sz="6800" dirty="0" smtClean="0">
                <a:latin typeface="Arial" panose="020B0604020202020204" pitchFamily="34" charset="0"/>
                <a:cs typeface="Arial" panose="020B0604020202020204" pitchFamily="34" charset="0"/>
              </a:rPr>
              <a:t> </a:t>
            </a:r>
            <a:r>
              <a:rPr lang="el-GR" sz="6800" dirty="0" smtClean="0">
                <a:latin typeface="Arial" panose="020B0604020202020204" pitchFamily="34" charset="0"/>
                <a:cs typeface="Arial" panose="020B0604020202020204" pitchFamily="34" charset="0"/>
              </a:rPr>
              <a:t>2002</a:t>
            </a:r>
            <a:r>
              <a:rPr lang="en-GB" sz="6800" dirty="0" smtClean="0">
                <a:latin typeface="Arial" panose="020B0604020202020204" pitchFamily="34" charset="0"/>
                <a:cs typeface="Arial" panose="020B0604020202020204" pitchFamily="34" charset="0"/>
              </a:rPr>
              <a:t>. </a:t>
            </a:r>
            <a:r>
              <a:rPr lang="el-GR" sz="6800" dirty="0" smtClean="0">
                <a:latin typeface="Arial" panose="020B0604020202020204" pitchFamily="34" charset="0"/>
                <a:cs typeface="Arial" panose="020B0604020202020204" pitchFamily="34" charset="0"/>
              </a:rPr>
              <a:t>Τα </a:t>
            </a:r>
            <a:r>
              <a:rPr lang="el-GR" sz="6800" dirty="0">
                <a:latin typeface="Arial" panose="020B0604020202020204" pitchFamily="34" charset="0"/>
                <a:cs typeface="Arial" panose="020B0604020202020204" pitchFamily="34" charset="0"/>
              </a:rPr>
              <a:t>εγγεγραμμένα μέλη του έχουν τη δυνατότητα να δημιουργήσουν το προσωπικό επαγγελματικό τους προφίλ, να συνδεθούν με άλλους χρήστες, να αναζητήσουν εργασία, αλλά και να δημιουργήσουν </a:t>
            </a:r>
            <a:r>
              <a:rPr lang="el-GR" sz="6800" dirty="0" smtClean="0">
                <a:latin typeface="Arial" panose="020B0604020202020204" pitchFamily="34" charset="0"/>
                <a:cs typeface="Arial" panose="020B0604020202020204" pitchFamily="34" charset="0"/>
              </a:rPr>
              <a:t>πελατολόγιο</a:t>
            </a:r>
            <a:r>
              <a:rPr lang="en-GB" sz="6800" dirty="0" smtClean="0">
                <a:latin typeface="Arial" panose="020B0604020202020204" pitchFamily="34" charset="0"/>
                <a:cs typeface="Arial" panose="020B0604020202020204" pitchFamily="34" charset="0"/>
              </a:rPr>
              <a:t>. </a:t>
            </a:r>
            <a:r>
              <a:rPr lang="el-GR" sz="6800" dirty="0" smtClean="0">
                <a:latin typeface="Arial" panose="020B0604020202020204" pitchFamily="34" charset="0"/>
                <a:cs typeface="Arial" panose="020B0604020202020204" pitchFamily="34" charset="0"/>
              </a:rPr>
              <a:t>Έχει πάνω από 300 εκατομμύρια χρήστες.</a:t>
            </a:r>
            <a:endParaRPr lang="en-US" sz="6800"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US" sz="6400" dirty="0">
              <a:latin typeface="Arial" panose="020B0604020202020204" pitchFamily="34" charset="0"/>
              <a:cs typeface="Arial" panose="020B0604020202020204" pitchFamily="34" charset="0"/>
            </a:endParaRPr>
          </a:p>
          <a:p>
            <a:pPr marL="109728" indent="0">
              <a:buNone/>
            </a:pPr>
            <a:r>
              <a:rPr lang="en-US" sz="6400" dirty="0"/>
              <a:t>	</a:t>
            </a:r>
          </a:p>
          <a:p>
            <a:pPr marL="109728" indent="0">
              <a:buNone/>
            </a:pP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71</a:t>
            </a:fld>
            <a:endParaRPr lang="en-US"/>
          </a:p>
        </p:txBody>
      </p:sp>
    </p:spTree>
    <p:extLst>
      <p:ext uri="{BB962C8B-B14F-4D97-AF65-F5344CB8AC3E}">
        <p14:creationId xmlns:p14="http://schemas.microsoft.com/office/powerpoint/2010/main" val="30594545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7"/>
          <p:cNvSpPr>
            <a:spLocks noChangeArrowheads="1"/>
          </p:cNvSpPr>
          <p:nvPr/>
        </p:nvSpPr>
        <p:spPr bwMode="auto">
          <a:xfrm>
            <a:off x="351696" y="43934"/>
            <a:ext cx="184731" cy="369332"/>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dirty="0">
              <a:solidFill>
                <a:prstClr val="black"/>
              </a:solidFill>
              <a:cs typeface="Arial"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48555" y="260652"/>
            <a:ext cx="6601783" cy="2150193"/>
          </a:xfrm>
          <a:prstGeom prst="rect">
            <a:avLst/>
          </a:prstGeom>
          <a:noFill/>
          <a:ln w="9525">
            <a:noFill/>
            <a:miter lim="800000"/>
            <a:headEnd/>
            <a:tailEnd/>
          </a:ln>
        </p:spPr>
      </p:pic>
      <p:sp>
        <p:nvSpPr>
          <p:cNvPr id="22" name="TextBox 21"/>
          <p:cNvSpPr txBox="1">
            <a:spLocks noChangeArrowheads="1"/>
          </p:cNvSpPr>
          <p:nvPr/>
        </p:nvSpPr>
        <p:spPr bwMode="auto">
          <a:xfrm>
            <a:off x="579538" y="3138686"/>
            <a:ext cx="7781192" cy="646331"/>
          </a:xfrm>
          <a:prstGeom prst="rect">
            <a:avLst/>
          </a:prstGeom>
          <a:solidFill>
            <a:schemeClr val="tx1">
              <a:lumMod val="65000"/>
              <a:lumOff val="35000"/>
            </a:schemeClr>
          </a:solidFill>
          <a:ln w="9525">
            <a:noFill/>
            <a:miter lim="800000"/>
            <a:headEnd/>
            <a:tailEnd/>
          </a:ln>
        </p:spPr>
        <p:txBody>
          <a:bodyPr wrap="square">
            <a:spAutoFit/>
          </a:bodyPr>
          <a:lstStyle/>
          <a:p>
            <a:pPr algn="ctr" fontAlgn="base">
              <a:spcBef>
                <a:spcPct val="0"/>
              </a:spcBef>
              <a:spcAft>
                <a:spcPct val="0"/>
              </a:spcAft>
            </a:pPr>
            <a:r>
              <a:rPr lang="el-GR" sz="3600" b="1" dirty="0" smtClean="0">
                <a:solidFill>
                  <a:srgbClr val="FFC000"/>
                </a:solidFill>
                <a:cs typeface="Arial" pitchFamily="34" charset="0"/>
              </a:rPr>
              <a:t>Ενότητα 3: Ηλεκτρονική Διακυβέρνηση</a:t>
            </a:r>
            <a:endParaRPr lang="el-GR" sz="3600" b="1" dirty="0">
              <a:solidFill>
                <a:srgbClr val="FFC000"/>
              </a:solidFill>
              <a:cs typeface="Arial" pitchFamily="34"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1908" y="4725144"/>
            <a:ext cx="7628822" cy="1800200"/>
          </a:xfrm>
          <a:prstGeom prst="rect">
            <a:avLst/>
          </a:prstGeom>
        </p:spPr>
      </p:pic>
      <p:cxnSp>
        <p:nvCxnSpPr>
          <p:cNvPr id="35" name="Straight Connector 34"/>
          <p:cNvCxnSpPr/>
          <p:nvPr/>
        </p:nvCxnSpPr>
        <p:spPr>
          <a:xfrm>
            <a:off x="549521" y="4437116"/>
            <a:ext cx="778119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9521" y="2643192"/>
            <a:ext cx="7781192" cy="15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605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heckerboard(across)">
                                      <p:cBhvr>
                                        <p:cTn id="11" dur="500"/>
                                        <p:tgtEl>
                                          <p:spTgt spid="2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228600"/>
            <a:ext cx="7385538" cy="6420018"/>
          </a:xfrm>
          <a:prstGeom prst="rect">
            <a:avLst/>
          </a:prstGeom>
        </p:spPr>
      </p:pic>
    </p:spTree>
    <p:extLst>
      <p:ext uri="{BB962C8B-B14F-4D97-AF65-F5344CB8AC3E}">
        <p14:creationId xmlns:p14="http://schemas.microsoft.com/office/powerpoint/2010/main" val="22074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9" y="-152400"/>
            <a:ext cx="9284677" cy="7078600"/>
          </a:xfrm>
          <a:prstGeom prst="rect">
            <a:avLst/>
          </a:prstGeom>
        </p:spPr>
      </p:pic>
    </p:spTree>
    <p:extLst>
      <p:ext uri="{BB962C8B-B14F-4D97-AF65-F5344CB8AC3E}">
        <p14:creationId xmlns:p14="http://schemas.microsoft.com/office/powerpoint/2010/main" val="3729010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688"/>
            <a:ext cx="9126749" cy="6035112"/>
          </a:xfrm>
          <a:prstGeom prst="rect">
            <a:avLst/>
          </a:prstGeom>
        </p:spPr>
      </p:pic>
    </p:spTree>
    <p:extLst>
      <p:ext uri="{BB962C8B-B14F-4D97-AF65-F5344CB8AC3E}">
        <p14:creationId xmlns:p14="http://schemas.microsoft.com/office/powerpoint/2010/main" val="1310825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56" r="2856" b="2298"/>
          <a:stretch/>
        </p:blipFill>
        <p:spPr>
          <a:xfrm>
            <a:off x="140678" y="28575"/>
            <a:ext cx="8932985" cy="6798174"/>
          </a:xfrm>
          <a:prstGeom prst="rect">
            <a:avLst/>
          </a:prstGeom>
        </p:spPr>
      </p:pic>
    </p:spTree>
    <p:extLst>
      <p:ext uri="{BB962C8B-B14F-4D97-AF65-F5344CB8AC3E}">
        <p14:creationId xmlns:p14="http://schemas.microsoft.com/office/powerpoint/2010/main" val="4105384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7" name="Rectangle 3"/>
          <p:cNvSpPr>
            <a:spLocks noGrp="1" noChangeArrowheads="1"/>
          </p:cNvSpPr>
          <p:nvPr>
            <p:ph sz="quarter" idx="1"/>
          </p:nvPr>
        </p:nvSpPr>
        <p:spPr>
          <a:xfrm>
            <a:off x="844064" y="1143001"/>
            <a:ext cx="7526215" cy="3886200"/>
          </a:xfrm>
        </p:spPr>
        <p:txBody>
          <a:bodyPr vert="horz" lIns="90488" tIns="44450" rIns="90488" bIns="44450" rtlCol="0">
            <a:noAutofit/>
          </a:bodyPr>
          <a:lstStyle/>
          <a:p>
            <a:pPr marL="361950" indent="-266700">
              <a:lnSpc>
                <a:spcPct val="120000"/>
              </a:lnSpc>
              <a:spcBef>
                <a:spcPts val="0"/>
              </a:spcBef>
              <a:buClr>
                <a:srgbClr val="7EC234"/>
              </a:buClr>
            </a:pPr>
            <a:r>
              <a:rPr lang="el-GR" sz="3200" dirty="0" smtClean="0"/>
              <a:t>Θέματα </a:t>
            </a:r>
            <a:r>
              <a:rPr lang="el-GR" sz="3200" dirty="0"/>
              <a:t>Νομικά και Ασφάλειας</a:t>
            </a:r>
            <a:endParaRPr lang="en-US" sz="3200" dirty="0"/>
          </a:p>
          <a:p>
            <a:pPr marL="361950" indent="-266700">
              <a:lnSpc>
                <a:spcPct val="120000"/>
              </a:lnSpc>
              <a:spcBef>
                <a:spcPts val="0"/>
              </a:spcBef>
              <a:buClr>
                <a:srgbClr val="7EC234"/>
              </a:buClr>
            </a:pPr>
            <a:r>
              <a:rPr lang="el-GR" sz="3200" dirty="0" smtClean="0"/>
              <a:t>Γραφειοκρατία</a:t>
            </a:r>
            <a:r>
              <a:rPr lang="en-US" sz="3200" dirty="0" smtClean="0"/>
              <a:t> – </a:t>
            </a:r>
            <a:r>
              <a:rPr lang="el-GR" sz="3200" dirty="0" smtClean="0"/>
              <a:t>Χρονοβόρες Διαδικασίες</a:t>
            </a:r>
            <a:endParaRPr lang="en-US" sz="3200" dirty="0" smtClean="0"/>
          </a:p>
          <a:p>
            <a:pPr marL="361950" indent="-266700">
              <a:lnSpc>
                <a:spcPct val="120000"/>
              </a:lnSpc>
              <a:spcBef>
                <a:spcPts val="0"/>
              </a:spcBef>
              <a:buClr>
                <a:srgbClr val="7EC234"/>
              </a:buClr>
            </a:pPr>
            <a:r>
              <a:rPr lang="el-GR" sz="3200" dirty="0" smtClean="0"/>
              <a:t>Συντονισμός των εμπλεκόμενων Τμημάτων</a:t>
            </a:r>
            <a:endParaRPr lang="en-US" sz="3200" dirty="0"/>
          </a:p>
          <a:p>
            <a:pPr marL="361950" indent="-266700">
              <a:lnSpc>
                <a:spcPct val="120000"/>
              </a:lnSpc>
              <a:spcBef>
                <a:spcPts val="0"/>
              </a:spcBef>
              <a:buClr>
                <a:srgbClr val="7EC234"/>
              </a:buClr>
            </a:pPr>
            <a:r>
              <a:rPr lang="el-GR" sz="3200" dirty="0"/>
              <a:t>Διαθεσιμότητα Πόρων </a:t>
            </a:r>
            <a:r>
              <a:rPr lang="en-US" sz="3200" dirty="0"/>
              <a:t>(</a:t>
            </a:r>
            <a:r>
              <a:rPr lang="el-GR" sz="3200" dirty="0"/>
              <a:t>Ανθρώπινο Δυναμικό</a:t>
            </a:r>
            <a:r>
              <a:rPr lang="en-US" sz="3200" dirty="0"/>
              <a:t>)</a:t>
            </a:r>
          </a:p>
          <a:p>
            <a:pPr marL="361950" indent="-266700">
              <a:lnSpc>
                <a:spcPct val="120000"/>
              </a:lnSpc>
              <a:spcBef>
                <a:spcPts val="0"/>
              </a:spcBef>
              <a:buClr>
                <a:srgbClr val="7EC234"/>
              </a:buClr>
            </a:pPr>
            <a:r>
              <a:rPr lang="el-GR" sz="3200" dirty="0" smtClean="0"/>
              <a:t>Νοοτροπία</a:t>
            </a:r>
          </a:p>
          <a:p>
            <a:pPr marL="361950" indent="-266700">
              <a:lnSpc>
                <a:spcPct val="120000"/>
              </a:lnSpc>
              <a:spcBef>
                <a:spcPts val="0"/>
              </a:spcBef>
              <a:buClr>
                <a:srgbClr val="7EC234"/>
              </a:buClr>
            </a:pPr>
            <a:r>
              <a:rPr lang="el-GR" sz="3200" dirty="0" smtClean="0"/>
              <a:t>Ψηφιακός Αναλφαβητισμός</a:t>
            </a:r>
          </a:p>
          <a:p>
            <a:pPr marL="361950" indent="-266700">
              <a:lnSpc>
                <a:spcPct val="120000"/>
              </a:lnSpc>
              <a:spcBef>
                <a:spcPts val="0"/>
              </a:spcBef>
              <a:buClr>
                <a:srgbClr val="7EC234"/>
              </a:buClr>
            </a:pPr>
            <a:endParaRPr lang="en-US" sz="3200" dirty="0" smtClean="0"/>
          </a:p>
          <a:p>
            <a:pPr marL="579438" indent="-579438">
              <a:lnSpc>
                <a:spcPct val="120000"/>
              </a:lnSpc>
              <a:spcBef>
                <a:spcPts val="0"/>
              </a:spcBef>
              <a:buClr>
                <a:srgbClr val="990033"/>
              </a:buClr>
              <a:buNone/>
            </a:pPr>
            <a:endParaRPr lang="en-US" sz="3200" dirty="0">
              <a:effectLst>
                <a:outerShdw blurRad="38100" dist="38100" dir="2700000" algn="tl">
                  <a:srgbClr val="000000">
                    <a:alpha val="43137"/>
                  </a:srgbClr>
                </a:outerShdw>
              </a:effectLst>
              <a:latin typeface="Albertus Extra Bold" pitchFamily="34" charset="0"/>
            </a:endParaRPr>
          </a:p>
        </p:txBody>
      </p:sp>
      <p:sp>
        <p:nvSpPr>
          <p:cNvPr id="4" name="TextBox 3"/>
          <p:cNvSpPr txBox="1"/>
          <p:nvPr/>
        </p:nvSpPr>
        <p:spPr>
          <a:xfrm>
            <a:off x="971600" y="5877272"/>
            <a:ext cx="6538255" cy="707886"/>
          </a:xfrm>
          <a:prstGeom prst="rect">
            <a:avLst/>
          </a:prstGeom>
          <a:noFill/>
        </p:spPr>
        <p:txBody>
          <a:bodyPr wrap="square" rtlCol="0">
            <a:spAutoFit/>
          </a:bodyPr>
          <a:lstStyle/>
          <a:p>
            <a:pPr algn="ctr"/>
            <a:r>
              <a:rPr lang="el-GR" sz="4000" b="1" dirty="0">
                <a:solidFill>
                  <a:srgbClr val="7EC234"/>
                </a:solidFill>
                <a:effectLst>
                  <a:outerShdw blurRad="38100" dist="38100" dir="2700000" algn="tl">
                    <a:srgbClr val="000000">
                      <a:alpha val="43137"/>
                    </a:srgbClr>
                  </a:outerShdw>
                </a:effectLst>
              </a:rPr>
              <a:t>ΠΟΛΙΤΙΚΗ ΔΕΣΜΕΥΣΗ</a:t>
            </a:r>
            <a:endParaRPr lang="en-US" sz="4000" b="1" dirty="0">
              <a:solidFill>
                <a:srgbClr val="7EC234"/>
              </a:solidFill>
              <a:effectLst>
                <a:outerShdw blurRad="38100" dist="38100" dir="2700000" algn="tl">
                  <a:srgbClr val="000000">
                    <a:alpha val="43137"/>
                  </a:srgbClr>
                </a:outerShdw>
              </a:effectLst>
            </a:endParaRPr>
          </a:p>
        </p:txBody>
      </p:sp>
      <p:sp>
        <p:nvSpPr>
          <p:cNvPr id="6" name="Title 1"/>
          <p:cNvSpPr>
            <a:spLocks noGrp="1"/>
          </p:cNvSpPr>
          <p:nvPr>
            <p:ph type="title"/>
          </p:nvPr>
        </p:nvSpPr>
        <p:spPr>
          <a:xfrm>
            <a:off x="211018" y="-152400"/>
            <a:ext cx="5790165" cy="819150"/>
          </a:xfrm>
        </p:spPr>
        <p:txBody>
          <a:bodyPr/>
          <a:lstStyle/>
          <a:p>
            <a:r>
              <a:rPr lang="el-GR" dirty="0" smtClean="0">
                <a:solidFill>
                  <a:srgbClr val="002060"/>
                </a:solidFill>
                <a:latin typeface="Arial" panose="020B0604020202020204" pitchFamily="34" charset="0"/>
                <a:cs typeface="Arial" panose="020B0604020202020204" pitchFamily="34" charset="0"/>
              </a:rPr>
              <a:t>Προβλήματα - Προκλήσεις</a:t>
            </a:r>
            <a:endParaRPr lang="en-US" dirty="0">
              <a:solidFill>
                <a:srgbClr val="002060"/>
              </a:solidFill>
            </a:endParaRPr>
          </a:p>
        </p:txBody>
      </p:sp>
    </p:spTree>
    <p:extLst>
      <p:ext uri="{BB962C8B-B14F-4D97-AF65-F5344CB8AC3E}">
        <p14:creationId xmlns:p14="http://schemas.microsoft.com/office/powerpoint/2010/main" val="1376669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3" name="Rectangle 2"/>
          <p:cNvSpPr/>
          <p:nvPr/>
        </p:nvSpPr>
        <p:spPr>
          <a:xfrm>
            <a:off x="1338320" y="2286000"/>
            <a:ext cx="5904655" cy="2185214"/>
          </a:xfrm>
          <a:prstGeom prst="rect">
            <a:avLst/>
          </a:prstGeom>
        </p:spPr>
        <p:txBody>
          <a:bodyPr wrap="square">
            <a:spAutoFit/>
          </a:bodyPr>
          <a:lstStyle/>
          <a:p>
            <a:pPr algn="ctr"/>
            <a:r>
              <a:rPr lang="en-GB" sz="3600" dirty="0">
                <a:solidFill>
                  <a:prstClr val="white"/>
                </a:solidFill>
                <a:latin typeface="Arial" panose="020B0604020202020204" pitchFamily="34" charset="0"/>
                <a:cs typeface="Arial" panose="020B0604020202020204" pitchFamily="34" charset="0"/>
                <a:hlinkClick r:id="rId3"/>
              </a:rPr>
              <a:t>www.ariadne.gov.cy</a:t>
            </a:r>
            <a:endParaRPr lang="en-GB" sz="3600" dirty="0">
              <a:solidFill>
                <a:prstClr val="white"/>
              </a:solidFill>
              <a:latin typeface="Arial" panose="020B0604020202020204" pitchFamily="34" charset="0"/>
              <a:cs typeface="Arial" panose="020B0604020202020204" pitchFamily="34" charset="0"/>
            </a:endParaRPr>
          </a:p>
          <a:p>
            <a:pPr algn="ctr"/>
            <a:endParaRPr lang="en-GB" sz="3600" dirty="0" smtClean="0">
              <a:solidFill>
                <a:prstClr val="white"/>
              </a:solidFill>
              <a:latin typeface="Arial" panose="020B0604020202020204" pitchFamily="34" charset="0"/>
              <a:cs typeface="Arial" panose="020B0604020202020204" pitchFamily="34" charset="0"/>
              <a:hlinkClick r:id="rId4"/>
            </a:endParaRPr>
          </a:p>
          <a:p>
            <a:pPr algn="ctr"/>
            <a:r>
              <a:rPr lang="en-GB" sz="3600" dirty="0" smtClean="0">
                <a:solidFill>
                  <a:prstClr val="white"/>
                </a:solidFill>
                <a:latin typeface="Arial" panose="020B0604020202020204" pitchFamily="34" charset="0"/>
                <a:cs typeface="Arial" panose="020B0604020202020204" pitchFamily="34" charset="0"/>
                <a:hlinkClick r:id="rId5"/>
              </a:rPr>
              <a:t>www.kepa.gov.cy/egov</a:t>
            </a:r>
            <a:endParaRPr lang="en-GB" sz="3600" dirty="0" smtClean="0">
              <a:solidFill>
                <a:prstClr val="white"/>
              </a:solidFill>
              <a:latin typeface="Arial" panose="020B0604020202020204" pitchFamily="34" charset="0"/>
              <a:cs typeface="Arial" panose="020B0604020202020204" pitchFamily="34" charset="0"/>
            </a:endParaRPr>
          </a:p>
          <a:p>
            <a:pPr algn="ctr"/>
            <a:endParaRPr lang="en-GB" sz="2800"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211015" y="152401"/>
            <a:ext cx="6734536" cy="646331"/>
          </a:xfrm>
          <a:prstGeom prst="rect">
            <a:avLst/>
          </a:prstGeom>
          <a:noFill/>
        </p:spPr>
        <p:txBody>
          <a:bodyPr wrap="none" rtlCol="0">
            <a:spAutoFit/>
          </a:bodyPr>
          <a:lstStyle/>
          <a:p>
            <a:r>
              <a:rPr lang="el-GR" sz="3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Κεντρικές Ιστοσελίδες / Πύλες</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7871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25400" cap="flat" cmpd="sng" algn="ctr">
            <a:noFill/>
            <a:prstDash val="solid"/>
            <a:miter lim="800000"/>
            <a:headEnd/>
            <a:tailEnd/>
          </a:ln>
          <a:effectLst>
            <a:outerShdw blurRad="50800" dist="38100" dir="2700000" algn="tl" rotWithShape="0">
              <a:schemeClr val="tx2">
                <a:lumMod val="40000"/>
                <a:lumOff val="60000"/>
                <a:alpha val="40000"/>
              </a:scheme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normAutofit/>
          </a:bodyPr>
          <a:lstStyle/>
          <a:p>
            <a:pPr>
              <a:spcBef>
                <a:spcPct val="50000"/>
              </a:spcBef>
              <a:defRPr/>
            </a:pPr>
            <a:r>
              <a:rPr lang="el-GR" sz="3600" dirty="0">
                <a:solidFill>
                  <a:srgbClr val="333399"/>
                </a:solidFill>
                <a:latin typeface="+mj-lt"/>
                <a:ea typeface="+mj-ea"/>
                <a:cs typeface="+mj-cs"/>
              </a:rPr>
              <a:t>Διαδικτυακή Πύλη Αριάδνη</a:t>
            </a:r>
            <a:endParaRPr lang="en-US" sz="3600" dirty="0">
              <a:solidFill>
                <a:srgbClr val="333399"/>
              </a:solidFill>
              <a:latin typeface="+mj-lt"/>
              <a:ea typeface="+mj-ea"/>
              <a:cs typeface="+mj-cs"/>
            </a:endParaRPr>
          </a:p>
        </p:txBody>
      </p:sp>
      <p:sp>
        <p:nvSpPr>
          <p:cNvPr id="4" name="Content Placeholder 3"/>
          <p:cNvSpPr>
            <a:spLocks noGrp="1"/>
          </p:cNvSpPr>
          <p:nvPr>
            <p:ph idx="1"/>
          </p:nvPr>
        </p:nvSpPr>
        <p:spPr/>
        <p:txBody>
          <a:bodyPr/>
          <a:lstStyle/>
          <a:p>
            <a:endParaRPr lang="el-GR"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77573" y="980734"/>
            <a:ext cx="7988859" cy="2808311"/>
          </a:xfrm>
          <a:prstGeom prst="rect">
            <a:avLst/>
          </a:prstGeom>
        </p:spPr>
      </p:pic>
      <p:graphicFrame>
        <p:nvGraphicFramePr>
          <p:cNvPr id="6" name="Diagram 5"/>
          <p:cNvGraphicFramePr/>
          <p:nvPr>
            <p:extLst/>
          </p:nvPr>
        </p:nvGraphicFramePr>
        <p:xfrm>
          <a:off x="650335" y="4005062"/>
          <a:ext cx="7849626" cy="2664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4340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2" presetClass="entr" presetSubtype="4" fill="hold" grpId="0" nodeType="afterEffect">
                                  <p:stCondLst>
                                    <p:cond delay="0"/>
                                  </p:stCondLst>
                                  <p:childTnLst>
                                    <p:set>
                                      <p:cBhvr>
                                        <p:cTn id="16" dur="1" fill="hold">
                                          <p:stCondLst>
                                            <p:cond delay="0"/>
                                          </p:stCondLst>
                                        </p:cTn>
                                        <p:tgtEl>
                                          <p:spTgt spid="6">
                                            <p:graphicEl>
                                              <a:dgm id="{36133411-8FE4-4491-BA08-56144C63CB99}"/>
                                            </p:graphicEl>
                                          </p:spTgt>
                                        </p:tgtEl>
                                        <p:attrNameLst>
                                          <p:attrName>style.visibility</p:attrName>
                                        </p:attrNameLst>
                                      </p:cBhvr>
                                      <p:to>
                                        <p:strVal val="visible"/>
                                      </p:to>
                                    </p:set>
                                    <p:animEffect transition="in" filter="slide(fromBottom)">
                                      <p:cBhvr>
                                        <p:cTn id="17" dur="500"/>
                                        <p:tgtEl>
                                          <p:spTgt spid="6">
                                            <p:graphicEl>
                                              <a:dgm id="{36133411-8FE4-4491-BA08-56144C63CB99}"/>
                                            </p:graphic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6">
                                            <p:graphicEl>
                                              <a:dgm id="{5EEAA564-2D02-4C79-A0CD-EC5644FDC4FA}"/>
                                            </p:graphicEl>
                                          </p:spTgt>
                                        </p:tgtEl>
                                        <p:attrNameLst>
                                          <p:attrName>style.visibility</p:attrName>
                                        </p:attrNameLst>
                                      </p:cBhvr>
                                      <p:to>
                                        <p:strVal val="visible"/>
                                      </p:to>
                                    </p:set>
                                    <p:animEffect transition="in" filter="slide(fromBottom)">
                                      <p:cBhvr>
                                        <p:cTn id="20" dur="500"/>
                                        <p:tgtEl>
                                          <p:spTgt spid="6">
                                            <p:graphicEl>
                                              <a:dgm id="{5EEAA564-2D02-4C79-A0CD-EC5644FDC4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90694381"/>
              </p:ext>
            </p:extLst>
          </p:nvPr>
        </p:nvGraphicFramePr>
        <p:xfrm>
          <a:off x="971550" y="476672"/>
          <a:ext cx="7715249" cy="5472608"/>
        </p:xfrm>
        <a:graphic>
          <a:graphicData uri="http://schemas.openxmlformats.org/drawingml/2006/table">
            <a:tbl>
              <a:tblPr firstRow="1" firstCol="1" bandRow="1"/>
              <a:tblGrid>
                <a:gridCol w="1728242"/>
                <a:gridCol w="1440160"/>
                <a:gridCol w="4546847"/>
              </a:tblGrid>
              <a:tr h="5472608">
                <a:tc>
                  <a:txBody>
                    <a:bodyPr/>
                    <a:lstStyle/>
                    <a:p>
                      <a:pPr algn="ctr">
                        <a:lnSpc>
                          <a:spcPct val="115000"/>
                        </a:lnSpc>
                        <a:spcAft>
                          <a:spcPts val="0"/>
                        </a:spcAft>
                      </a:pPr>
                      <a:r>
                        <a:rPr lang="el-GR" sz="2800" dirty="0" smtClean="0">
                          <a:solidFill>
                            <a:srgbClr val="002060"/>
                          </a:solidFill>
                          <a:effectLst/>
                          <a:latin typeface="Calibri"/>
                          <a:ea typeface="Calibri"/>
                          <a:cs typeface="Times New Roman"/>
                        </a:rPr>
                        <a:t>Κουμπί </a:t>
                      </a:r>
                      <a:r>
                        <a:rPr lang="el-GR" sz="2800" dirty="0">
                          <a:solidFill>
                            <a:srgbClr val="002060"/>
                          </a:solidFill>
                          <a:effectLst/>
                          <a:latin typeface="Calibri"/>
                          <a:ea typeface="Calibri"/>
                          <a:cs typeface="Times New Roman"/>
                        </a:rPr>
                        <a:t>τροχού</a:t>
                      </a:r>
                      <a:endParaRPr lang="en-US" sz="2800" dirty="0">
                        <a:effectLst/>
                        <a:latin typeface="Calibri"/>
                        <a:ea typeface="Calibri"/>
                        <a:cs typeface="Times New Roman"/>
                      </a:endParaRPr>
                    </a:p>
                  </a:txBody>
                  <a:tcPr marL="60600" marR="6060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1000"/>
                        </a:spcAft>
                      </a:pPr>
                      <a:r>
                        <a:rPr lang="el-GR" sz="2800" dirty="0">
                          <a:solidFill>
                            <a:srgbClr val="002060"/>
                          </a:solidFill>
                          <a:effectLst/>
                          <a:latin typeface="Calibri"/>
                          <a:ea typeface="Calibri"/>
                          <a:cs typeface="Times New Roman"/>
                        </a:rPr>
                        <a:t> </a:t>
                      </a:r>
                      <a:endParaRPr lang="en-US" sz="2800" dirty="0">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endParaRPr lang="el-GR" sz="2800" dirty="0" smtClean="0">
                        <a:solidFill>
                          <a:srgbClr val="002060"/>
                        </a:solidFill>
                        <a:effectLst/>
                        <a:latin typeface="Calibri"/>
                        <a:ea typeface="Calibri"/>
                        <a:cs typeface="Times New Roman"/>
                      </a:endParaRPr>
                    </a:p>
                    <a:p>
                      <a:pPr algn="ctr">
                        <a:lnSpc>
                          <a:spcPct val="115000"/>
                        </a:lnSpc>
                        <a:spcAft>
                          <a:spcPts val="1000"/>
                        </a:spcAft>
                      </a:pPr>
                      <a:r>
                        <a:rPr lang="el-GR" sz="2800" dirty="0" smtClean="0">
                          <a:solidFill>
                            <a:srgbClr val="002060"/>
                          </a:solidFill>
                          <a:effectLst/>
                          <a:latin typeface="Calibri"/>
                          <a:ea typeface="Calibri"/>
                          <a:cs typeface="Times New Roman"/>
                        </a:rPr>
                        <a:t>Κάθετη </a:t>
                      </a:r>
                      <a:r>
                        <a:rPr lang="el-GR" sz="2800" dirty="0">
                          <a:solidFill>
                            <a:srgbClr val="002060"/>
                          </a:solidFill>
                          <a:effectLst/>
                          <a:latin typeface="Calibri"/>
                          <a:ea typeface="Calibri"/>
                          <a:cs typeface="Times New Roman"/>
                        </a:rPr>
                        <a:t>κύλιση</a:t>
                      </a:r>
                      <a:endParaRPr lang="en-US" sz="2800" dirty="0">
                        <a:effectLst/>
                        <a:latin typeface="Calibri"/>
                        <a:ea typeface="Calibri"/>
                        <a:cs typeface="Times New Roman"/>
                      </a:endParaRPr>
                    </a:p>
                    <a:p>
                      <a:pPr>
                        <a:lnSpc>
                          <a:spcPct val="115000"/>
                        </a:lnSpc>
                        <a:spcAft>
                          <a:spcPts val="0"/>
                        </a:spcAft>
                      </a:pPr>
                      <a:r>
                        <a:rPr lang="el-GR" sz="2800" dirty="0">
                          <a:solidFill>
                            <a:srgbClr val="002060"/>
                          </a:solidFill>
                          <a:effectLst/>
                          <a:latin typeface="Calibri"/>
                          <a:ea typeface="Calibri"/>
                          <a:cs typeface="Times New Roman"/>
                        </a:rPr>
                        <a:t> </a:t>
                      </a:r>
                      <a:endParaRPr lang="en-US" sz="2800" dirty="0">
                        <a:effectLst/>
                        <a:latin typeface="Calibri"/>
                        <a:ea typeface="Calibri"/>
                        <a:cs typeface="Times New Roman"/>
                      </a:endParaRPr>
                    </a:p>
                  </a:txBody>
                  <a:tcPr marL="60600" marR="6060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endParaRPr lang="el-GR" sz="2800" dirty="0" smtClean="0">
                        <a:solidFill>
                          <a:srgbClr val="002060"/>
                        </a:solidFill>
                        <a:effectLst/>
                        <a:latin typeface="Calibri"/>
                        <a:ea typeface="Calibri"/>
                        <a:cs typeface="Times New Roman"/>
                      </a:endParaRPr>
                    </a:p>
                    <a:p>
                      <a:pPr>
                        <a:lnSpc>
                          <a:spcPct val="115000"/>
                        </a:lnSpc>
                        <a:spcAft>
                          <a:spcPts val="1000"/>
                        </a:spcAft>
                      </a:pPr>
                      <a:endParaRPr lang="el-GR" sz="2800" dirty="0" smtClean="0">
                        <a:solidFill>
                          <a:srgbClr val="002060"/>
                        </a:solidFill>
                        <a:effectLst/>
                        <a:latin typeface="Calibri"/>
                        <a:ea typeface="Calibri"/>
                        <a:cs typeface="Times New Roman"/>
                      </a:endParaRPr>
                    </a:p>
                    <a:p>
                      <a:pPr>
                        <a:lnSpc>
                          <a:spcPct val="115000"/>
                        </a:lnSpc>
                        <a:spcAft>
                          <a:spcPts val="1000"/>
                        </a:spcAft>
                      </a:pPr>
                      <a:r>
                        <a:rPr lang="el-GR" sz="2800" dirty="0" smtClean="0">
                          <a:solidFill>
                            <a:srgbClr val="002060"/>
                          </a:solidFill>
                          <a:effectLst/>
                          <a:latin typeface="Calibri"/>
                          <a:ea typeface="Calibri"/>
                          <a:cs typeface="Times New Roman"/>
                        </a:rPr>
                        <a:t>Στο </a:t>
                      </a:r>
                      <a:r>
                        <a:rPr lang="el-GR" sz="2800" dirty="0">
                          <a:solidFill>
                            <a:srgbClr val="002060"/>
                          </a:solidFill>
                          <a:effectLst/>
                          <a:latin typeface="Calibri"/>
                          <a:ea typeface="Calibri"/>
                          <a:cs typeface="Times New Roman"/>
                        </a:rPr>
                        <a:t>παράθυρο κύλισης, περιστρέψτε τον τροχό προς το μέρος σας για κύλιση προς τα κάτω και προς την αντίθετη κατεύθυνση για κύλιση προς τα επάνω.</a:t>
                      </a:r>
                      <a:endParaRPr lang="en-US" sz="2800" dirty="0">
                        <a:effectLst/>
                        <a:latin typeface="Calibri"/>
                        <a:ea typeface="Calibri"/>
                        <a:cs typeface="Times New Roman"/>
                      </a:endParaRPr>
                    </a:p>
                  </a:txBody>
                  <a:tcPr marL="60600" marR="6060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8</a:t>
            </a:fld>
            <a:endParaRPr lang="en-US"/>
          </a:p>
        </p:txBody>
      </p:sp>
    </p:spTree>
    <p:extLst>
      <p:ext uri="{BB962C8B-B14F-4D97-AF65-F5344CB8AC3E}">
        <p14:creationId xmlns:p14="http://schemas.microsoft.com/office/powerpoint/2010/main" val="9641782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804" y="116632"/>
            <a:ext cx="8928992" cy="685800"/>
          </a:xfrm>
        </p:spPr>
        <p:txBody>
          <a:bodyPr>
            <a:noAutofit/>
          </a:bodyPr>
          <a:lstStyle/>
          <a:p>
            <a:pPr>
              <a:lnSpc>
                <a:spcPct val="150000"/>
              </a:lnSpc>
              <a:spcBef>
                <a:spcPts val="600"/>
              </a:spcBef>
            </a:pPr>
            <a:r>
              <a:rPr lang="el-GR" sz="2400" dirty="0" smtClean="0">
                <a:solidFill>
                  <a:srgbClr val="002060"/>
                </a:solidFill>
                <a:latin typeface="Arial" panose="020B0604020202020204" pitchFamily="34" charset="0"/>
                <a:cs typeface="Arial" panose="020B0604020202020204" pitchFamily="34" charset="0"/>
              </a:rPr>
              <a:t>Κυβερνητική Διαδικτυακή Δίοδος Ασφαλείας -</a:t>
            </a:r>
            <a:r>
              <a:rPr lang="el-GR" sz="2400" dirty="0" smtClean="0">
                <a:solidFill>
                  <a:schemeClr val="bg1">
                    <a:lumMod val="75000"/>
                    <a:lumOff val="25000"/>
                  </a:schemeClr>
                </a:solidFill>
                <a:latin typeface="Arial" panose="020B0604020202020204" pitchFamily="34" charset="0"/>
                <a:cs typeface="Arial" panose="020B0604020202020204" pitchFamily="34" charset="0"/>
              </a:rPr>
              <a:t> </a:t>
            </a:r>
            <a:r>
              <a:rPr lang="el-GR" sz="2400" dirty="0" smtClean="0">
                <a:solidFill>
                  <a:srgbClr val="7EC234"/>
                </a:solidFill>
                <a:latin typeface="Arial" panose="020B0604020202020204" pitchFamily="34" charset="0"/>
                <a:cs typeface="Arial" panose="020B0604020202020204" pitchFamily="34" charset="0"/>
              </a:rPr>
              <a:t>ΑΡΙΑΔΝΗ</a:t>
            </a:r>
            <a:endParaRPr lang="en-US" sz="2400" dirty="0">
              <a:solidFill>
                <a:srgbClr val="7EC234"/>
              </a:solidFill>
            </a:endParaRPr>
          </a:p>
        </p:txBody>
      </p:sp>
      <p:sp>
        <p:nvSpPr>
          <p:cNvPr id="4" name="Text Placeholder 3"/>
          <p:cNvSpPr txBox="1">
            <a:spLocks/>
          </p:cNvSpPr>
          <p:nvPr/>
        </p:nvSpPr>
        <p:spPr>
          <a:xfrm>
            <a:off x="633048" y="1828800"/>
            <a:ext cx="7834505" cy="3779758"/>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defPPr>
              <a:defRPr lang="el-GR"/>
            </a:defPPr>
            <a:lvl1pPr marL="342900" indent="-342900" algn="just" eaLnBrk="1" hangingPunct="1">
              <a:spcBef>
                <a:spcPts val="1200"/>
              </a:spcBef>
              <a:buSzPct val="100000"/>
              <a:buFont typeface="Arial" charset="0"/>
              <a:buAutoNum type="arabicPeriod"/>
              <a:defRPr>
                <a:latin typeface="Comic Sans MS" pitchFamily="66" charset="0"/>
                <a:cs typeface="Arial" charset="0"/>
              </a:defRPr>
            </a:lvl1pPr>
            <a:lvl2pPr marL="742950" indent="-285750" eaLnBrk="0" hangingPunct="0"/>
            <a:lvl3pPr marL="742950" lvl="2" indent="-342900" algn="just" eaLnBrk="1" hangingPunct="1">
              <a:spcBef>
                <a:spcPts val="300"/>
              </a:spcBef>
              <a:buSzPct val="100000"/>
              <a:buFont typeface="Arial" pitchFamily="34" charset="0"/>
              <a:buChar char="•"/>
              <a:defRPr>
                <a:latin typeface="Comic Sans MS" pitchFamily="66" charset="0"/>
                <a:cs typeface="Arial" charset="0"/>
              </a:defRPr>
            </a:lvl3pPr>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indent="0">
              <a:spcAft>
                <a:spcPts val="1200"/>
              </a:spcAft>
              <a:buFont typeface="Arial" charset="0"/>
              <a:buNone/>
            </a:pPr>
            <a:r>
              <a:rPr lang="el-GR" sz="3600" dirty="0" smtClean="0">
                <a:solidFill>
                  <a:prstClr val="black">
                    <a:lumMod val="85000"/>
                    <a:lumOff val="15000"/>
                  </a:prstClr>
                </a:solidFill>
                <a:latin typeface="Calibri" panose="020F0502020204030204" pitchFamily="34" charset="0"/>
              </a:rPr>
              <a:t>Ηλεκτρονική πλατφόρμα</a:t>
            </a:r>
            <a:r>
              <a:rPr lang="en-US" sz="3600" dirty="0" smtClean="0">
                <a:solidFill>
                  <a:prstClr val="black">
                    <a:lumMod val="85000"/>
                    <a:lumOff val="15000"/>
                  </a:prstClr>
                </a:solidFill>
                <a:latin typeface="Calibri" panose="020F0502020204030204" pitchFamily="34" charset="0"/>
              </a:rPr>
              <a:t>,</a:t>
            </a:r>
            <a:r>
              <a:rPr lang="el-GR" sz="3600" dirty="0" smtClean="0">
                <a:solidFill>
                  <a:prstClr val="black">
                    <a:lumMod val="85000"/>
                    <a:lumOff val="15000"/>
                  </a:prstClr>
                </a:solidFill>
                <a:latin typeface="Calibri" panose="020F0502020204030204" pitchFamily="34" charset="0"/>
              </a:rPr>
              <a:t> μέσω της οποίας οι πολίτες/επιχειρήσεις μπορούν να διεκπεραιώνουν τις συναλλαγές τους με </a:t>
            </a:r>
            <a:r>
              <a:rPr lang="el-GR" sz="3600" dirty="0">
                <a:solidFill>
                  <a:prstClr val="black">
                    <a:lumMod val="85000"/>
                    <a:lumOff val="15000"/>
                  </a:prstClr>
                </a:solidFill>
                <a:latin typeface="Calibri" panose="020F0502020204030204" pitchFamily="34" charset="0"/>
              </a:rPr>
              <a:t>το Δ</a:t>
            </a:r>
            <a:r>
              <a:rPr lang="el-GR" sz="3600" dirty="0" smtClean="0">
                <a:solidFill>
                  <a:prstClr val="black">
                    <a:lumMod val="85000"/>
                    <a:lumOff val="15000"/>
                  </a:prstClr>
                </a:solidFill>
                <a:latin typeface="Calibri" panose="020F0502020204030204" pitchFamily="34" charset="0"/>
              </a:rPr>
              <a:t>ημόσιο</a:t>
            </a:r>
            <a:r>
              <a:rPr lang="en-US" sz="3600" dirty="0" smtClean="0">
                <a:solidFill>
                  <a:prstClr val="black">
                    <a:lumMod val="85000"/>
                    <a:lumOff val="15000"/>
                  </a:prstClr>
                </a:solidFill>
                <a:latin typeface="Calibri" panose="020F0502020204030204" pitchFamily="34" charset="0"/>
              </a:rPr>
              <a:t>  </a:t>
            </a:r>
            <a:r>
              <a:rPr lang="el-GR" sz="3600" dirty="0" smtClean="0">
                <a:solidFill>
                  <a:prstClr val="black">
                    <a:lumMod val="85000"/>
                    <a:lumOff val="15000"/>
                  </a:prstClr>
                </a:solidFill>
                <a:latin typeface="Calibri" panose="020F0502020204030204" pitchFamily="34" charset="0"/>
              </a:rPr>
              <a:t>μέσω διαδικτύου, 24/7 χωρίς να απαιτείται η φυσική τους παρουσία</a:t>
            </a:r>
          </a:p>
        </p:txBody>
      </p:sp>
    </p:spTree>
    <p:extLst>
      <p:ext uri="{BB962C8B-B14F-4D97-AF65-F5344CB8AC3E}">
        <p14:creationId xmlns:p14="http://schemas.microsoft.com/office/powerpoint/2010/main" val="1836758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0"/>
            <a:ext cx="6859787" cy="685800"/>
          </a:xfrm>
        </p:spPr>
        <p:txBody>
          <a:bodyPr/>
          <a:lstStyle/>
          <a:p>
            <a:r>
              <a:rPr lang="el-GR" dirty="0" smtClean="0">
                <a:solidFill>
                  <a:srgbClr val="002060"/>
                </a:solidFill>
                <a:latin typeface="Arial" panose="020B0604020202020204" pitchFamily="34" charset="0"/>
                <a:cs typeface="Arial" panose="020B0604020202020204" pitchFamily="34" charset="0"/>
              </a:rPr>
              <a:t>Στόχοι</a:t>
            </a:r>
            <a:endParaRPr lang="en-US" dirty="0">
              <a:solidFill>
                <a:srgbClr val="002060"/>
              </a:solidFill>
            </a:endParaRPr>
          </a:p>
        </p:txBody>
      </p:sp>
      <p:sp>
        <p:nvSpPr>
          <p:cNvPr id="3" name="Content Placeholder 2"/>
          <p:cNvSpPr>
            <a:spLocks noGrp="1"/>
          </p:cNvSpPr>
          <p:nvPr>
            <p:ph idx="1"/>
          </p:nvPr>
        </p:nvSpPr>
        <p:spPr>
          <a:xfrm>
            <a:off x="627625" y="1143000"/>
            <a:ext cx="8067145" cy="5562600"/>
          </a:xfrm>
        </p:spPr>
        <p:txBody>
          <a:bodyPr>
            <a:noAutofit/>
          </a:bodyPr>
          <a:lstStyle/>
          <a:p>
            <a:pPr>
              <a:spcBef>
                <a:spcPts val="1200"/>
              </a:spcBef>
              <a:buClr>
                <a:srgbClr val="7EC234"/>
              </a:buClr>
            </a:pPr>
            <a:r>
              <a:rPr lang="el-GR" sz="2800" dirty="0" smtClean="0">
                <a:solidFill>
                  <a:schemeClr val="bg1">
                    <a:lumMod val="85000"/>
                    <a:lumOff val="15000"/>
                  </a:schemeClr>
                </a:solidFill>
                <a:cs typeface="Arial" panose="020B0604020202020204" pitchFamily="34" charset="0"/>
              </a:rPr>
              <a:t>Παροχή </a:t>
            </a:r>
            <a:r>
              <a:rPr lang="el-GR" sz="2800" b="1" dirty="0" smtClean="0">
                <a:solidFill>
                  <a:schemeClr val="bg1">
                    <a:lumMod val="85000"/>
                    <a:lumOff val="15000"/>
                  </a:schemeClr>
                </a:solidFill>
                <a:cs typeface="Arial" panose="020B0604020202020204" pitchFamily="34" charset="0"/>
              </a:rPr>
              <a:t>η-Υπηρεσιών</a:t>
            </a:r>
            <a:r>
              <a:rPr lang="el-GR" sz="2800" dirty="0" smtClean="0">
                <a:solidFill>
                  <a:schemeClr val="bg1">
                    <a:lumMod val="85000"/>
                    <a:lumOff val="15000"/>
                  </a:schemeClr>
                </a:solidFill>
                <a:cs typeface="Arial" panose="020B0604020202020204" pitchFamily="34" charset="0"/>
              </a:rPr>
              <a:t> </a:t>
            </a:r>
            <a:r>
              <a:rPr lang="el-GR" sz="2800" dirty="0">
                <a:solidFill>
                  <a:schemeClr val="bg1">
                    <a:lumMod val="85000"/>
                    <a:lumOff val="15000"/>
                  </a:schemeClr>
                </a:solidFill>
                <a:cs typeface="Arial" panose="020B0604020202020204" pitchFamily="34" charset="0"/>
              </a:rPr>
              <a:t>προς τους πολίτες</a:t>
            </a:r>
            <a:r>
              <a:rPr lang="en-US" sz="2800" dirty="0">
                <a:solidFill>
                  <a:schemeClr val="bg1">
                    <a:lumMod val="85000"/>
                    <a:lumOff val="15000"/>
                  </a:schemeClr>
                </a:solidFill>
                <a:cs typeface="Arial" panose="020B0604020202020204" pitchFamily="34" charset="0"/>
              </a:rPr>
              <a:t>/</a:t>
            </a:r>
            <a:r>
              <a:rPr lang="el-GR" sz="2800" dirty="0">
                <a:solidFill>
                  <a:schemeClr val="bg1">
                    <a:lumMod val="85000"/>
                    <a:lumOff val="15000"/>
                  </a:schemeClr>
                </a:solidFill>
                <a:cs typeface="Arial" panose="020B0604020202020204" pitchFamily="34" charset="0"/>
              </a:rPr>
              <a:t>επιχειρήσεις με ασφαλή τρόπο </a:t>
            </a:r>
            <a:r>
              <a:rPr lang="el-GR" sz="2800" dirty="0" smtClean="0">
                <a:solidFill>
                  <a:schemeClr val="bg1">
                    <a:lumMod val="85000"/>
                    <a:lumOff val="15000"/>
                  </a:schemeClr>
                </a:solidFill>
                <a:cs typeface="Arial" panose="020B0604020202020204" pitchFamily="34" charset="0"/>
              </a:rPr>
              <a:t>24/7 </a:t>
            </a:r>
            <a:endParaRPr lang="el-GR" sz="2800" dirty="0">
              <a:solidFill>
                <a:schemeClr val="bg1">
                  <a:lumMod val="85000"/>
                  <a:lumOff val="15000"/>
                </a:schemeClr>
              </a:solidFill>
              <a:cs typeface="Arial" panose="020B0604020202020204" pitchFamily="34" charset="0"/>
            </a:endParaRPr>
          </a:p>
          <a:p>
            <a:pPr>
              <a:spcBef>
                <a:spcPts val="1200"/>
              </a:spcBef>
              <a:buClr>
                <a:srgbClr val="7EC234"/>
              </a:buClr>
            </a:pPr>
            <a:r>
              <a:rPr lang="el-GR" sz="2800" dirty="0" smtClean="0">
                <a:cs typeface="Arial" panose="020B0604020202020204" pitchFamily="34" charset="0"/>
              </a:rPr>
              <a:t>Παρουσίαση του κράτους</a:t>
            </a:r>
            <a:r>
              <a:rPr lang="el-GR" sz="2800" dirty="0" smtClean="0">
                <a:solidFill>
                  <a:schemeClr val="bg1">
                    <a:lumMod val="85000"/>
                    <a:lumOff val="15000"/>
                  </a:schemeClr>
                </a:solidFill>
                <a:cs typeface="Arial" panose="020B0604020202020204" pitchFamily="34" charset="0"/>
              </a:rPr>
              <a:t> </a:t>
            </a:r>
            <a:r>
              <a:rPr lang="el-GR" sz="2800" dirty="0">
                <a:solidFill>
                  <a:schemeClr val="bg1">
                    <a:lumMod val="85000"/>
                    <a:lumOff val="15000"/>
                  </a:schemeClr>
                </a:solidFill>
                <a:cs typeface="Arial" panose="020B0604020202020204" pitchFamily="34" charset="0"/>
              </a:rPr>
              <a:t>στο κοινό ως μια </a:t>
            </a:r>
            <a:r>
              <a:rPr lang="el-GR" sz="2800" b="1" dirty="0">
                <a:solidFill>
                  <a:schemeClr val="bg1">
                    <a:lumMod val="85000"/>
                    <a:lumOff val="15000"/>
                  </a:schemeClr>
                </a:solidFill>
                <a:cs typeface="Arial" panose="020B0604020202020204" pitchFamily="34" charset="0"/>
              </a:rPr>
              <a:t>Ε</a:t>
            </a:r>
            <a:r>
              <a:rPr lang="el-GR" sz="2800" b="1" dirty="0" smtClean="0">
                <a:solidFill>
                  <a:schemeClr val="bg1">
                    <a:lumMod val="85000"/>
                    <a:lumOff val="15000"/>
                  </a:schemeClr>
                </a:solidFill>
                <a:cs typeface="Arial" panose="020B0604020202020204" pitchFamily="34" charset="0"/>
              </a:rPr>
              <a:t>νιαία </a:t>
            </a:r>
            <a:r>
              <a:rPr lang="el-GR" sz="2800" b="1" dirty="0">
                <a:solidFill>
                  <a:schemeClr val="bg1">
                    <a:lumMod val="85000"/>
                    <a:lumOff val="15000"/>
                  </a:schemeClr>
                </a:solidFill>
                <a:cs typeface="Arial" panose="020B0604020202020204" pitchFamily="34" charset="0"/>
              </a:rPr>
              <a:t>Η</a:t>
            </a:r>
            <a:r>
              <a:rPr lang="el-GR" sz="2800" b="1" dirty="0" smtClean="0">
                <a:solidFill>
                  <a:schemeClr val="bg1">
                    <a:lumMod val="85000"/>
                    <a:lumOff val="15000"/>
                  </a:schemeClr>
                </a:solidFill>
                <a:cs typeface="Arial" panose="020B0604020202020204" pitchFamily="34" charset="0"/>
              </a:rPr>
              <a:t>λεκτρονική </a:t>
            </a:r>
            <a:r>
              <a:rPr lang="el-GR" sz="2800" b="1" dirty="0">
                <a:solidFill>
                  <a:schemeClr val="bg1">
                    <a:lumMod val="85000"/>
                    <a:lumOff val="15000"/>
                  </a:schemeClr>
                </a:solidFill>
                <a:cs typeface="Arial" panose="020B0604020202020204" pitchFamily="34" charset="0"/>
              </a:rPr>
              <a:t>Ο</a:t>
            </a:r>
            <a:r>
              <a:rPr lang="el-GR" sz="2800" b="1" dirty="0" smtClean="0">
                <a:solidFill>
                  <a:schemeClr val="bg1">
                    <a:lumMod val="85000"/>
                    <a:lumOff val="15000"/>
                  </a:schemeClr>
                </a:solidFill>
                <a:cs typeface="Arial" panose="020B0604020202020204" pitchFamily="34" charset="0"/>
              </a:rPr>
              <a:t>ντότητα </a:t>
            </a:r>
            <a:endParaRPr lang="el-GR" sz="2800" dirty="0">
              <a:solidFill>
                <a:schemeClr val="bg1">
                  <a:lumMod val="85000"/>
                  <a:lumOff val="15000"/>
                </a:schemeClr>
              </a:solidFill>
              <a:cs typeface="Arial" panose="020B0604020202020204" pitchFamily="34" charset="0"/>
            </a:endParaRPr>
          </a:p>
          <a:p>
            <a:pPr lvl="0">
              <a:spcBef>
                <a:spcPts val="1200"/>
              </a:spcBef>
              <a:buClr>
                <a:srgbClr val="7EC234"/>
              </a:buClr>
            </a:pPr>
            <a:r>
              <a:rPr lang="el-GR" sz="2800" dirty="0">
                <a:solidFill>
                  <a:schemeClr val="bg1">
                    <a:lumMod val="85000"/>
                    <a:lumOff val="15000"/>
                  </a:schemeClr>
                </a:solidFill>
                <a:cs typeface="Arial" panose="020B0604020202020204" pitchFamily="34" charset="0"/>
              </a:rPr>
              <a:t>Διασύνδεση των </a:t>
            </a:r>
            <a:r>
              <a:rPr lang="el-GR" sz="2800" dirty="0">
                <a:cs typeface="Arial" panose="020B0604020202020204" pitchFamily="34" charset="0"/>
              </a:rPr>
              <a:t>πληροφοριακών συστημάτων</a:t>
            </a:r>
            <a:r>
              <a:rPr lang="en-GB" sz="2800" dirty="0">
                <a:cs typeface="Arial" panose="020B0604020202020204" pitchFamily="34" charset="0"/>
              </a:rPr>
              <a:t> </a:t>
            </a:r>
            <a:r>
              <a:rPr lang="el-GR" sz="2800" dirty="0">
                <a:cs typeface="Arial" panose="020B0604020202020204" pitchFamily="34" charset="0"/>
              </a:rPr>
              <a:t>που βρίσκονται σε λειτουργία στους διάφορους κυβερνητικούς </a:t>
            </a:r>
            <a:r>
              <a:rPr lang="el-GR" sz="2800" dirty="0" smtClean="0">
                <a:cs typeface="Arial" panose="020B0604020202020204" pitchFamily="34" charset="0"/>
              </a:rPr>
              <a:t>οργανισμούς</a:t>
            </a:r>
            <a:r>
              <a:rPr lang="en-US" sz="2800" dirty="0" smtClean="0">
                <a:solidFill>
                  <a:schemeClr val="bg1">
                    <a:lumMod val="85000"/>
                    <a:lumOff val="15000"/>
                  </a:schemeClr>
                </a:solidFill>
                <a:cs typeface="Arial" panose="020B0604020202020204" pitchFamily="34" charset="0"/>
              </a:rPr>
              <a:t>:</a:t>
            </a:r>
            <a:endParaRPr lang="en-US" sz="2800" dirty="0">
              <a:solidFill>
                <a:schemeClr val="bg1">
                  <a:lumMod val="85000"/>
                  <a:lumOff val="15000"/>
                </a:schemeClr>
              </a:solidFill>
              <a:cs typeface="Arial" panose="020B0604020202020204" pitchFamily="34" charset="0"/>
            </a:endParaRPr>
          </a:p>
          <a:p>
            <a:pPr marL="514350" lvl="1" indent="-342900">
              <a:buClr>
                <a:srgbClr val="7EC234"/>
              </a:buClr>
              <a:buFont typeface="Wingdings" panose="05000000000000000000" pitchFamily="2" charset="2"/>
              <a:buChar char="ü"/>
            </a:pPr>
            <a:r>
              <a:rPr lang="el-GR" sz="2800" i="1" dirty="0" smtClean="0">
                <a:solidFill>
                  <a:schemeClr val="bg1">
                    <a:lumMod val="85000"/>
                    <a:lumOff val="15000"/>
                  </a:schemeClr>
                </a:solidFill>
                <a:cs typeface="Arial" panose="020B0604020202020204" pitchFamily="34" charset="0"/>
              </a:rPr>
              <a:t>Αυτόματη </a:t>
            </a:r>
            <a:r>
              <a:rPr lang="el-GR" sz="2800" i="1" dirty="0">
                <a:solidFill>
                  <a:schemeClr val="bg1">
                    <a:lumMod val="85000"/>
                    <a:lumOff val="15000"/>
                  </a:schemeClr>
                </a:solidFill>
                <a:cs typeface="Arial" panose="020B0604020202020204" pitchFamily="34" charset="0"/>
              </a:rPr>
              <a:t>συλλογή </a:t>
            </a:r>
            <a:r>
              <a:rPr lang="el-GR" sz="2800" i="1" dirty="0" smtClean="0">
                <a:solidFill>
                  <a:schemeClr val="bg1">
                    <a:lumMod val="85000"/>
                    <a:lumOff val="15000"/>
                  </a:schemeClr>
                </a:solidFill>
                <a:cs typeface="Arial" panose="020B0604020202020204" pitchFamily="34" charset="0"/>
              </a:rPr>
              <a:t>στοιχείων</a:t>
            </a:r>
            <a:endParaRPr lang="en-GB" sz="2800" i="1" dirty="0" smtClean="0">
              <a:solidFill>
                <a:schemeClr val="bg1">
                  <a:lumMod val="85000"/>
                  <a:lumOff val="15000"/>
                </a:schemeClr>
              </a:solidFill>
              <a:cs typeface="Arial" panose="020B0604020202020204" pitchFamily="34" charset="0"/>
            </a:endParaRPr>
          </a:p>
          <a:p>
            <a:pPr marL="514350" lvl="1" indent="-342900">
              <a:buClr>
                <a:srgbClr val="7EC234"/>
              </a:buClr>
              <a:buFont typeface="Wingdings" panose="05000000000000000000" pitchFamily="2" charset="2"/>
              <a:buChar char="ü"/>
            </a:pPr>
            <a:r>
              <a:rPr lang="el-GR" sz="2800" i="1" dirty="0" smtClean="0">
                <a:solidFill>
                  <a:schemeClr val="bg1">
                    <a:lumMod val="85000"/>
                    <a:lumOff val="15000"/>
                  </a:schemeClr>
                </a:solidFill>
                <a:cs typeface="Arial" panose="020B0604020202020204" pitchFamily="34" charset="0"/>
              </a:rPr>
              <a:t>Πρόσβαση </a:t>
            </a:r>
            <a:r>
              <a:rPr lang="el-GR" sz="2800" i="1" dirty="0">
                <a:solidFill>
                  <a:schemeClr val="bg1">
                    <a:lumMod val="85000"/>
                    <a:lumOff val="15000"/>
                  </a:schemeClr>
                </a:solidFill>
                <a:cs typeface="Arial" panose="020B0604020202020204" pitchFamily="34" charset="0"/>
              </a:rPr>
              <a:t>σε στοιχεία άλλων κρατικών οργανισμών για τις ανάγκες συγκεκριμένου </a:t>
            </a:r>
            <a:r>
              <a:rPr lang="el-GR" sz="2800" i="1" dirty="0" smtClean="0">
                <a:solidFill>
                  <a:schemeClr val="bg1">
                    <a:lumMod val="85000"/>
                    <a:lumOff val="15000"/>
                  </a:schemeClr>
                </a:solidFill>
                <a:cs typeface="Arial" panose="020B0604020202020204" pitchFamily="34" charset="0"/>
              </a:rPr>
              <a:t>συστήματος</a:t>
            </a:r>
            <a:endParaRPr lang="el-GR" sz="2800" i="1" dirty="0">
              <a:solidFill>
                <a:schemeClr val="bg1">
                  <a:lumMod val="85000"/>
                  <a:lumOff val="15000"/>
                </a:schemeClr>
              </a:solidFill>
              <a:cs typeface="Arial" panose="020B0604020202020204" pitchFamily="34" charset="0"/>
            </a:endParaRPr>
          </a:p>
          <a:p>
            <a:pPr>
              <a:spcBef>
                <a:spcPts val="1200"/>
              </a:spcBef>
              <a:buClr>
                <a:srgbClr val="7EC234"/>
              </a:buClr>
            </a:pPr>
            <a:endParaRPr lang="en-US" sz="2800" dirty="0">
              <a:solidFill>
                <a:schemeClr val="bg1">
                  <a:lumMod val="85000"/>
                  <a:lumOff val="15000"/>
                </a:schemeClr>
              </a:solidFill>
            </a:endParaRPr>
          </a:p>
        </p:txBody>
      </p:sp>
    </p:spTree>
    <p:extLst>
      <p:ext uri="{BB962C8B-B14F-4D97-AF65-F5344CB8AC3E}">
        <p14:creationId xmlns:p14="http://schemas.microsoft.com/office/powerpoint/2010/main" val="228041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9" y="76200"/>
            <a:ext cx="6859787" cy="685800"/>
          </a:xfrm>
        </p:spPr>
        <p:txBody>
          <a:bodyPr/>
          <a:lstStyle/>
          <a:p>
            <a:r>
              <a:rPr lang="el-GR" dirty="0" smtClean="0">
                <a:solidFill>
                  <a:srgbClr val="002060"/>
                </a:solidFill>
                <a:latin typeface="Arial" panose="020B0604020202020204" pitchFamily="34" charset="0"/>
                <a:cs typeface="Arial" panose="020B0604020202020204" pitchFamily="34" charset="0"/>
              </a:rPr>
              <a:t>Χαρακτηριστικά - Δυνατότητες</a:t>
            </a:r>
            <a:endParaRPr lang="en-US" dirty="0">
              <a:solidFill>
                <a:srgbClr val="002060"/>
              </a:solidFill>
            </a:endParaRPr>
          </a:p>
        </p:txBody>
      </p:sp>
      <p:sp>
        <p:nvSpPr>
          <p:cNvPr id="3" name="Content Placeholder 2"/>
          <p:cNvSpPr>
            <a:spLocks noGrp="1"/>
          </p:cNvSpPr>
          <p:nvPr>
            <p:ph idx="1"/>
          </p:nvPr>
        </p:nvSpPr>
        <p:spPr>
          <a:xfrm>
            <a:off x="776491" y="1143000"/>
            <a:ext cx="7145610" cy="5410200"/>
          </a:xfrm>
        </p:spPr>
        <p:txBody>
          <a:bodyPr>
            <a:noAutofit/>
          </a:bodyPr>
          <a:lstStyle/>
          <a:p>
            <a:pPr marL="342900" lvl="1" indent="-342900">
              <a:buClr>
                <a:srgbClr val="7EC234"/>
              </a:buClr>
            </a:pPr>
            <a:r>
              <a:rPr lang="el-GR" sz="3200" dirty="0" smtClean="0">
                <a:cs typeface="Arial" panose="020B0604020202020204" pitchFamily="34" charset="0"/>
              </a:rPr>
              <a:t>Ενιαίος </a:t>
            </a:r>
            <a:r>
              <a:rPr lang="el-GR" sz="3200" dirty="0">
                <a:cs typeface="Arial" panose="020B0604020202020204" pitchFamily="34" charset="0"/>
              </a:rPr>
              <a:t>κωδικός πρόσβασης (</a:t>
            </a:r>
            <a:r>
              <a:rPr lang="en-US" sz="3200" b="1" dirty="0">
                <a:cs typeface="Arial" panose="020B0604020202020204" pitchFamily="34" charset="0"/>
              </a:rPr>
              <a:t>S</a:t>
            </a:r>
            <a:r>
              <a:rPr lang="en-GB" sz="3200" b="1" dirty="0">
                <a:cs typeface="Arial" panose="020B0604020202020204" pitchFamily="34" charset="0"/>
              </a:rPr>
              <a:t>ingle Sign-on</a:t>
            </a:r>
            <a:r>
              <a:rPr lang="el-GR" sz="3200" dirty="0" smtClean="0">
                <a:cs typeface="Arial" panose="020B0604020202020204" pitchFamily="34" charset="0"/>
              </a:rPr>
              <a:t>)</a:t>
            </a:r>
          </a:p>
          <a:p>
            <a:pPr marL="561975" lvl="2" indent="-342900">
              <a:spcBef>
                <a:spcPts val="1200"/>
              </a:spcBef>
              <a:buClr>
                <a:srgbClr val="7EC234"/>
              </a:buClr>
              <a:buFont typeface="Wingdings" panose="05000000000000000000" pitchFamily="2" charset="2"/>
              <a:buChar char="ü"/>
            </a:pPr>
            <a:r>
              <a:rPr lang="el-GR" sz="3200" i="1" dirty="0" smtClean="0">
                <a:cs typeface="Arial" charset="0"/>
              </a:rPr>
              <a:t>Πρόσβαση σε η-Υπηρεσίες και συστήματα/</a:t>
            </a:r>
            <a:r>
              <a:rPr lang="en-US" sz="3200" i="1" dirty="0" smtClean="0">
                <a:cs typeface="Arial" charset="0"/>
              </a:rPr>
              <a:t>portals </a:t>
            </a:r>
            <a:r>
              <a:rPr lang="el-GR" sz="3200" i="1" dirty="0" smtClean="0">
                <a:cs typeface="Arial" charset="0"/>
              </a:rPr>
              <a:t>των</a:t>
            </a:r>
            <a:r>
              <a:rPr lang="en-US" sz="3200" i="1" dirty="0" smtClean="0">
                <a:cs typeface="Arial" charset="0"/>
              </a:rPr>
              <a:t> </a:t>
            </a:r>
            <a:r>
              <a:rPr lang="el-GR" sz="3200" i="1" dirty="0" smtClean="0">
                <a:cs typeface="Arial" charset="0"/>
              </a:rPr>
              <a:t>διάφορων ΚΟ με τον ίδιο κωδικό και σύνθημα</a:t>
            </a:r>
          </a:p>
          <a:p>
            <a:pPr marL="561975" lvl="2" indent="-342900">
              <a:buClr>
                <a:srgbClr val="7EC234"/>
              </a:buClr>
              <a:buFont typeface="Wingdings" panose="05000000000000000000" pitchFamily="2" charset="2"/>
              <a:buChar char="ü"/>
            </a:pPr>
            <a:r>
              <a:rPr lang="el-GR" sz="3200" i="1" dirty="0" smtClean="0">
                <a:cs typeface="Arial" charset="0"/>
              </a:rPr>
              <a:t>Δεν </a:t>
            </a:r>
            <a:r>
              <a:rPr lang="el-GR" sz="3200" i="1" dirty="0">
                <a:cs typeface="Arial" charset="0"/>
              </a:rPr>
              <a:t>απαιτείται η εγγραφή/ταυτοποίηση για κάθε </a:t>
            </a:r>
            <a:r>
              <a:rPr lang="el-GR" sz="3200" i="1" dirty="0" smtClean="0">
                <a:cs typeface="Arial" charset="0"/>
              </a:rPr>
              <a:t>σύστημα/η</a:t>
            </a:r>
            <a:r>
              <a:rPr lang="en-GB" sz="3200" i="1" dirty="0" smtClean="0">
                <a:cs typeface="Arial" charset="0"/>
              </a:rPr>
              <a:t>-</a:t>
            </a:r>
            <a:r>
              <a:rPr lang="el-GR" sz="3200" i="1" dirty="0" smtClean="0">
                <a:cs typeface="Arial" charset="0"/>
              </a:rPr>
              <a:t>Υπηρεσία </a:t>
            </a:r>
            <a:r>
              <a:rPr lang="el-GR" sz="3200" i="1" dirty="0">
                <a:cs typeface="Arial" charset="0"/>
              </a:rPr>
              <a:t>εφόσον πιστοποιείται από την </a:t>
            </a:r>
            <a:r>
              <a:rPr lang="el-GR" sz="3200" i="1" dirty="0" smtClean="0">
                <a:cs typeface="Arial" charset="0"/>
              </a:rPr>
              <a:t>Αριάδνη</a:t>
            </a:r>
            <a:endParaRPr lang="el-GR" sz="3200" i="1" dirty="0">
              <a:cs typeface="Arial" charset="0"/>
            </a:endParaRPr>
          </a:p>
          <a:p>
            <a:pPr marL="342900" lvl="1" indent="-342900">
              <a:buClr>
                <a:srgbClr val="7EC234"/>
              </a:buClr>
            </a:pPr>
            <a:r>
              <a:rPr lang="el-GR" sz="3200" dirty="0">
                <a:cs typeface="Arial" panose="020B0604020202020204" pitchFamily="34" charset="0"/>
              </a:rPr>
              <a:t>Μηχανισμός Ηλεκτρονικών Πληρωμών (</a:t>
            </a:r>
            <a:r>
              <a:rPr lang="en-US" sz="3200" dirty="0" smtClean="0">
                <a:cs typeface="Arial" panose="020B0604020202020204" pitchFamily="34" charset="0"/>
              </a:rPr>
              <a:t>e-Payments</a:t>
            </a:r>
            <a:r>
              <a:rPr lang="en-US" sz="3200" dirty="0">
                <a:cs typeface="Arial" panose="020B0604020202020204" pitchFamily="34" charset="0"/>
              </a:rPr>
              <a:t>)</a:t>
            </a:r>
            <a:endParaRPr lang="el-GR" sz="3200" dirty="0">
              <a:cs typeface="Arial" panose="020B0604020202020204" pitchFamily="34" charset="0"/>
            </a:endParaRPr>
          </a:p>
          <a:p>
            <a:pPr marL="561975" lvl="2" indent="-342900" algn="just">
              <a:buClr>
                <a:srgbClr val="7EC234"/>
              </a:buClr>
              <a:buFont typeface="Wingdings" panose="05000000000000000000" pitchFamily="2" charset="2"/>
              <a:buChar char="ü"/>
            </a:pPr>
            <a:endParaRPr lang="el-GR" sz="3200" i="1" dirty="0">
              <a:cs typeface="Arial" charset="0"/>
            </a:endParaRPr>
          </a:p>
          <a:p>
            <a:pPr marL="219075" lvl="2" indent="0" algn="just">
              <a:buClr>
                <a:srgbClr val="7EC234"/>
              </a:buClr>
              <a:buNone/>
            </a:pPr>
            <a:endParaRPr lang="el-GR" sz="3200" dirty="0">
              <a:cs typeface="Arial" charset="0"/>
            </a:endParaRPr>
          </a:p>
          <a:p>
            <a:pPr marL="0" indent="0" algn="just">
              <a:spcBef>
                <a:spcPts val="1200"/>
              </a:spcBef>
              <a:buNone/>
            </a:pPr>
            <a:endParaRPr lang="en-US" sz="3200" dirty="0"/>
          </a:p>
        </p:txBody>
      </p:sp>
    </p:spTree>
    <p:extLst>
      <p:ext uri="{BB962C8B-B14F-4D97-AF65-F5344CB8AC3E}">
        <p14:creationId xmlns:p14="http://schemas.microsoft.com/office/powerpoint/2010/main" val="1890437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859787" cy="762000"/>
          </a:xfrm>
        </p:spPr>
        <p:txBody>
          <a:bodyPr/>
          <a:lstStyle/>
          <a:p>
            <a:r>
              <a:rPr lang="el-GR" dirty="0" smtClean="0">
                <a:solidFill>
                  <a:srgbClr val="002060"/>
                </a:solidFill>
                <a:latin typeface="Arial" panose="020B0604020202020204" pitchFamily="34" charset="0"/>
                <a:cs typeface="Arial" panose="020B0604020202020204" pitchFamily="34" charset="0"/>
              </a:rPr>
              <a:t>Χαρακτηριστικά - Δυνατότητες</a:t>
            </a:r>
            <a:endParaRPr lang="en-US" dirty="0">
              <a:solidFill>
                <a:srgbClr val="002060"/>
              </a:solidFill>
            </a:endParaRPr>
          </a:p>
        </p:txBody>
      </p:sp>
      <p:sp>
        <p:nvSpPr>
          <p:cNvPr id="3" name="Content Placeholder 2"/>
          <p:cNvSpPr>
            <a:spLocks noGrp="1"/>
          </p:cNvSpPr>
          <p:nvPr>
            <p:ph idx="1"/>
          </p:nvPr>
        </p:nvSpPr>
        <p:spPr>
          <a:xfrm>
            <a:off x="70338" y="1066800"/>
            <a:ext cx="9144000" cy="5638800"/>
          </a:xfrm>
        </p:spPr>
        <p:txBody>
          <a:bodyPr>
            <a:noAutofit/>
          </a:bodyPr>
          <a:lstStyle/>
          <a:p>
            <a:pPr>
              <a:spcBef>
                <a:spcPts val="1200"/>
              </a:spcBef>
            </a:pPr>
            <a:r>
              <a:rPr lang="el-GR" sz="3000" dirty="0" smtClean="0">
                <a:cs typeface="Arial" panose="020B0604020202020204" pitchFamily="34" charset="0"/>
              </a:rPr>
              <a:t>Μηχανισμός ειδοποιήσεων </a:t>
            </a:r>
            <a:r>
              <a:rPr lang="el-GR" sz="3000" dirty="0">
                <a:cs typeface="Arial" panose="020B0604020202020204" pitchFamily="34" charset="0"/>
              </a:rPr>
              <a:t>(</a:t>
            </a:r>
            <a:r>
              <a:rPr lang="en-GB" sz="3000" dirty="0">
                <a:cs typeface="Arial" panose="020B0604020202020204" pitchFamily="34" charset="0"/>
              </a:rPr>
              <a:t>SMS</a:t>
            </a:r>
            <a:r>
              <a:rPr lang="el-GR" sz="3000" dirty="0">
                <a:cs typeface="Arial" panose="020B0604020202020204" pitchFamily="34" charset="0"/>
              </a:rPr>
              <a:t>/</a:t>
            </a:r>
            <a:r>
              <a:rPr lang="en-US" sz="3000" dirty="0">
                <a:cs typeface="Arial" panose="020B0604020202020204" pitchFamily="34" charset="0"/>
              </a:rPr>
              <a:t>Email</a:t>
            </a:r>
            <a:r>
              <a:rPr lang="en-GB" sz="3000" dirty="0" smtClean="0">
                <a:cs typeface="Arial" panose="020B0604020202020204" pitchFamily="34" charset="0"/>
              </a:rPr>
              <a:t>)</a:t>
            </a:r>
            <a:endParaRPr lang="el-GR" sz="3000" dirty="0" smtClean="0">
              <a:cs typeface="Arial" panose="020B0604020202020204" pitchFamily="34" charset="0"/>
            </a:endParaRPr>
          </a:p>
          <a:p>
            <a:pPr marL="561975" lvl="2" indent="-342900">
              <a:buClr>
                <a:srgbClr val="7EC234"/>
              </a:buClr>
              <a:buFont typeface="Wingdings" panose="05000000000000000000" pitchFamily="2" charset="2"/>
              <a:buChar char="ü"/>
            </a:pPr>
            <a:r>
              <a:rPr lang="el-GR" sz="3000" dirty="0">
                <a:cs typeface="Arial" panose="020B0604020202020204" pitchFamily="34" charset="0"/>
              </a:rPr>
              <a:t>Δυνατότητα αποστολής </a:t>
            </a:r>
            <a:r>
              <a:rPr lang="en-US" sz="3000" dirty="0" smtClean="0">
                <a:cs typeface="Arial" panose="020B0604020202020204" pitchFamily="34" charset="0"/>
              </a:rPr>
              <a:t>email/SMS </a:t>
            </a:r>
            <a:r>
              <a:rPr lang="el-GR" sz="3000" dirty="0">
                <a:cs typeface="Arial" panose="020B0604020202020204" pitchFamily="34" charset="0"/>
              </a:rPr>
              <a:t>ανάλογα με </a:t>
            </a:r>
            <a:r>
              <a:rPr lang="el-GR" sz="3000" dirty="0" smtClean="0">
                <a:cs typeface="Arial" panose="020B0604020202020204" pitchFamily="34" charset="0"/>
              </a:rPr>
              <a:t>τις ανάγκες </a:t>
            </a:r>
            <a:r>
              <a:rPr lang="el-GR" sz="3000" dirty="0">
                <a:cs typeface="Arial" panose="020B0604020202020204" pitchFamily="34" charset="0"/>
              </a:rPr>
              <a:t>του κάθε Κυβερνητικού </a:t>
            </a:r>
            <a:r>
              <a:rPr lang="el-GR" sz="3000" dirty="0" smtClean="0">
                <a:cs typeface="Arial" panose="020B0604020202020204" pitchFamily="34" charset="0"/>
              </a:rPr>
              <a:t>Οργανισμού</a:t>
            </a:r>
            <a:endParaRPr lang="el-GR" sz="3000" dirty="0">
              <a:cs typeface="Arial" panose="020B0604020202020204" pitchFamily="34" charset="0"/>
            </a:endParaRPr>
          </a:p>
          <a:p>
            <a:pPr marL="561975" lvl="2" indent="-342900">
              <a:buClr>
                <a:srgbClr val="7EC234"/>
              </a:buClr>
              <a:buFont typeface="Wingdings" panose="05000000000000000000" pitchFamily="2" charset="2"/>
              <a:buChar char="ü"/>
            </a:pPr>
            <a:r>
              <a:rPr lang="el-GR" sz="3000" dirty="0">
                <a:cs typeface="Arial" panose="020B0604020202020204" pitchFamily="34" charset="0"/>
              </a:rPr>
              <a:t>Μαζική αποστολή ή ανά περίπτωση</a:t>
            </a:r>
          </a:p>
          <a:p>
            <a:r>
              <a:rPr lang="el-GR" sz="3000" dirty="0" smtClean="0">
                <a:cs typeface="Arial" panose="020B0604020202020204" pitchFamily="34" charset="0"/>
              </a:rPr>
              <a:t>Υποστήριξη η-Υπογραφών</a:t>
            </a:r>
            <a:r>
              <a:rPr lang="en-GB" sz="3000" dirty="0" smtClean="0">
                <a:cs typeface="Arial" panose="020B0604020202020204" pitchFamily="34" charset="0"/>
              </a:rPr>
              <a:t> </a:t>
            </a:r>
            <a:r>
              <a:rPr lang="en-US" sz="3000" dirty="0" smtClean="0">
                <a:cs typeface="Arial" panose="020B0604020202020204" pitchFamily="34" charset="0"/>
              </a:rPr>
              <a:t>(eSignature) </a:t>
            </a:r>
            <a:r>
              <a:rPr lang="el-GR" sz="3000" dirty="0" smtClean="0">
                <a:cs typeface="Arial" panose="020B0604020202020204" pitchFamily="34" charset="0"/>
              </a:rPr>
              <a:t>και</a:t>
            </a:r>
            <a:r>
              <a:rPr lang="en-US" sz="3000" dirty="0" smtClean="0">
                <a:cs typeface="Arial" panose="020B0604020202020204" pitchFamily="34" charset="0"/>
              </a:rPr>
              <a:t> </a:t>
            </a:r>
            <a:r>
              <a:rPr lang="el-GR" sz="3000" dirty="0" smtClean="0">
                <a:cs typeface="Arial" panose="020B0604020202020204" pitchFamily="34" charset="0"/>
              </a:rPr>
              <a:t>η-Ταυτοποίησης</a:t>
            </a:r>
            <a:r>
              <a:rPr lang="en-GB" sz="3000" dirty="0" smtClean="0">
                <a:cs typeface="Arial" panose="020B0604020202020204" pitchFamily="34" charset="0"/>
              </a:rPr>
              <a:t> </a:t>
            </a:r>
            <a:r>
              <a:rPr lang="en-US" sz="3000" dirty="0" smtClean="0">
                <a:cs typeface="Arial" panose="020B0604020202020204" pitchFamily="34" charset="0"/>
              </a:rPr>
              <a:t>(eID)</a:t>
            </a:r>
            <a:r>
              <a:rPr lang="el-GR" sz="3000" dirty="0" smtClean="0">
                <a:cs typeface="Arial" panose="020B0604020202020204" pitchFamily="34" charset="0"/>
              </a:rPr>
              <a:t> </a:t>
            </a:r>
          </a:p>
          <a:p>
            <a:pPr marL="561975" lvl="2" indent="-342900">
              <a:buClr>
                <a:srgbClr val="7EC234"/>
              </a:buClr>
              <a:buFont typeface="Wingdings" panose="05000000000000000000" pitchFamily="2" charset="2"/>
              <a:buChar char="ü"/>
            </a:pPr>
            <a:r>
              <a:rPr lang="el-GR" sz="3000" dirty="0">
                <a:cs typeface="Arial" panose="020B0604020202020204" pitchFamily="34" charset="0"/>
              </a:rPr>
              <a:t>Έλεγχος εγκυρότητας ηλεκτρονικά υπογραμμένων εγγράφων που </a:t>
            </a:r>
            <a:r>
              <a:rPr lang="el-GR" sz="3000" dirty="0" smtClean="0">
                <a:cs typeface="Arial" panose="020B0604020202020204" pitchFamily="34" charset="0"/>
              </a:rPr>
              <a:t>θα </a:t>
            </a:r>
            <a:r>
              <a:rPr lang="el-GR" sz="3000" dirty="0">
                <a:cs typeface="Arial" panose="020B0604020202020204" pitchFamily="34" charset="0"/>
              </a:rPr>
              <a:t>επισυνάπτονται από τον πολίτη μαζί με το </a:t>
            </a:r>
            <a:r>
              <a:rPr lang="el-GR" sz="3000" dirty="0" smtClean="0">
                <a:cs typeface="Arial" panose="020B0604020202020204" pitchFamily="34" charset="0"/>
              </a:rPr>
              <a:t>αίτημα</a:t>
            </a:r>
          </a:p>
          <a:p>
            <a:pPr marL="561975" lvl="2" indent="-342900">
              <a:buClr>
                <a:srgbClr val="7EC234"/>
              </a:buClr>
              <a:buFont typeface="Wingdings" panose="05000000000000000000" pitchFamily="2" charset="2"/>
              <a:buChar char="ü"/>
            </a:pPr>
            <a:r>
              <a:rPr lang="el-GR" sz="3000" dirty="0" smtClean="0">
                <a:cs typeface="Arial" panose="020B0604020202020204" pitchFamily="34" charset="0"/>
              </a:rPr>
              <a:t>Διασφάλιση υψηλού βαθμού εμπιστοσύνης για την ηλεκτρονική ταυτότητα ενός χρήστη</a:t>
            </a:r>
            <a:endParaRPr lang="el-GR" sz="3000" dirty="0">
              <a:cs typeface="Arial" panose="020B0604020202020204" pitchFamily="34" charset="0"/>
            </a:endParaRPr>
          </a:p>
          <a:p>
            <a:pPr algn="just">
              <a:spcBef>
                <a:spcPts val="1200"/>
              </a:spcBef>
            </a:pPr>
            <a:endParaRPr lang="el-GR" sz="3000" dirty="0">
              <a:cs typeface="Arial" panose="020B0604020202020204" pitchFamily="34" charset="0"/>
            </a:endParaRPr>
          </a:p>
          <a:p>
            <a:pPr marL="0" algn="just">
              <a:spcBef>
                <a:spcPts val="1200"/>
              </a:spcBef>
            </a:pPr>
            <a:endParaRPr lang="en-US" sz="3000" dirty="0"/>
          </a:p>
        </p:txBody>
      </p:sp>
    </p:spTree>
    <p:extLst>
      <p:ext uri="{BB962C8B-B14F-4D97-AF65-F5344CB8AC3E}">
        <p14:creationId xmlns:p14="http://schemas.microsoft.com/office/powerpoint/2010/main" val="2338486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37707"/>
            <a:ext cx="6859787" cy="685800"/>
          </a:xfrm>
        </p:spPr>
        <p:txBody>
          <a:bodyPr/>
          <a:lstStyle/>
          <a:p>
            <a:r>
              <a:rPr lang="el-GR" dirty="0" smtClean="0">
                <a:solidFill>
                  <a:srgbClr val="002060"/>
                </a:solidFill>
                <a:latin typeface="Arial" panose="020B0604020202020204" pitchFamily="34" charset="0"/>
                <a:cs typeface="Arial" panose="020B0604020202020204" pitchFamily="34" charset="0"/>
              </a:rPr>
              <a:t>η-Υπηρεσίες σε λειτουργία</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22033" y="1066800"/>
            <a:ext cx="8288909" cy="4953000"/>
          </a:xfrm>
        </p:spPr>
        <p:txBody>
          <a:bodyPr>
            <a:noAutofit/>
          </a:bodyPr>
          <a:lstStyle/>
          <a:p>
            <a:pPr marL="0" indent="0" algn="just">
              <a:buNone/>
            </a:pPr>
            <a:r>
              <a:rPr lang="el-GR" sz="3200" b="1" dirty="0">
                <a:cs typeface="Arial" panose="020B0604020202020204" pitchFamily="34" charset="0"/>
              </a:rPr>
              <a:t>η</a:t>
            </a:r>
            <a:r>
              <a:rPr lang="el-GR" sz="3200" b="1" dirty="0" smtClean="0">
                <a:cs typeface="Arial" panose="020B0604020202020204" pitchFamily="34" charset="0"/>
              </a:rPr>
              <a:t>-Υπηρεσίες</a:t>
            </a:r>
            <a:endParaRPr lang="en-US" sz="3200" dirty="0">
              <a:cs typeface="Arial" panose="020B0604020202020204" pitchFamily="34" charset="0"/>
            </a:endParaRPr>
          </a:p>
          <a:p>
            <a:pPr lvl="1"/>
            <a:r>
              <a:rPr lang="el-GR" sz="3200" dirty="0" smtClean="0">
                <a:cs typeface="Arial" panose="020B0604020202020204" pitchFamily="34" charset="0"/>
              </a:rPr>
              <a:t>Πλήρωση θέσεων στην ΕΔΥ</a:t>
            </a:r>
          </a:p>
          <a:p>
            <a:pPr lvl="1"/>
            <a:r>
              <a:rPr lang="el-GR" sz="3200" dirty="0" smtClean="0">
                <a:cs typeface="Arial" panose="020B0604020202020204" pitchFamily="34" charset="0"/>
              </a:rPr>
              <a:t>Χορηγίες και Επιδόματα</a:t>
            </a:r>
            <a:endParaRPr lang="en-US" sz="3200" dirty="0" smtClean="0">
              <a:cs typeface="Arial" panose="020B0604020202020204" pitchFamily="34" charset="0"/>
            </a:endParaRPr>
          </a:p>
          <a:p>
            <a:pPr lvl="1"/>
            <a:r>
              <a:rPr lang="el-GR" sz="3200" dirty="0" smtClean="0">
                <a:cs typeface="Arial" panose="020B0604020202020204" pitchFamily="34" charset="0"/>
              </a:rPr>
              <a:t>Γη και Κατοικία</a:t>
            </a:r>
          </a:p>
          <a:p>
            <a:pPr lvl="2" algn="just">
              <a:buFont typeface="Arial" panose="020B0604020202020204" pitchFamily="34" charset="0"/>
              <a:buChar char="•"/>
            </a:pPr>
            <a:r>
              <a:rPr lang="el-GR" sz="3200" dirty="0">
                <a:cs typeface="Arial" panose="020B0604020202020204" pitchFamily="34" charset="0"/>
              </a:rPr>
              <a:t>Πιστοποιητικό Ακίνητης Ιδιοκτησίας</a:t>
            </a:r>
          </a:p>
          <a:p>
            <a:pPr lvl="2" algn="just">
              <a:buFont typeface="Arial" panose="020B0604020202020204" pitchFamily="34" charset="0"/>
              <a:buChar char="•"/>
            </a:pPr>
            <a:r>
              <a:rPr lang="el-GR" sz="3200" dirty="0" smtClean="0">
                <a:cs typeface="Arial" panose="020B0604020202020204" pitchFamily="34" charset="0"/>
              </a:rPr>
              <a:t>Αίτηση </a:t>
            </a:r>
            <a:r>
              <a:rPr lang="el-GR" sz="3200" dirty="0">
                <a:cs typeface="Arial" panose="020B0604020202020204" pitchFamily="34" charset="0"/>
              </a:rPr>
              <a:t>για </a:t>
            </a:r>
            <a:r>
              <a:rPr lang="el-GR" sz="3200" dirty="0" smtClean="0">
                <a:cs typeface="Arial" panose="020B0604020202020204" pitchFamily="34" charset="0"/>
              </a:rPr>
              <a:t>αντίγραφο </a:t>
            </a:r>
            <a:r>
              <a:rPr lang="el-GR" sz="3200" dirty="0">
                <a:cs typeface="Arial" panose="020B0604020202020204" pitchFamily="34" charset="0"/>
              </a:rPr>
              <a:t>κτηματικού σχεδίου</a:t>
            </a:r>
          </a:p>
          <a:p>
            <a:pPr lvl="2" algn="just">
              <a:buFont typeface="Arial" panose="020B0604020202020204" pitchFamily="34" charset="0"/>
              <a:buChar char="•"/>
            </a:pPr>
            <a:r>
              <a:rPr lang="el-GR" sz="3200" dirty="0" smtClean="0">
                <a:cs typeface="Arial" panose="020B0604020202020204" pitchFamily="34" charset="0"/>
              </a:rPr>
              <a:t>Αίτηση Οριοθέτησης </a:t>
            </a:r>
            <a:r>
              <a:rPr lang="el-GR" sz="3200" dirty="0">
                <a:cs typeface="Arial" panose="020B0604020202020204" pitchFamily="34" charset="0"/>
              </a:rPr>
              <a:t>Ακίνητης </a:t>
            </a:r>
            <a:r>
              <a:rPr lang="el-GR" sz="3200" dirty="0" smtClean="0">
                <a:cs typeface="Arial" panose="020B0604020202020204" pitchFamily="34" charset="0"/>
              </a:rPr>
              <a:t>Ιδιοκτησίας</a:t>
            </a:r>
          </a:p>
          <a:p>
            <a:pPr lvl="2" algn="just">
              <a:buFont typeface="Arial" panose="020B0604020202020204" pitchFamily="34" charset="0"/>
              <a:buChar char="•"/>
            </a:pPr>
            <a:r>
              <a:rPr lang="el-GR" sz="3200" dirty="0" smtClean="0">
                <a:cs typeface="Arial" panose="020B0604020202020204" pitchFamily="34" charset="0"/>
              </a:rPr>
              <a:t>Πιστοποιητικό Έρευνας</a:t>
            </a:r>
          </a:p>
          <a:p>
            <a:pPr lvl="2" algn="just">
              <a:buFont typeface="Arial" panose="020B0604020202020204" pitchFamily="34" charset="0"/>
              <a:buChar char="•"/>
            </a:pPr>
            <a:r>
              <a:rPr lang="el-GR" sz="3200" dirty="0" smtClean="0">
                <a:cs typeface="Arial" panose="020B0604020202020204" pitchFamily="34" charset="0"/>
              </a:rPr>
              <a:t>Πλοήγηση σε Χάρτες</a:t>
            </a:r>
            <a:endParaRPr lang="el-GR" sz="3200" dirty="0">
              <a:cs typeface="Arial" panose="020B0604020202020204" pitchFamily="34" charset="0"/>
            </a:endParaRPr>
          </a:p>
          <a:p>
            <a:pPr lvl="2"/>
            <a:endParaRPr lang="el-GR" sz="3200" dirty="0" smtClean="0">
              <a:cs typeface="Arial" panose="020B0604020202020204" pitchFamily="34" charset="0"/>
            </a:endParaRPr>
          </a:p>
          <a:p>
            <a:pPr marL="463550" lvl="2" indent="0">
              <a:buNone/>
            </a:pPr>
            <a:endParaRPr lang="el-GR" sz="3200" dirty="0" smtClean="0">
              <a:cs typeface="Arial" panose="020B0604020202020204" pitchFamily="34" charset="0"/>
            </a:endParaRPr>
          </a:p>
        </p:txBody>
      </p:sp>
    </p:spTree>
    <p:extLst>
      <p:ext uri="{BB962C8B-B14F-4D97-AF65-F5344CB8AC3E}">
        <p14:creationId xmlns:p14="http://schemas.microsoft.com/office/powerpoint/2010/main" val="2067881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6" y="-152400"/>
            <a:ext cx="6859787" cy="766011"/>
          </a:xfrm>
        </p:spPr>
        <p:txBody>
          <a:bodyPr/>
          <a:lstStyle/>
          <a:p>
            <a:r>
              <a:rPr lang="el-GR" dirty="0" smtClean="0">
                <a:solidFill>
                  <a:srgbClr val="002060"/>
                </a:solidFill>
                <a:latin typeface="Arial" panose="020B0604020202020204" pitchFamily="34" charset="0"/>
                <a:cs typeface="Arial" panose="020B0604020202020204" pitchFamily="34" charset="0"/>
              </a:rPr>
              <a:t>η-Υπηρεσίες σε λειτουργία</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81356" y="990600"/>
            <a:ext cx="8651631" cy="5410200"/>
          </a:xfrm>
        </p:spPr>
        <p:txBody>
          <a:bodyPr>
            <a:noAutofit/>
          </a:bodyPr>
          <a:lstStyle/>
          <a:p>
            <a:pPr lvl="1"/>
            <a:r>
              <a:rPr lang="el-GR" sz="2800" dirty="0">
                <a:cs typeface="Arial" panose="020B0604020202020204" pitchFamily="34" charset="0"/>
              </a:rPr>
              <a:t>Εργασία </a:t>
            </a:r>
          </a:p>
          <a:p>
            <a:pPr lvl="2">
              <a:buFont typeface="Arial" panose="020B0604020202020204" pitchFamily="34" charset="0"/>
              <a:buChar char="•"/>
            </a:pPr>
            <a:r>
              <a:rPr lang="el-GR" sz="2800" dirty="0">
                <a:cs typeface="Arial" panose="020B0604020202020204" pitchFamily="34" charset="0"/>
              </a:rPr>
              <a:t>Κατάσταση Ασφαλιστικού Λογαριασμού</a:t>
            </a:r>
          </a:p>
          <a:p>
            <a:pPr lvl="2">
              <a:buFont typeface="Arial" panose="020B0604020202020204" pitchFamily="34" charset="0"/>
              <a:buChar char="•"/>
            </a:pPr>
            <a:r>
              <a:rPr lang="el-GR" sz="2800" dirty="0">
                <a:cs typeface="Arial" panose="020B0604020202020204" pitchFamily="34" charset="0"/>
              </a:rPr>
              <a:t>Προσωρινός Υπολογισμός Σύνταξης </a:t>
            </a:r>
          </a:p>
          <a:p>
            <a:pPr lvl="1"/>
            <a:r>
              <a:rPr lang="el-GR" sz="2800" dirty="0">
                <a:cs typeface="Arial" panose="020B0604020202020204" pitchFamily="34" charset="0"/>
              </a:rPr>
              <a:t>Φορολογικά </a:t>
            </a:r>
          </a:p>
          <a:p>
            <a:pPr lvl="2">
              <a:buFont typeface="Arial" panose="020B0604020202020204" pitchFamily="34" charset="0"/>
              <a:buChar char="•"/>
            </a:pPr>
            <a:r>
              <a:rPr lang="el-GR" sz="2800" dirty="0">
                <a:cs typeface="Arial" panose="020B0604020202020204" pitchFamily="34" charset="0"/>
              </a:rPr>
              <a:t>Ληξιπρόθεσμα Σχέδια</a:t>
            </a:r>
          </a:p>
          <a:p>
            <a:pPr lvl="2">
              <a:buFont typeface="Arial" panose="020B0604020202020204" pitchFamily="34" charset="0"/>
              <a:buChar char="•"/>
            </a:pPr>
            <a:r>
              <a:rPr lang="el-GR" sz="2800" dirty="0">
                <a:cs typeface="Arial" panose="020B0604020202020204" pitchFamily="34" charset="0"/>
              </a:rPr>
              <a:t>Φορολογικά Στοιχεία</a:t>
            </a:r>
          </a:p>
          <a:p>
            <a:pPr lvl="1"/>
            <a:r>
              <a:rPr lang="el-GR" sz="2800" dirty="0">
                <a:solidFill>
                  <a:prstClr val="black">
                    <a:lumMod val="85000"/>
                    <a:lumOff val="15000"/>
                  </a:prstClr>
                </a:solidFill>
                <a:cs typeface="Arial" panose="020B0604020202020204" pitchFamily="34" charset="0"/>
              </a:rPr>
              <a:t>Αρχείο Πληθυσμού και Μετανάστευσης</a:t>
            </a:r>
          </a:p>
          <a:p>
            <a:pPr lvl="2">
              <a:buFont typeface="Arial" panose="020B0604020202020204" pitchFamily="34" charset="0"/>
              <a:buChar char="•"/>
            </a:pPr>
            <a:r>
              <a:rPr lang="el-GR" sz="2800" dirty="0">
                <a:cs typeface="Arial" panose="020B0604020202020204" pitchFamily="34" charset="0"/>
              </a:rPr>
              <a:t>Πιστοποιητικό Γέννησης</a:t>
            </a:r>
          </a:p>
          <a:p>
            <a:pPr lvl="2">
              <a:buFont typeface="Arial" panose="020B0604020202020204" pitchFamily="34" charset="0"/>
              <a:buChar char="•"/>
            </a:pPr>
            <a:r>
              <a:rPr lang="el-GR" sz="2800" dirty="0">
                <a:cs typeface="Arial" panose="020B0604020202020204" pitchFamily="34" charset="0"/>
              </a:rPr>
              <a:t>Εκλογικό Βιβλιάριο</a:t>
            </a:r>
          </a:p>
          <a:p>
            <a:pPr lvl="1" algn="just"/>
            <a:r>
              <a:rPr lang="el-GR" sz="2800" dirty="0" smtClean="0">
                <a:cs typeface="Arial" panose="020B0604020202020204" pitchFamily="34" charset="0"/>
              </a:rPr>
              <a:t>Πρόοδος </a:t>
            </a:r>
            <a:r>
              <a:rPr lang="el-GR" sz="2800" dirty="0">
                <a:cs typeface="Arial" panose="020B0604020202020204" pitchFamily="34" charset="0"/>
              </a:rPr>
              <a:t>Αιτημάτων</a:t>
            </a:r>
            <a:r>
              <a:rPr lang="el-GR" sz="2800" dirty="0" smtClean="0">
                <a:cs typeface="Arial" panose="020B0604020202020204" pitchFamily="34" charset="0"/>
              </a:rPr>
              <a:t> (1η Φάση)</a:t>
            </a:r>
          </a:p>
          <a:p>
            <a:pPr lvl="2">
              <a:buFont typeface="Arial" panose="020B0604020202020204" pitchFamily="34" charset="0"/>
              <a:buChar char="•"/>
            </a:pPr>
            <a:r>
              <a:rPr lang="el-GR" sz="2800" dirty="0" smtClean="0">
                <a:cs typeface="Arial" panose="020B0604020202020204" pitchFamily="34" charset="0"/>
              </a:rPr>
              <a:t>Βοηθήματα, Χορηγίες, Επιδόματα, Συντάξεις</a:t>
            </a:r>
            <a:r>
              <a:rPr lang="el-GR" sz="2800" dirty="0">
                <a:cs typeface="Arial" panose="020B0604020202020204" pitchFamily="34" charset="0"/>
              </a:rPr>
              <a:t>, </a:t>
            </a:r>
            <a:r>
              <a:rPr lang="el-GR" sz="2800" dirty="0" smtClean="0">
                <a:cs typeface="Arial" panose="020B0604020202020204" pitchFamily="34" charset="0"/>
              </a:rPr>
              <a:t>Πλεονασμός</a:t>
            </a:r>
            <a:endParaRPr lang="en-US" sz="2800" dirty="0" smtClean="0">
              <a:cs typeface="Arial" panose="020B0604020202020204" pitchFamily="34" charset="0"/>
            </a:endParaRPr>
          </a:p>
        </p:txBody>
      </p:sp>
    </p:spTree>
    <p:extLst>
      <p:ext uri="{BB962C8B-B14F-4D97-AF65-F5344CB8AC3E}">
        <p14:creationId xmlns:p14="http://schemas.microsoft.com/office/powerpoint/2010/main" val="2772735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859787" cy="685800"/>
          </a:xfrm>
        </p:spPr>
        <p:txBody>
          <a:bodyPr/>
          <a:lstStyle/>
          <a:p>
            <a:r>
              <a:rPr lang="el-GR" dirty="0" smtClean="0">
                <a:solidFill>
                  <a:srgbClr val="002060"/>
                </a:solidFill>
                <a:latin typeface="Arial" panose="020B0604020202020204" pitchFamily="34" charset="0"/>
                <a:cs typeface="Arial" panose="020B0604020202020204" pitchFamily="34" charset="0"/>
              </a:rPr>
              <a:t>Νέες η-Υπηρεσίες – Υπό Εξέλιξη</a:t>
            </a:r>
            <a:endParaRPr lang="en-US" dirty="0">
              <a:solidFill>
                <a:srgbClr val="002060"/>
              </a:solidFill>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a:xfrm>
            <a:off x="140679" y="1219200"/>
            <a:ext cx="8932985" cy="5257800"/>
          </a:xfrm>
        </p:spPr>
        <p:txBody>
          <a:bodyPr>
            <a:noAutofit/>
          </a:bodyPr>
          <a:lstStyle/>
          <a:p>
            <a:pPr lvl="0">
              <a:spcBef>
                <a:spcPts val="1200"/>
              </a:spcBef>
            </a:pPr>
            <a:r>
              <a:rPr lang="el-GR" sz="3200" dirty="0" smtClean="0">
                <a:cs typeface="Arial" panose="020B0604020202020204" pitchFamily="34" charset="0"/>
              </a:rPr>
              <a:t>Ακινητοποίηση Οχήματος</a:t>
            </a:r>
          </a:p>
          <a:p>
            <a:pPr lvl="0">
              <a:spcBef>
                <a:spcPts val="1200"/>
              </a:spcBef>
            </a:pPr>
            <a:r>
              <a:rPr lang="el-GR" sz="3200" dirty="0" smtClean="0">
                <a:cs typeface="Arial" panose="020B0604020202020204" pitchFamily="34" charset="0"/>
              </a:rPr>
              <a:t>Έκδοση βεβαιώσεων για επιδόματα (Τέκνου, μονογονεϊκού, σύνταξης)</a:t>
            </a:r>
          </a:p>
          <a:p>
            <a:pPr lvl="0">
              <a:spcBef>
                <a:spcPts val="1200"/>
              </a:spcBef>
            </a:pPr>
            <a:r>
              <a:rPr lang="el-GR" sz="3200" dirty="0" smtClean="0">
                <a:cs typeface="Arial" panose="020B0604020202020204" pitchFamily="34" charset="0"/>
              </a:rPr>
              <a:t> Προβολή/Αλλαγή Προσωπικών Στοιχείων σε διάφορα Τμήματα του Δημοσίου</a:t>
            </a:r>
            <a:endParaRPr lang="en-US" sz="3200" dirty="0" smtClean="0">
              <a:cs typeface="Arial" panose="020B0604020202020204" pitchFamily="34" charset="0"/>
            </a:endParaRPr>
          </a:p>
          <a:p>
            <a:pPr lvl="0">
              <a:spcBef>
                <a:spcPts val="1200"/>
              </a:spcBef>
            </a:pPr>
            <a:r>
              <a:rPr lang="el-GR" sz="3200" dirty="0" smtClean="0">
                <a:cs typeface="Arial" panose="020B0604020202020204" pitchFamily="34" charset="0"/>
              </a:rPr>
              <a:t>Εγγραφή </a:t>
            </a:r>
            <a:r>
              <a:rPr lang="el-GR" sz="3200" dirty="0">
                <a:cs typeface="Arial" panose="020B0604020202020204" pitchFamily="34" charset="0"/>
              </a:rPr>
              <a:t>Φ</a:t>
            </a:r>
            <a:r>
              <a:rPr lang="el-GR" sz="3200" dirty="0" smtClean="0">
                <a:cs typeface="Arial" panose="020B0604020202020204" pitchFamily="34" charset="0"/>
              </a:rPr>
              <a:t>ορολογουμένου για άμεσους και έμμεσους φόρους (</a:t>
            </a:r>
            <a:r>
              <a:rPr lang="en-US" sz="3200" dirty="0" smtClean="0">
                <a:cs typeface="Arial" panose="020B0604020202020204" pitchFamily="34" charset="0"/>
              </a:rPr>
              <a:t>Single Registration)</a:t>
            </a:r>
            <a:endParaRPr lang="en-US" sz="3200" dirty="0">
              <a:cs typeface="Arial" panose="020B0604020202020204" pitchFamily="34" charset="0"/>
            </a:endParaRPr>
          </a:p>
          <a:p>
            <a:pPr>
              <a:spcBef>
                <a:spcPts val="1200"/>
              </a:spcBef>
            </a:pPr>
            <a:r>
              <a:rPr lang="el-GR" sz="3200" dirty="0">
                <a:cs typeface="Arial" panose="020B0604020202020204" pitchFamily="34" charset="0"/>
              </a:rPr>
              <a:t>Προσωπική Θυρίδα για </a:t>
            </a:r>
            <a:r>
              <a:rPr lang="el-GR" sz="3200" dirty="0" smtClean="0">
                <a:cs typeface="Arial" panose="020B0604020202020204" pitchFamily="34" charset="0"/>
              </a:rPr>
              <a:t>Φύλαξη Εγγράφων/Δικαιολογητικών</a:t>
            </a:r>
          </a:p>
          <a:p>
            <a:pPr algn="just">
              <a:spcBef>
                <a:spcPts val="1200"/>
              </a:spcBef>
            </a:pPr>
            <a:endParaRPr lang="en-US" sz="3200" dirty="0">
              <a:cs typeface="Arial" panose="020B0604020202020204" pitchFamily="34" charset="0"/>
            </a:endParaRPr>
          </a:p>
        </p:txBody>
      </p:sp>
    </p:spTree>
    <p:extLst>
      <p:ext uri="{BB962C8B-B14F-4D97-AF65-F5344CB8AC3E}">
        <p14:creationId xmlns:p14="http://schemas.microsoft.com/office/powerpoint/2010/main" val="2488191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11015" y="76200"/>
            <a:ext cx="4994031" cy="628650"/>
          </a:xfrm>
        </p:spPr>
        <p:txBody>
          <a:bodyPr/>
          <a:lstStyle/>
          <a:p>
            <a:pPr eaLnBrk="1" hangingPunct="1"/>
            <a:r>
              <a:rPr lang="el-GR" sz="3600" dirty="0" smtClean="0">
                <a:solidFill>
                  <a:srgbClr val="002060"/>
                </a:solidFill>
                <a:latin typeface="Arial" panose="020B0604020202020204" pitchFamily="34" charset="0"/>
                <a:ea typeface="+mn-ea"/>
                <a:cs typeface="Arial" panose="020B0604020202020204" pitchFamily="34" charset="0"/>
              </a:rPr>
              <a:t>Οφέλη</a:t>
            </a:r>
            <a:endParaRPr lang="en-US" sz="3600" dirty="0">
              <a:solidFill>
                <a:srgbClr val="002060"/>
              </a:solidFill>
              <a:latin typeface="Arial" panose="020B0604020202020204" pitchFamily="34" charset="0"/>
              <a:ea typeface="+mn-ea"/>
              <a:cs typeface="Arial" panose="020B0604020202020204" pitchFamily="34" charset="0"/>
            </a:endParaRPr>
          </a:p>
        </p:txBody>
      </p:sp>
      <p:sp>
        <p:nvSpPr>
          <p:cNvPr id="238595" name="Rectangle 3"/>
          <p:cNvSpPr>
            <a:spLocks noGrp="1" noChangeArrowheads="1"/>
          </p:cNvSpPr>
          <p:nvPr>
            <p:ph sz="quarter" idx="1"/>
          </p:nvPr>
        </p:nvSpPr>
        <p:spPr>
          <a:xfrm>
            <a:off x="422033" y="990600"/>
            <a:ext cx="8174579" cy="5562600"/>
          </a:xfrm>
        </p:spPr>
        <p:txBody>
          <a:bodyPr>
            <a:noAutofit/>
          </a:bodyPr>
          <a:lstStyle/>
          <a:p>
            <a:pPr marL="0" indent="0" algn="just">
              <a:spcBef>
                <a:spcPts val="1200"/>
              </a:spcBef>
              <a:buClr>
                <a:schemeClr val="tx1"/>
              </a:buClr>
              <a:buNone/>
            </a:pPr>
            <a:r>
              <a:rPr lang="el-GR" sz="2200" b="1" u="sng" dirty="0" smtClean="0">
                <a:latin typeface="Arial" panose="020B0604020202020204" pitchFamily="34" charset="0"/>
                <a:cs typeface="Arial" panose="020B0604020202020204" pitchFamily="34" charset="0"/>
              </a:rPr>
              <a:t>Για </a:t>
            </a:r>
            <a:r>
              <a:rPr lang="el-GR" sz="2200" b="1" u="sng" dirty="0">
                <a:latin typeface="Arial" panose="020B0604020202020204" pitchFamily="34" charset="0"/>
                <a:cs typeface="Arial" panose="020B0604020202020204" pitchFamily="34" charset="0"/>
              </a:rPr>
              <a:t>τον Πολίτη</a:t>
            </a:r>
          </a:p>
          <a:p>
            <a:pPr algn="just">
              <a:spcBef>
                <a:spcPts val="800"/>
              </a:spcBef>
              <a:buClr>
                <a:srgbClr val="7EC234"/>
              </a:buClr>
            </a:pPr>
            <a:r>
              <a:rPr lang="el-GR" sz="2200" dirty="0">
                <a:latin typeface="Arial" panose="020B0604020202020204" pitchFamily="34" charset="0"/>
                <a:cs typeface="Arial" panose="020B0604020202020204" pitchFamily="34" charset="0"/>
              </a:rPr>
              <a:t>Βελτίωση του χρόνου διεκπεραίωσης των αιτημάτων και ενημέρωσης του πολίτη</a:t>
            </a:r>
            <a:endParaRPr lang="en-US" sz="2200" dirty="0">
              <a:latin typeface="Arial" panose="020B0604020202020204" pitchFamily="34" charset="0"/>
              <a:cs typeface="Arial" panose="020B0604020202020204" pitchFamily="34" charset="0"/>
            </a:endParaRPr>
          </a:p>
          <a:p>
            <a:pPr marL="742950" lvl="1" indent="-285750" algn="just">
              <a:spcBef>
                <a:spcPts val="600"/>
              </a:spcBef>
              <a:buClr>
                <a:srgbClr val="7EC234"/>
              </a:buClr>
              <a:buFont typeface="Wingdings" panose="05000000000000000000" pitchFamily="2" charset="2"/>
              <a:buChar char="ü"/>
            </a:pPr>
            <a:r>
              <a:rPr lang="el-GR" sz="2200" dirty="0">
                <a:latin typeface="Arial" panose="020B0604020202020204" pitchFamily="34" charset="0"/>
                <a:cs typeface="Arial" panose="020B0604020202020204" pitchFamily="34" charset="0"/>
              </a:rPr>
              <a:t>Α</a:t>
            </a:r>
            <a:r>
              <a:rPr lang="el-GR" sz="2200" dirty="0" smtClean="0">
                <a:latin typeface="Arial" panose="020B0604020202020204" pitchFamily="34" charset="0"/>
                <a:cs typeface="Arial" panose="020B0604020202020204" pitchFamily="34" charset="0"/>
              </a:rPr>
              <a:t>πλοποίηση </a:t>
            </a:r>
            <a:r>
              <a:rPr lang="el-GR" sz="2200" dirty="0">
                <a:latin typeface="Arial" panose="020B0604020202020204" pitchFamily="34" charset="0"/>
                <a:cs typeface="Arial" panose="020B0604020202020204" pitchFamily="34" charset="0"/>
              </a:rPr>
              <a:t>των διαδικασιών υποβολής των αιτήσεων</a:t>
            </a:r>
            <a:endParaRPr lang="en-US" sz="2200" dirty="0">
              <a:latin typeface="Arial" panose="020B0604020202020204" pitchFamily="34" charset="0"/>
              <a:cs typeface="Arial" panose="020B0604020202020204" pitchFamily="34" charset="0"/>
            </a:endParaRPr>
          </a:p>
          <a:p>
            <a:pPr marL="742950" lvl="1" indent="-285750" algn="just">
              <a:spcBef>
                <a:spcPts val="600"/>
              </a:spcBef>
              <a:buClr>
                <a:srgbClr val="7EC234"/>
              </a:buClr>
              <a:buFont typeface="Wingdings" panose="05000000000000000000" pitchFamily="2" charset="2"/>
              <a:buChar char="ü"/>
            </a:pPr>
            <a:r>
              <a:rPr lang="el-GR" sz="2200" dirty="0">
                <a:latin typeface="Arial" panose="020B0604020202020204" pitchFamily="34" charset="0"/>
                <a:cs typeface="Arial" panose="020B0604020202020204" pitchFamily="34" charset="0"/>
              </a:rPr>
              <a:t>Αυτοματοποίηση</a:t>
            </a:r>
            <a:r>
              <a:rPr lang="en-US" sz="2200" dirty="0">
                <a:latin typeface="Arial" panose="020B0604020202020204" pitchFamily="34" charset="0"/>
                <a:cs typeface="Arial" panose="020B0604020202020204" pitchFamily="34" charset="0"/>
              </a:rPr>
              <a:t> </a:t>
            </a:r>
            <a:r>
              <a:rPr lang="el-GR" sz="2200" dirty="0">
                <a:latin typeface="Arial" panose="020B0604020202020204" pitchFamily="34" charset="0"/>
                <a:cs typeface="Arial" panose="020B0604020202020204" pitchFamily="34" charset="0"/>
              </a:rPr>
              <a:t>της συλλογής των στοιχείων που απαιτούνται.</a:t>
            </a:r>
          </a:p>
          <a:p>
            <a:pPr algn="just">
              <a:spcBef>
                <a:spcPts val="800"/>
              </a:spcBef>
              <a:buClr>
                <a:srgbClr val="7EC234"/>
              </a:buClr>
            </a:pPr>
            <a:r>
              <a:rPr lang="el-GR" sz="2200" dirty="0" smtClean="0">
                <a:latin typeface="Arial" panose="020B0604020202020204" pitchFamily="34" charset="0"/>
                <a:cs typeface="Arial" panose="020B0604020202020204" pitchFamily="34" charset="0"/>
              </a:rPr>
              <a:t>Απλοποιημένη </a:t>
            </a:r>
            <a:r>
              <a:rPr lang="el-GR" sz="2200" dirty="0">
                <a:latin typeface="Arial" panose="020B0604020202020204" pitchFamily="34" charset="0"/>
                <a:cs typeface="Arial" panose="020B0604020202020204" pitchFamily="34" charset="0"/>
              </a:rPr>
              <a:t>και ασφαλή επικοινωνία με την Κυβέρνηση</a:t>
            </a:r>
          </a:p>
          <a:p>
            <a:pPr algn="just">
              <a:spcBef>
                <a:spcPts val="800"/>
              </a:spcBef>
              <a:buClr>
                <a:srgbClr val="7EC234"/>
              </a:buClr>
            </a:pPr>
            <a:r>
              <a:rPr lang="el-GR" sz="2200" dirty="0">
                <a:latin typeface="Arial" panose="020B0604020202020204" pitchFamily="34" charset="0"/>
                <a:cs typeface="Arial" panose="020B0604020202020204" pitchFamily="34" charset="0"/>
              </a:rPr>
              <a:t>Εξυπηρέτηση “</a:t>
            </a:r>
            <a:r>
              <a:rPr lang="en-US" sz="2200" dirty="0">
                <a:latin typeface="Arial" panose="020B0604020202020204" pitchFamily="34" charset="0"/>
                <a:cs typeface="Arial" panose="020B0604020202020204" pitchFamily="34" charset="0"/>
              </a:rPr>
              <a:t>one stop</a:t>
            </a:r>
            <a:r>
              <a:rPr lang="el-GR" sz="2200" dirty="0" smtClean="0">
                <a:latin typeface="Arial" panose="020B0604020202020204" pitchFamily="34" charset="0"/>
                <a:cs typeface="Arial" panose="020B0604020202020204" pitchFamily="34" charset="0"/>
              </a:rPr>
              <a:t>”, 24 </a:t>
            </a:r>
            <a:r>
              <a:rPr lang="en-US" sz="2200" dirty="0">
                <a:latin typeface="Arial" panose="020B0604020202020204" pitchFamily="34" charset="0"/>
                <a:cs typeface="Arial" panose="020B0604020202020204" pitchFamily="34" charset="0"/>
              </a:rPr>
              <a:t>x</a:t>
            </a:r>
            <a:r>
              <a:rPr lang="el-GR" sz="2200" dirty="0">
                <a:latin typeface="Arial" panose="020B0604020202020204" pitchFamily="34" charset="0"/>
                <a:cs typeface="Arial" panose="020B0604020202020204" pitchFamily="34" charset="0"/>
              </a:rPr>
              <a:t> 7</a:t>
            </a:r>
            <a:endParaRPr lang="en-US" sz="2200" dirty="0">
              <a:latin typeface="Arial" panose="020B0604020202020204" pitchFamily="34" charset="0"/>
              <a:cs typeface="Arial" panose="020B0604020202020204" pitchFamily="34" charset="0"/>
            </a:endParaRPr>
          </a:p>
          <a:p>
            <a:pPr algn="just">
              <a:spcBef>
                <a:spcPts val="800"/>
              </a:spcBef>
              <a:buClr>
                <a:srgbClr val="7EC234"/>
              </a:buClr>
            </a:pPr>
            <a:r>
              <a:rPr lang="el-GR" sz="2200" dirty="0">
                <a:latin typeface="Arial" panose="020B0604020202020204" pitchFamily="34" charset="0"/>
                <a:cs typeface="Arial" panose="020B0604020202020204" pitchFamily="34" charset="0"/>
              </a:rPr>
              <a:t>Ασφαλής Πλατφόρμα η-Πληρωμών</a:t>
            </a:r>
          </a:p>
          <a:p>
            <a:pPr algn="just">
              <a:spcBef>
                <a:spcPts val="800"/>
              </a:spcBef>
              <a:buClr>
                <a:srgbClr val="7EC234"/>
              </a:buClr>
            </a:pPr>
            <a:r>
              <a:rPr lang="el-GR" sz="2200" dirty="0" smtClean="0">
                <a:latin typeface="Arial" panose="020B0604020202020204" pitchFamily="34" charset="0"/>
                <a:cs typeface="Arial" panose="020B0604020202020204" pitchFamily="34" charset="0"/>
              </a:rPr>
              <a:t>Ενιαίος </a:t>
            </a:r>
            <a:r>
              <a:rPr lang="el-GR" sz="2200" dirty="0">
                <a:latin typeface="Arial" panose="020B0604020202020204" pitchFamily="34" charset="0"/>
                <a:cs typeface="Arial" panose="020B0604020202020204" pitchFamily="34" charset="0"/>
              </a:rPr>
              <a:t>Κωδικός Πρόσβασης (</a:t>
            </a:r>
            <a:r>
              <a:rPr lang="en-US" sz="2200" dirty="0">
                <a:latin typeface="Arial" panose="020B0604020202020204" pitchFamily="34" charset="0"/>
                <a:cs typeface="Arial" panose="020B0604020202020204" pitchFamily="34" charset="0"/>
              </a:rPr>
              <a:t>Single Sign-on)</a:t>
            </a:r>
            <a:r>
              <a:rPr lang="el-GR" sz="2200" dirty="0">
                <a:latin typeface="Arial" panose="020B0604020202020204" pitchFamily="34" charset="0"/>
                <a:cs typeface="Arial" panose="020B0604020202020204" pitchFamily="34" charset="0"/>
              </a:rPr>
              <a:t> για τις ηλεκτρονικές συναλλαγές με το κράτος</a:t>
            </a:r>
          </a:p>
          <a:p>
            <a:pPr algn="just">
              <a:spcBef>
                <a:spcPts val="800"/>
              </a:spcBef>
              <a:buClr>
                <a:srgbClr val="7EC234"/>
              </a:buClr>
            </a:pPr>
            <a:r>
              <a:rPr lang="el-GR" sz="2200" dirty="0" smtClean="0">
                <a:latin typeface="Arial" panose="020B0604020202020204" pitchFamily="34" charset="0"/>
                <a:cs typeface="Arial" panose="020B0604020202020204" pitchFamily="34" charset="0"/>
              </a:rPr>
              <a:t>Ελαχιστοποίηση </a:t>
            </a:r>
            <a:r>
              <a:rPr lang="el-GR" sz="2200" dirty="0">
                <a:latin typeface="Arial" panose="020B0604020202020204" pitchFamily="34" charset="0"/>
                <a:cs typeface="Arial" panose="020B0604020202020204" pitchFamily="34" charset="0"/>
              </a:rPr>
              <a:t>της γραφειοκρατίας (</a:t>
            </a:r>
            <a:r>
              <a:rPr lang="el-GR" sz="2200" dirty="0" smtClean="0">
                <a:latin typeface="Arial" panose="020B0604020202020204" pitchFamily="34" charset="0"/>
                <a:cs typeface="Arial" panose="020B0604020202020204" pitchFamily="34" charset="0"/>
              </a:rPr>
              <a:t>π.χ. </a:t>
            </a:r>
            <a:r>
              <a:rPr lang="el-GR" sz="2200" dirty="0">
                <a:latin typeface="Arial" panose="020B0604020202020204" pitchFamily="34" charset="0"/>
                <a:cs typeface="Arial" panose="020B0604020202020204" pitchFamily="34" charset="0"/>
              </a:rPr>
              <a:t>δεν θα απαιτείται η προσκόμιση στοιχείων/πιστοποιητικών που ήδη τηρούνται από άλλα Κ</a:t>
            </a:r>
            <a:r>
              <a:rPr lang="el-GR" sz="2200" dirty="0" smtClean="0">
                <a:latin typeface="Arial" panose="020B0604020202020204" pitchFamily="34" charset="0"/>
                <a:cs typeface="Arial" panose="020B0604020202020204" pitchFamily="34" charset="0"/>
              </a:rPr>
              <a:t>υβερνητικά Τμήματα) </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756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211015" y="76200"/>
            <a:ext cx="4627870" cy="628650"/>
          </a:xfrm>
        </p:spPr>
        <p:txBody>
          <a:bodyPr/>
          <a:lstStyle/>
          <a:p>
            <a:pPr eaLnBrk="1" hangingPunct="1"/>
            <a:r>
              <a:rPr lang="el-GR" sz="3600" dirty="0" smtClean="0">
                <a:solidFill>
                  <a:srgbClr val="002060"/>
                </a:solidFill>
                <a:latin typeface="Arial" panose="020B0604020202020204" pitchFamily="34" charset="0"/>
                <a:ea typeface="+mn-ea"/>
                <a:cs typeface="Arial" panose="020B0604020202020204" pitchFamily="34" charset="0"/>
              </a:rPr>
              <a:t>Οφέλη</a:t>
            </a:r>
            <a:endParaRPr lang="en-US" sz="3600" dirty="0">
              <a:solidFill>
                <a:srgbClr val="002060"/>
              </a:solidFill>
              <a:latin typeface="Arial" panose="020B0604020202020204" pitchFamily="34" charset="0"/>
              <a:ea typeface="+mn-ea"/>
              <a:cs typeface="Arial" panose="020B0604020202020204" pitchFamily="34" charset="0"/>
            </a:endParaRPr>
          </a:p>
        </p:txBody>
      </p:sp>
      <p:sp>
        <p:nvSpPr>
          <p:cNvPr id="238595" name="Rectangle 3"/>
          <p:cNvSpPr>
            <a:spLocks noGrp="1" noChangeArrowheads="1"/>
          </p:cNvSpPr>
          <p:nvPr>
            <p:ph sz="quarter" idx="1"/>
          </p:nvPr>
        </p:nvSpPr>
        <p:spPr>
          <a:xfrm>
            <a:off x="351692" y="990600"/>
            <a:ext cx="8510954" cy="5410200"/>
          </a:xfrm>
        </p:spPr>
        <p:txBody>
          <a:bodyPr>
            <a:noAutofit/>
          </a:bodyPr>
          <a:lstStyle/>
          <a:p>
            <a:pPr marL="0" indent="0">
              <a:spcBef>
                <a:spcPts val="1200"/>
              </a:spcBef>
              <a:buClr>
                <a:schemeClr val="tx1"/>
              </a:buClr>
              <a:buNone/>
            </a:pPr>
            <a:r>
              <a:rPr lang="el-GR" sz="2600" b="1" u="sng" dirty="0" smtClean="0">
                <a:cs typeface="Arial" panose="020B0604020202020204" pitchFamily="34" charset="0"/>
              </a:rPr>
              <a:t>Για </a:t>
            </a:r>
            <a:r>
              <a:rPr lang="el-GR" sz="2600" b="1" u="sng" dirty="0">
                <a:cs typeface="Arial" panose="020B0604020202020204" pitchFamily="34" charset="0"/>
              </a:rPr>
              <a:t>το Δημόσιο</a:t>
            </a:r>
          </a:p>
          <a:p>
            <a:pPr hangingPunct="0">
              <a:spcBef>
                <a:spcPts val="600"/>
              </a:spcBef>
              <a:buClr>
                <a:srgbClr val="7EC234"/>
              </a:buClr>
            </a:pPr>
            <a:r>
              <a:rPr lang="el-GR" sz="2600" dirty="0">
                <a:cs typeface="Arial" panose="020B0604020202020204" pitchFamily="34" charset="0"/>
              </a:rPr>
              <a:t>Μείωση του διοικητικού κόστους της Δημόσιας </a:t>
            </a:r>
            <a:r>
              <a:rPr lang="el-GR" sz="2600" dirty="0" smtClean="0">
                <a:cs typeface="Arial" panose="020B0604020202020204" pitchFamily="34" charset="0"/>
              </a:rPr>
              <a:t>Υπηρεσίας</a:t>
            </a:r>
            <a:endParaRPr lang="el-GR" sz="2600" dirty="0">
              <a:cs typeface="Arial" panose="020B0604020202020204" pitchFamily="34" charset="0"/>
            </a:endParaRPr>
          </a:p>
          <a:p>
            <a:pPr marL="687388" lvl="1" indent="-342900" hangingPunct="0">
              <a:spcBef>
                <a:spcPts val="600"/>
              </a:spcBef>
              <a:buClr>
                <a:srgbClr val="7EC234"/>
              </a:buClr>
              <a:buFont typeface="Wingdings" panose="05000000000000000000" pitchFamily="2" charset="2"/>
              <a:buChar char="ü"/>
            </a:pPr>
            <a:r>
              <a:rPr lang="el-GR" sz="2600" dirty="0">
                <a:cs typeface="Arial" panose="020B0604020202020204" pitchFamily="34" charset="0"/>
              </a:rPr>
              <a:t>Ηλεκτρονική διεκπεραίωση αιτημάτων</a:t>
            </a:r>
          </a:p>
          <a:p>
            <a:pPr marL="687388" lvl="1" indent="-342900" hangingPunct="0">
              <a:spcBef>
                <a:spcPts val="600"/>
              </a:spcBef>
              <a:buClr>
                <a:srgbClr val="7EC234"/>
              </a:buClr>
              <a:buFont typeface="Wingdings" panose="05000000000000000000" pitchFamily="2" charset="2"/>
              <a:buChar char="ü"/>
            </a:pPr>
            <a:r>
              <a:rPr lang="el-GR" sz="2600" dirty="0">
                <a:cs typeface="Arial" panose="020B0604020202020204" pitchFamily="34" charset="0"/>
              </a:rPr>
              <a:t>Ολοκληρωμένες συναλλαγές </a:t>
            </a:r>
            <a:r>
              <a:rPr lang="el-GR" sz="2600" dirty="0" smtClean="0">
                <a:cs typeface="Arial" panose="020B0604020202020204" pitchFamily="34" charset="0"/>
              </a:rPr>
              <a:t>(συλλογή </a:t>
            </a:r>
            <a:r>
              <a:rPr lang="el-GR" sz="2600" dirty="0">
                <a:cs typeface="Arial" panose="020B0604020202020204" pitchFamily="34" charset="0"/>
              </a:rPr>
              <a:t>στοιχείων από διάφορα Τμήματα)  </a:t>
            </a:r>
          </a:p>
          <a:p>
            <a:pPr hangingPunct="0">
              <a:spcBef>
                <a:spcPts val="1200"/>
              </a:spcBef>
              <a:buClr>
                <a:srgbClr val="7EC234"/>
              </a:buClr>
            </a:pPr>
            <a:r>
              <a:rPr lang="el-GR" sz="2600" dirty="0">
                <a:cs typeface="Arial" panose="020B0604020202020204" pitchFamily="34" charset="0"/>
              </a:rPr>
              <a:t>Εύκολη και γρήγορη ανάπτυξη νέων η-υπηρεσιών με χαμηλότερο κόστος</a:t>
            </a:r>
          </a:p>
          <a:p>
            <a:pPr marL="687388" lvl="1" indent="-342900" hangingPunct="0">
              <a:spcBef>
                <a:spcPts val="600"/>
              </a:spcBef>
              <a:buClr>
                <a:srgbClr val="7EC234"/>
              </a:buClr>
              <a:buFont typeface="Wingdings" panose="05000000000000000000" pitchFamily="2" charset="2"/>
              <a:buChar char="ü"/>
            </a:pPr>
            <a:r>
              <a:rPr lang="el-GR" sz="2600" dirty="0">
                <a:cs typeface="Arial" panose="020B0604020202020204" pitchFamily="34" charset="0"/>
              </a:rPr>
              <a:t>Αξιοποίηση υφιστάμενων πληροφοριακών συστημάτων χωρίς να απαιτούνται δαπανηρές αναβαθμίσεις σε αυτά</a:t>
            </a:r>
          </a:p>
          <a:p>
            <a:pPr marL="687388" lvl="1" indent="-342900" hangingPunct="0">
              <a:spcBef>
                <a:spcPts val="600"/>
              </a:spcBef>
              <a:buClr>
                <a:srgbClr val="7EC234"/>
              </a:buClr>
              <a:buFont typeface="Wingdings" panose="05000000000000000000" pitchFamily="2" charset="2"/>
              <a:buChar char="ü"/>
            </a:pPr>
            <a:r>
              <a:rPr lang="el-GR" sz="2600" dirty="0">
                <a:cs typeface="Arial" panose="020B0604020202020204" pitchFamily="34" charset="0"/>
              </a:rPr>
              <a:t>Μείωση του κόστους ανάπτυξης </a:t>
            </a:r>
            <a:r>
              <a:rPr lang="el-GR" sz="2600" dirty="0" smtClean="0">
                <a:cs typeface="Arial" panose="020B0604020202020204" pitchFamily="34" charset="0"/>
              </a:rPr>
              <a:t>η-Υπηρεσιών</a:t>
            </a:r>
            <a:r>
              <a:rPr lang="el-GR" sz="2600" dirty="0">
                <a:cs typeface="Arial" panose="020B0604020202020204" pitchFamily="34" charset="0"/>
              </a:rPr>
              <a:t>, μέσω της αξιοποίησης των κοινών λειτουργιών της </a:t>
            </a:r>
            <a:r>
              <a:rPr lang="el-GR" sz="2600" dirty="0" smtClean="0">
                <a:cs typeface="Arial" panose="020B0604020202020204" pitchFamily="34" charset="0"/>
              </a:rPr>
              <a:t>Αριάδνης</a:t>
            </a:r>
            <a:endParaRPr lang="en-US" sz="2600" dirty="0" smtClean="0">
              <a:cs typeface="Arial" panose="020B0604020202020204" pitchFamily="34" charset="0"/>
            </a:endParaRPr>
          </a:p>
          <a:p>
            <a:pPr>
              <a:lnSpc>
                <a:spcPct val="100000"/>
              </a:lnSpc>
              <a:spcBef>
                <a:spcPts val="1200"/>
              </a:spcBef>
              <a:buClr>
                <a:srgbClr val="7EC234"/>
              </a:buClr>
              <a:buSzPct val="85000"/>
              <a:defRPr/>
            </a:pPr>
            <a:r>
              <a:rPr lang="el-GR" sz="2600" dirty="0" smtClean="0">
                <a:cs typeface="Arial" panose="020B0604020202020204" pitchFamily="34" charset="0"/>
              </a:rPr>
              <a:t>Αύξηση της αποτελεσματικότητας και παραγωγικότητας</a:t>
            </a:r>
            <a:endParaRPr lang="el-GR" sz="2600" noProof="1">
              <a:cs typeface="Arial" panose="020B0604020202020204" pitchFamily="34" charset="0"/>
            </a:endParaRPr>
          </a:p>
        </p:txBody>
      </p:sp>
    </p:spTree>
    <p:extLst>
      <p:ext uri="{BB962C8B-B14F-4D97-AF65-F5344CB8AC3E}">
        <p14:creationId xmlns:p14="http://schemas.microsoft.com/office/powerpoint/2010/main" val="763318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7" name="Rectangle 3"/>
          <p:cNvSpPr>
            <a:spLocks noGrp="1" noChangeArrowheads="1"/>
          </p:cNvSpPr>
          <p:nvPr>
            <p:ph sz="quarter" idx="1"/>
          </p:nvPr>
        </p:nvSpPr>
        <p:spPr>
          <a:xfrm>
            <a:off x="703384" y="1219200"/>
            <a:ext cx="7877908" cy="4786346"/>
          </a:xfrm>
        </p:spPr>
        <p:txBody>
          <a:bodyPr vert="horz" lIns="90488" tIns="44450" rIns="90488" bIns="44450" rtlCol="0">
            <a:normAutofit/>
          </a:bodyPr>
          <a:lstStyle/>
          <a:p>
            <a:pPr marL="361950" indent="-266700">
              <a:lnSpc>
                <a:spcPct val="120000"/>
              </a:lnSpc>
              <a:buClr>
                <a:srgbClr val="7EC234"/>
              </a:buClr>
            </a:pPr>
            <a:r>
              <a:rPr lang="el-GR" sz="3200" dirty="0" smtClean="0">
                <a:cs typeface="Arial" panose="020B0604020202020204" pitchFamily="34" charset="0"/>
              </a:rPr>
              <a:t>Υλοποίηση νέων ηΥπηρεσιών</a:t>
            </a:r>
            <a:endParaRPr lang="en-US" sz="3200" dirty="0">
              <a:cs typeface="Arial" panose="020B0604020202020204" pitchFamily="34" charset="0"/>
            </a:endParaRPr>
          </a:p>
          <a:p>
            <a:pPr marL="361950" indent="-266700">
              <a:lnSpc>
                <a:spcPct val="120000"/>
              </a:lnSpc>
              <a:buClr>
                <a:srgbClr val="7EC234"/>
              </a:buClr>
            </a:pPr>
            <a:r>
              <a:rPr lang="el-GR" sz="3200" dirty="0" smtClean="0">
                <a:cs typeface="Arial" panose="020B0604020202020204" pitchFamily="34" charset="0"/>
              </a:rPr>
              <a:t>Εφαρμογή </a:t>
            </a:r>
            <a:r>
              <a:rPr lang="el-GR" sz="3200" dirty="0">
                <a:cs typeface="Arial" panose="020B0604020202020204" pitchFamily="34" charset="0"/>
              </a:rPr>
              <a:t>η</a:t>
            </a:r>
            <a:r>
              <a:rPr lang="en-GB" sz="3200" dirty="0" smtClean="0">
                <a:cs typeface="Arial" panose="020B0604020202020204" pitchFamily="34" charset="0"/>
              </a:rPr>
              <a:t>-</a:t>
            </a:r>
            <a:r>
              <a:rPr lang="el-GR" sz="3200" dirty="0" smtClean="0">
                <a:cs typeface="Arial" panose="020B0604020202020204" pitchFamily="34" charset="0"/>
              </a:rPr>
              <a:t>Ταυτότητας και η-Ταυτοποίησης</a:t>
            </a:r>
            <a:endParaRPr lang="en-US" sz="3200" dirty="0">
              <a:cs typeface="Arial" panose="020B0604020202020204" pitchFamily="34" charset="0"/>
            </a:endParaRPr>
          </a:p>
          <a:p>
            <a:pPr marL="361950" indent="-266700">
              <a:lnSpc>
                <a:spcPct val="120000"/>
              </a:lnSpc>
              <a:buClr>
                <a:srgbClr val="7EC234"/>
              </a:buClr>
            </a:pPr>
            <a:r>
              <a:rPr lang="el-GR" sz="3200" dirty="0" smtClean="0">
                <a:cs typeface="Arial" panose="020B0604020202020204" pitchFamily="34" charset="0"/>
              </a:rPr>
              <a:t>Ανασχεδιασμός Αριάδνης </a:t>
            </a:r>
            <a:endParaRPr lang="en-US" sz="3200" dirty="0">
              <a:cs typeface="Arial" panose="020B0604020202020204" pitchFamily="34" charset="0"/>
            </a:endParaRPr>
          </a:p>
          <a:p>
            <a:pPr marL="579438" indent="-579438">
              <a:lnSpc>
                <a:spcPct val="120000"/>
              </a:lnSpc>
              <a:buClr>
                <a:srgbClr val="990033"/>
              </a:buClr>
              <a:buNone/>
            </a:pPr>
            <a:endParaRPr lang="en-US" sz="3200" dirty="0">
              <a:effectLst>
                <a:outerShdw blurRad="38100" dist="38100" dir="2700000" algn="tl">
                  <a:srgbClr val="000000">
                    <a:alpha val="43137"/>
                  </a:srgbClr>
                </a:outerShdw>
              </a:effectLst>
              <a:cs typeface="Arial" panose="020B0604020202020204" pitchFamily="34" charset="0"/>
            </a:endParaRPr>
          </a:p>
        </p:txBody>
      </p:sp>
      <p:sp>
        <p:nvSpPr>
          <p:cNvPr id="6" name="Title 1"/>
          <p:cNvSpPr>
            <a:spLocks noGrp="1"/>
          </p:cNvSpPr>
          <p:nvPr>
            <p:ph type="title"/>
          </p:nvPr>
        </p:nvSpPr>
        <p:spPr>
          <a:xfrm>
            <a:off x="211018" y="76200"/>
            <a:ext cx="5698367" cy="609600"/>
          </a:xfrm>
        </p:spPr>
        <p:txBody>
          <a:bodyPr/>
          <a:lstStyle/>
          <a:p>
            <a:r>
              <a:rPr lang="el-GR" dirty="0" smtClean="0">
                <a:solidFill>
                  <a:srgbClr val="002060"/>
                </a:solidFill>
                <a:latin typeface="Arial" panose="020B0604020202020204" pitchFamily="34" charset="0"/>
                <a:cs typeface="Arial" panose="020B0604020202020204" pitchFamily="34" charset="0"/>
              </a:rPr>
              <a:t>Επόμενα Βήματα…</a:t>
            </a:r>
            <a:endParaRPr lang="en-US" dirty="0">
              <a:solidFill>
                <a:srgbClr val="002060"/>
              </a:solidFill>
            </a:endParaRPr>
          </a:p>
        </p:txBody>
      </p:sp>
    </p:spTree>
    <p:extLst>
      <p:ext uri="{BB962C8B-B14F-4D97-AF65-F5344CB8AC3E}">
        <p14:creationId xmlns:p14="http://schemas.microsoft.com/office/powerpoint/2010/main" val="16771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9</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316516115"/>
              </p:ext>
            </p:extLst>
          </p:nvPr>
        </p:nvGraphicFramePr>
        <p:xfrm>
          <a:off x="539552" y="404664"/>
          <a:ext cx="8229599" cy="5322342"/>
        </p:xfrm>
        <a:graphic>
          <a:graphicData uri="http://schemas.openxmlformats.org/drawingml/2006/table">
            <a:tbl>
              <a:tblPr firstRow="1" firstCol="1" bandRow="1"/>
              <a:tblGrid>
                <a:gridCol w="1028901"/>
                <a:gridCol w="3600349"/>
                <a:gridCol w="3600349"/>
              </a:tblGrid>
              <a:tr h="2952328">
                <a:tc rowSpan="2">
                  <a:txBody>
                    <a:bodyPr/>
                    <a:lstStyle/>
                    <a:p>
                      <a:pPr algn="ctr">
                        <a:lnSpc>
                          <a:spcPct val="115000"/>
                        </a:lnSpc>
                        <a:spcAft>
                          <a:spcPts val="0"/>
                        </a:spcAft>
                      </a:pPr>
                      <a:r>
                        <a:rPr lang="el-GR" sz="2400" dirty="0">
                          <a:solidFill>
                            <a:srgbClr val="002060"/>
                          </a:solidFill>
                          <a:effectLst/>
                          <a:latin typeface="Calibri"/>
                          <a:ea typeface="Calibri"/>
                          <a:cs typeface="Times New Roman"/>
                        </a:rPr>
                        <a:t>Κουμπί τροχού</a:t>
                      </a:r>
                      <a:endParaRPr lang="en-US" sz="2400" dirty="0">
                        <a:effectLst/>
                        <a:latin typeface="Calibri"/>
                        <a:ea typeface="Calibri"/>
                        <a:cs typeface="Times New Roman"/>
                      </a:endParaRPr>
                    </a:p>
                    <a:p>
                      <a:pPr algn="ctr">
                        <a:lnSpc>
                          <a:spcPct val="115000"/>
                        </a:lnSpc>
                        <a:spcAft>
                          <a:spcPts val="0"/>
                        </a:spcAft>
                      </a:pPr>
                      <a:r>
                        <a:rPr lang="el-GR" sz="2400" dirty="0">
                          <a:solidFill>
                            <a:srgbClr val="002060"/>
                          </a:solidFill>
                          <a:effectLst/>
                          <a:latin typeface="Calibri"/>
                          <a:ea typeface="Calibri"/>
                          <a:cs typeface="Times New Roman"/>
                        </a:rPr>
                        <a:t> </a:t>
                      </a:r>
                      <a:endParaRPr lang="en-US" sz="2400" dirty="0">
                        <a:effectLst/>
                        <a:latin typeface="Calibri"/>
                        <a:ea typeface="Calibri"/>
                        <a:cs typeface="Times New Roman"/>
                      </a:endParaRPr>
                    </a:p>
                  </a:txBody>
                  <a:tcPr marL="64640" marR="64640" marT="0" marB="0"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gn="ctr">
                        <a:lnSpc>
                          <a:spcPct val="115000"/>
                        </a:lnSpc>
                        <a:spcAft>
                          <a:spcPts val="1000"/>
                        </a:spcAft>
                      </a:pPr>
                      <a:endParaRPr lang="el-GR" sz="2400" dirty="0" smtClean="0">
                        <a:solidFill>
                          <a:srgbClr val="002060"/>
                        </a:solidFill>
                        <a:effectLst/>
                        <a:latin typeface="Calibri"/>
                        <a:ea typeface="Calibri"/>
                        <a:cs typeface="Times New Roman"/>
                      </a:endParaRPr>
                    </a:p>
                    <a:p>
                      <a:pPr algn="ctr">
                        <a:lnSpc>
                          <a:spcPct val="115000"/>
                        </a:lnSpc>
                        <a:spcAft>
                          <a:spcPts val="1000"/>
                        </a:spcAft>
                      </a:pPr>
                      <a:endParaRPr lang="el-GR" sz="2400" dirty="0" smtClean="0">
                        <a:solidFill>
                          <a:srgbClr val="002060"/>
                        </a:solidFill>
                        <a:effectLst/>
                        <a:latin typeface="Calibri"/>
                        <a:ea typeface="Calibri"/>
                        <a:cs typeface="Times New Roman"/>
                      </a:endParaRPr>
                    </a:p>
                    <a:p>
                      <a:pPr algn="ctr">
                        <a:lnSpc>
                          <a:spcPct val="115000"/>
                        </a:lnSpc>
                        <a:spcAft>
                          <a:spcPts val="1000"/>
                        </a:spcAft>
                      </a:pPr>
                      <a:r>
                        <a:rPr lang="el-GR" sz="2400" dirty="0" smtClean="0">
                          <a:solidFill>
                            <a:srgbClr val="002060"/>
                          </a:solidFill>
                          <a:effectLst/>
                          <a:latin typeface="Calibri"/>
                          <a:ea typeface="Calibri"/>
                          <a:cs typeface="Times New Roman"/>
                        </a:rPr>
                        <a:t>Οριζόντια </a:t>
                      </a:r>
                      <a:r>
                        <a:rPr lang="el-GR" sz="2400" dirty="0">
                          <a:solidFill>
                            <a:srgbClr val="002060"/>
                          </a:solidFill>
                          <a:effectLst/>
                          <a:latin typeface="Calibri"/>
                          <a:ea typeface="Calibri"/>
                          <a:cs typeface="Times New Roman"/>
                        </a:rPr>
                        <a:t>κύλιση (μόνο σε ορισμένα μοντέλα)</a:t>
                      </a:r>
                      <a:endParaRPr lang="en-US" sz="24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endParaRPr lang="el-GR" sz="2400" dirty="0" smtClean="0">
                        <a:solidFill>
                          <a:srgbClr val="002060"/>
                        </a:solidFill>
                        <a:effectLst/>
                        <a:latin typeface="Calibri"/>
                        <a:ea typeface="Calibri"/>
                        <a:cs typeface="Times New Roman"/>
                      </a:endParaRPr>
                    </a:p>
                    <a:p>
                      <a:pPr>
                        <a:lnSpc>
                          <a:spcPct val="115000"/>
                        </a:lnSpc>
                        <a:spcAft>
                          <a:spcPts val="1000"/>
                        </a:spcAft>
                      </a:pPr>
                      <a:r>
                        <a:rPr lang="el-GR" sz="2400" dirty="0" smtClean="0">
                          <a:solidFill>
                            <a:srgbClr val="002060"/>
                          </a:solidFill>
                          <a:effectLst/>
                          <a:latin typeface="Calibri"/>
                          <a:ea typeface="Calibri"/>
                          <a:cs typeface="Times New Roman"/>
                        </a:rPr>
                        <a:t>Στο </a:t>
                      </a:r>
                      <a:r>
                        <a:rPr lang="el-GR" sz="2400" dirty="0">
                          <a:solidFill>
                            <a:srgbClr val="002060"/>
                          </a:solidFill>
                          <a:effectLst/>
                          <a:latin typeface="Calibri"/>
                          <a:ea typeface="Calibri"/>
                          <a:cs typeface="Times New Roman"/>
                        </a:rPr>
                        <a:t>παράθυρο κύλισης, γείρετε τον τροχό προς τα αριστερά για κύλιση προς τα αριστερά και δεξιά για κύλιση προς τα δεξιά.</a:t>
                      </a:r>
                      <a:endParaRPr lang="en-US" sz="24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r h="2370014">
                <a:tc vMerge="1">
                  <a:txBody>
                    <a:bodyPr/>
                    <a:lstStyle/>
                    <a:p>
                      <a:endParaRPr lang="en-US"/>
                    </a:p>
                  </a:txBody>
                  <a:tcPr/>
                </a:tc>
                <a:tc>
                  <a:txBody>
                    <a:bodyPr/>
                    <a:lstStyle/>
                    <a:p>
                      <a:pPr algn="ctr">
                        <a:lnSpc>
                          <a:spcPct val="115000"/>
                        </a:lnSpc>
                        <a:spcAft>
                          <a:spcPts val="1000"/>
                        </a:spcAft>
                      </a:pPr>
                      <a:endParaRPr lang="el-GR" sz="2400" dirty="0" smtClean="0">
                        <a:solidFill>
                          <a:srgbClr val="002060"/>
                        </a:solidFill>
                        <a:effectLst/>
                        <a:latin typeface="Calibri"/>
                        <a:ea typeface="Calibri"/>
                        <a:cs typeface="Times New Roman"/>
                      </a:endParaRPr>
                    </a:p>
                    <a:p>
                      <a:pPr algn="ctr">
                        <a:lnSpc>
                          <a:spcPct val="115000"/>
                        </a:lnSpc>
                        <a:spcAft>
                          <a:spcPts val="1000"/>
                        </a:spcAft>
                      </a:pPr>
                      <a:r>
                        <a:rPr lang="el-GR" sz="2400" dirty="0" smtClean="0">
                          <a:solidFill>
                            <a:srgbClr val="002060"/>
                          </a:solidFill>
                          <a:effectLst/>
                          <a:latin typeface="Calibri"/>
                          <a:ea typeface="Calibri"/>
                          <a:cs typeface="Times New Roman"/>
                        </a:rPr>
                        <a:t>Λωρίδα </a:t>
                      </a:r>
                      <a:r>
                        <a:rPr lang="el-GR" sz="2400" dirty="0">
                          <a:solidFill>
                            <a:srgbClr val="002060"/>
                          </a:solidFill>
                          <a:effectLst/>
                          <a:latin typeface="Calibri"/>
                          <a:ea typeface="Calibri"/>
                          <a:cs typeface="Times New Roman"/>
                        </a:rPr>
                        <a:t>αφής (μόνο σε ορισμένα μοντέλα)</a:t>
                      </a:r>
                      <a:endParaRPr lang="en-US" sz="24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c>
                  <a:txBody>
                    <a:bodyPr/>
                    <a:lstStyle/>
                    <a:p>
                      <a:pPr>
                        <a:lnSpc>
                          <a:spcPct val="115000"/>
                        </a:lnSpc>
                        <a:spcAft>
                          <a:spcPts val="1000"/>
                        </a:spcAft>
                      </a:pPr>
                      <a:r>
                        <a:rPr lang="el-GR" sz="2400" dirty="0">
                          <a:solidFill>
                            <a:srgbClr val="002060"/>
                          </a:solidFill>
                          <a:effectLst/>
                          <a:latin typeface="Calibri"/>
                          <a:ea typeface="Calibri"/>
                          <a:cs typeface="Times New Roman"/>
                        </a:rPr>
                        <a:t>Σε συσκευές με λωρίδα αφής, σύρετε το δάχτυλό σας επάνω και κάτω ή εμπρός και πίσω για να κάνετε κύλιση στην οθόνη.</a:t>
                      </a:r>
                      <a:endParaRPr lang="en-US" sz="2400" dirty="0">
                        <a:effectLst/>
                        <a:latin typeface="Calibri"/>
                        <a:ea typeface="Calibri"/>
                        <a:cs typeface="Times New Roman"/>
                      </a:endParaRPr>
                    </a:p>
                  </a:txBody>
                  <a:tcPr marL="64640" marR="64640" marT="0" marB="0">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18822760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4062" y="1371602"/>
            <a:ext cx="7666892" cy="6001643"/>
          </a:xfrm>
          <a:prstGeom prst="rect">
            <a:avLst/>
          </a:prstGeom>
        </p:spPr>
        <p:txBody>
          <a:bodyPr wrap="square">
            <a:spAutoFit/>
          </a:bodyPr>
          <a:lstStyle/>
          <a:p>
            <a:r>
              <a:rPr lang="el-GR" sz="3200" dirty="0" smtClean="0">
                <a:solidFill>
                  <a:prstClr val="black"/>
                </a:solidFill>
                <a:latin typeface="Calibri" panose="020F0502020204030204" pitchFamily="34" charset="0"/>
                <a:cs typeface="Arial" panose="020B0604020202020204" pitchFamily="34" charset="0"/>
              </a:rPr>
              <a:t>Για </a:t>
            </a:r>
            <a:r>
              <a:rPr lang="el-GR" sz="3200" dirty="0">
                <a:solidFill>
                  <a:prstClr val="black"/>
                </a:solidFill>
                <a:latin typeface="Calibri" panose="020F0502020204030204" pitchFamily="34" charset="0"/>
                <a:cs typeface="Arial" panose="020B0604020202020204" pitchFamily="34" charset="0"/>
              </a:rPr>
              <a:t>να είναι δυνατή η χρησιμοποίηση των υπηρεσιών της Αριάδνης θα πρέπει να προηγηθεί εγγραφή </a:t>
            </a:r>
            <a:r>
              <a:rPr lang="el-GR" sz="3200" dirty="0" smtClean="0">
                <a:solidFill>
                  <a:prstClr val="black"/>
                </a:solidFill>
                <a:latin typeface="Calibri" panose="020F0502020204030204" pitchFamily="34" charset="0"/>
                <a:cs typeface="Arial" panose="020B0604020202020204" pitchFamily="34" charset="0"/>
              </a:rPr>
              <a:t>ως Πολίτης</a:t>
            </a:r>
            <a:r>
              <a:rPr lang="en-GB" sz="3200" dirty="0" smtClean="0">
                <a:solidFill>
                  <a:prstClr val="black"/>
                </a:solidFill>
                <a:latin typeface="Calibri" panose="020F0502020204030204" pitchFamily="34" charset="0"/>
                <a:cs typeface="Arial" panose="020B0604020202020204" pitchFamily="34" charset="0"/>
              </a:rPr>
              <a:t> </a:t>
            </a:r>
            <a:r>
              <a:rPr lang="el-GR" sz="3200" dirty="0" smtClean="0">
                <a:solidFill>
                  <a:prstClr val="black"/>
                </a:solidFill>
                <a:latin typeface="Calibri" panose="020F0502020204030204" pitchFamily="34" charset="0"/>
                <a:cs typeface="Arial" panose="020B0604020202020204" pitchFamily="34" charset="0"/>
              </a:rPr>
              <a:t>ή Οργανισμός. Η δυνατότητα εγγραφής ως Αντιπρόσωπος δεν υπάρχει σήμερα. </a:t>
            </a:r>
          </a:p>
          <a:p>
            <a:endParaRPr lang="el-GR" sz="3200" dirty="0">
              <a:solidFill>
                <a:prstClr val="black"/>
              </a:solidFill>
              <a:latin typeface="Calibri" panose="020F0502020204030204" pitchFamily="34" charset="0"/>
              <a:cs typeface="Arial" panose="020B0604020202020204" pitchFamily="34" charset="0"/>
            </a:endParaRPr>
          </a:p>
          <a:p>
            <a:r>
              <a:rPr lang="el-GR" sz="3200" dirty="0" smtClean="0">
                <a:solidFill>
                  <a:prstClr val="black"/>
                </a:solidFill>
                <a:latin typeface="Calibri" panose="020F0502020204030204" pitchFamily="34" charset="0"/>
                <a:cs typeface="Arial" panose="020B0604020202020204" pitchFamily="34" charset="0"/>
              </a:rPr>
              <a:t>Με </a:t>
            </a:r>
            <a:r>
              <a:rPr lang="el-GR" sz="3200" dirty="0">
                <a:solidFill>
                  <a:prstClr val="black"/>
                </a:solidFill>
                <a:latin typeface="Calibri" panose="020F0502020204030204" pitchFamily="34" charset="0"/>
                <a:cs typeface="Arial" panose="020B0604020202020204" pitchFamily="34" charset="0"/>
              </a:rPr>
              <a:t>την εγγραφή δημιουργείται ένα Προφίλ </a:t>
            </a:r>
            <a:r>
              <a:rPr lang="el-GR" sz="3200" dirty="0" smtClean="0">
                <a:solidFill>
                  <a:prstClr val="black"/>
                </a:solidFill>
                <a:latin typeface="Calibri" panose="020F0502020204030204" pitchFamily="34" charset="0"/>
                <a:cs typeface="Arial" panose="020B0604020202020204" pitchFamily="34" charset="0"/>
              </a:rPr>
              <a:t>Χρήστη </a:t>
            </a:r>
            <a:r>
              <a:rPr lang="el-GR" sz="3200" dirty="0">
                <a:solidFill>
                  <a:prstClr val="black"/>
                </a:solidFill>
                <a:latin typeface="Calibri" panose="020F0502020204030204" pitchFamily="34" charset="0"/>
                <a:cs typeface="Arial" panose="020B0604020202020204" pitchFamily="34" charset="0"/>
              </a:rPr>
              <a:t>και τότε είναι δυνατή η υποβολή στοιχείων στις διάφορες </a:t>
            </a:r>
            <a:r>
              <a:rPr lang="el-GR" sz="3200" dirty="0" smtClean="0">
                <a:solidFill>
                  <a:prstClr val="black"/>
                </a:solidFill>
                <a:latin typeface="Calibri" panose="020F0502020204030204" pitchFamily="34" charset="0"/>
                <a:cs typeface="Arial" panose="020B0604020202020204" pitchFamily="34" charset="0"/>
              </a:rPr>
              <a:t>υπηρεσίες.</a:t>
            </a:r>
            <a:r>
              <a:rPr lang="el-GR" sz="3200" dirty="0" smtClean="0">
                <a:solidFill>
                  <a:prstClr val="white"/>
                </a:solidFill>
                <a:latin typeface="Calibri" panose="020F0502020204030204" pitchFamily="34" charset="0"/>
                <a:cs typeface="Arial" panose="020B0604020202020204" pitchFamily="34" charset="0"/>
              </a:rPr>
              <a:t>. </a:t>
            </a:r>
            <a:r>
              <a:rPr lang="el-GR" sz="3200" dirty="0" smtClean="0">
                <a:solidFill>
                  <a:prstClr val="white"/>
                </a:solidFill>
                <a:latin typeface="Calibri" panose="020F0502020204030204" pitchFamily="34" charset="0"/>
              </a:rPr>
              <a:t>Με την εγγραφή δημιουργείται ένα Προφίλ χρήστη και τότε είναι δυνατή η υποβολή στοιχείων στις</a:t>
            </a:r>
            <a:endParaRPr lang="el-GR" sz="3200" dirty="0">
              <a:solidFill>
                <a:prstClr val="white"/>
              </a:solidFill>
              <a:latin typeface="Calibri" panose="020F0502020204030204" pitchFamily="34" charset="0"/>
            </a:endParaRPr>
          </a:p>
        </p:txBody>
      </p:sp>
      <p:sp>
        <p:nvSpPr>
          <p:cNvPr id="3" name="TextBox 2"/>
          <p:cNvSpPr txBox="1"/>
          <p:nvPr/>
        </p:nvSpPr>
        <p:spPr>
          <a:xfrm>
            <a:off x="211015" y="152400"/>
            <a:ext cx="3487058" cy="707886"/>
          </a:xfrm>
          <a:prstGeom prst="rect">
            <a:avLst/>
          </a:prstGeom>
          <a:noFill/>
        </p:spPr>
        <p:txBody>
          <a:bodyPr wrap="square" rtlCol="0">
            <a:spAutoFit/>
          </a:bodyPr>
          <a:lstStyle/>
          <a:p>
            <a:r>
              <a:rPr lang="el-GR" sz="4000" b="1" dirty="0" smtClean="0">
                <a:solidFill>
                  <a:srgbClr val="002060"/>
                </a:solidFill>
                <a:latin typeface="Arial" panose="020B0604020202020204" pitchFamily="34" charset="0"/>
                <a:cs typeface="Arial" panose="020B0604020202020204" pitchFamily="34" charset="0"/>
              </a:rPr>
              <a:t>ΕΓΓΡΑΦΗ</a:t>
            </a:r>
            <a:endParaRPr lang="en-US"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997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93" r="11162"/>
          <a:stretch/>
        </p:blipFill>
        <p:spPr bwMode="auto">
          <a:xfrm>
            <a:off x="17587" y="9525"/>
            <a:ext cx="9126415" cy="697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40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32" y="228600"/>
            <a:ext cx="8229600" cy="549498"/>
          </a:xfrm>
        </p:spPr>
        <p:txBody>
          <a:bodyPr>
            <a:normAutofit fontScale="90000"/>
          </a:bodyPr>
          <a:lstStyle/>
          <a:p>
            <a:r>
              <a:rPr lang="el-GR" sz="2400" dirty="0">
                <a:solidFill>
                  <a:srgbClr val="002060"/>
                </a:solidFill>
                <a:latin typeface="Arial" panose="020B0604020202020204" pitchFamily="34" charset="0"/>
                <a:cs typeface="Arial" panose="020B0604020202020204" pitchFamily="34" charset="0"/>
              </a:rPr>
              <a:t>Βήματα για δημιουργία ΠΡΟΦΙΛ σαν ΠΟΛΙΤΗΣ στο ΑΡΙΑΔΝΗ</a:t>
            </a:r>
            <a:endParaRPr lang="en-US" sz="24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92</a:t>
            </a:fld>
            <a:endParaRPr lang="en-US" dirty="0">
              <a:solidFill>
                <a:prstClr val="white">
                  <a:tint val="75000"/>
                </a:prstClr>
              </a:solidFill>
            </a:endParaRPr>
          </a:p>
        </p:txBody>
      </p:sp>
      <p:sp>
        <p:nvSpPr>
          <p:cNvPr id="6" name="Date Placeholder 5"/>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54" r="2310"/>
          <a:stretch/>
        </p:blipFill>
        <p:spPr bwMode="auto">
          <a:xfrm>
            <a:off x="140679" y="1295401"/>
            <a:ext cx="8932985" cy="15870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4266" y="3215082"/>
            <a:ext cx="4042838" cy="461665"/>
          </a:xfrm>
          <a:prstGeom prst="rect">
            <a:avLst/>
          </a:prstGeom>
        </p:spPr>
        <p:txBody>
          <a:bodyPr wrap="none">
            <a:spAutoFit/>
          </a:bodyPr>
          <a:lstStyle/>
          <a:p>
            <a:r>
              <a:rPr lang="el-GR" sz="2400" b="1" u="sng" dirty="0">
                <a:solidFill>
                  <a:srgbClr val="00B0F0"/>
                </a:solidFill>
                <a:latin typeface="Calibri"/>
                <a:ea typeface="Calibri"/>
                <a:cs typeface="Times New Roman"/>
              </a:rPr>
              <a:t>Βήμα 1: ΔΗΜΙΟΥΡΓΙΑ ΠΡΟΦΙΛ</a:t>
            </a:r>
            <a:endParaRPr lang="en-US" sz="2400" u="sng" dirty="0">
              <a:solidFill>
                <a:srgbClr val="00B0F0"/>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792"/>
          <a:stretch/>
        </p:blipFill>
        <p:spPr bwMode="auto">
          <a:xfrm>
            <a:off x="164269" y="3939482"/>
            <a:ext cx="8768718" cy="15469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67533" y="5733256"/>
            <a:ext cx="4177939" cy="369332"/>
          </a:xfrm>
          <a:prstGeom prst="rect">
            <a:avLst/>
          </a:prstGeom>
        </p:spPr>
        <p:txBody>
          <a:bodyPr wrap="none">
            <a:spAutoFit/>
          </a:bodyPr>
          <a:lstStyle/>
          <a:p>
            <a:r>
              <a:rPr lang="el-GR" b="1" u="sng" dirty="0">
                <a:solidFill>
                  <a:srgbClr val="00B0F0"/>
                </a:solidFill>
                <a:latin typeface="Calibri"/>
              </a:rPr>
              <a:t>Επίσκεψη στο </a:t>
            </a:r>
            <a:r>
              <a:rPr lang="en-US" b="1" u="sng" dirty="0">
                <a:solidFill>
                  <a:srgbClr val="00B0F0"/>
                </a:solidFill>
                <a:latin typeface="Calibri"/>
              </a:rPr>
              <a:t>http://www.ariadni.gov.cy </a:t>
            </a:r>
            <a:endParaRPr lang="en-US" u="sng" dirty="0">
              <a:solidFill>
                <a:srgbClr val="00B0F0"/>
              </a:solidFill>
            </a:endParaRPr>
          </a:p>
        </p:txBody>
      </p:sp>
    </p:spTree>
    <p:extLst>
      <p:ext uri="{BB962C8B-B14F-4D97-AF65-F5344CB8AC3E}">
        <p14:creationId xmlns:p14="http://schemas.microsoft.com/office/powerpoint/2010/main" val="283873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228600"/>
            <a:ext cx="9144000" cy="443136"/>
          </a:xfrm>
        </p:spPr>
        <p:txBody>
          <a:bodyPr>
            <a:noAutofit/>
          </a:bodyPr>
          <a:lstStyle/>
          <a:p>
            <a:r>
              <a:rPr lang="el-GR" sz="2200" dirty="0" smtClean="0">
                <a:solidFill>
                  <a:srgbClr val="002060"/>
                </a:solidFill>
                <a:latin typeface="Arial" panose="020B0604020202020204" pitchFamily="34" charset="0"/>
                <a:cs typeface="Arial" panose="020B0604020202020204" pitchFamily="34" charset="0"/>
              </a:rPr>
              <a:t>Από </a:t>
            </a:r>
            <a:r>
              <a:rPr lang="el-GR" sz="2200" dirty="0">
                <a:solidFill>
                  <a:srgbClr val="002060"/>
                </a:solidFill>
                <a:latin typeface="Arial" panose="020B0604020202020204" pitchFamily="34" charset="0"/>
                <a:cs typeface="Arial" panose="020B0604020202020204" pitchFamily="34" charset="0"/>
              </a:rPr>
              <a:t>την κυρίως οθόνη να επιλεγεί το «Εγγραφή ως Πολίτης» </a:t>
            </a:r>
            <a:endParaRPr lang="en-US" sz="2200"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93</a:t>
            </a:fld>
            <a:endParaRPr lang="en-US" dirty="0">
              <a:solidFill>
                <a:prstClr val="white">
                  <a:tint val="75000"/>
                </a:prstClr>
              </a:solidFill>
            </a:endParaRPr>
          </a:p>
        </p:txBody>
      </p:sp>
      <p:sp>
        <p:nvSpPr>
          <p:cNvPr id="6" name="Date Placeholder 5"/>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1692" y="931605"/>
            <a:ext cx="8510954" cy="581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688123" y="5638800"/>
            <a:ext cx="2110154" cy="838200"/>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2811647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94</a:t>
            </a:fld>
            <a:endParaRPr lang="en-US" dirty="0">
              <a:solidFill>
                <a:prstClr val="white">
                  <a:tint val="75000"/>
                </a:prstClr>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6752" y="1070248"/>
            <a:ext cx="8027585" cy="426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7546" y="5334005"/>
            <a:ext cx="8496944" cy="1015663"/>
          </a:xfrm>
          <a:prstGeom prst="rect">
            <a:avLst/>
          </a:prstGeom>
        </p:spPr>
        <p:txBody>
          <a:bodyPr wrap="square">
            <a:spAutoFit/>
          </a:bodyPr>
          <a:lstStyle/>
          <a:p>
            <a:r>
              <a:rPr lang="el-GR" sz="2000" b="1" u="sng" dirty="0">
                <a:solidFill>
                  <a:srgbClr val="00B0F0"/>
                </a:solidFill>
                <a:latin typeface="Calibri"/>
              </a:rPr>
              <a:t>Βήμα 1.1</a:t>
            </a:r>
            <a:r>
              <a:rPr lang="el-GR" sz="2000" b="1" dirty="0">
                <a:solidFill>
                  <a:srgbClr val="00B0F0"/>
                </a:solidFill>
                <a:latin typeface="Calibri"/>
              </a:rPr>
              <a:t> : </a:t>
            </a:r>
            <a:endParaRPr lang="el-GR" sz="2000" b="1" dirty="0" smtClean="0">
              <a:solidFill>
                <a:srgbClr val="00B0F0"/>
              </a:solidFill>
              <a:latin typeface="Calibri"/>
            </a:endParaRPr>
          </a:p>
          <a:p>
            <a:r>
              <a:rPr lang="el-GR" sz="2000" b="1" dirty="0" smtClean="0">
                <a:solidFill>
                  <a:srgbClr val="00B0F0"/>
                </a:solidFill>
                <a:latin typeface="Calibri"/>
              </a:rPr>
              <a:t>Στο </a:t>
            </a:r>
            <a:r>
              <a:rPr lang="el-GR" sz="2000" b="1" dirty="0">
                <a:solidFill>
                  <a:srgbClr val="00B0F0"/>
                </a:solidFill>
                <a:latin typeface="Calibri"/>
              </a:rPr>
              <a:t>κενό πεδίο, να γραφτεί αυτό που φαίνεται στο παραθυράκι και </a:t>
            </a:r>
            <a:r>
              <a:rPr lang="el-GR" sz="2000" b="1" dirty="0" smtClean="0">
                <a:solidFill>
                  <a:srgbClr val="00B0F0"/>
                </a:solidFill>
                <a:latin typeface="Calibri"/>
              </a:rPr>
              <a:t>να</a:t>
            </a:r>
          </a:p>
          <a:p>
            <a:r>
              <a:rPr lang="el-GR" sz="2000" b="1" dirty="0" smtClean="0">
                <a:solidFill>
                  <a:srgbClr val="00B0F0"/>
                </a:solidFill>
                <a:latin typeface="Calibri"/>
              </a:rPr>
              <a:t>επιλεγεί </a:t>
            </a:r>
            <a:r>
              <a:rPr lang="el-GR" sz="2000" b="1" dirty="0">
                <a:solidFill>
                  <a:srgbClr val="00B0F0"/>
                </a:solidFill>
                <a:latin typeface="Calibri"/>
              </a:rPr>
              <a:t>το κουμπί «Συνέχεια» </a:t>
            </a:r>
            <a:endParaRPr lang="en-US" sz="2000" dirty="0">
              <a:solidFill>
                <a:srgbClr val="00B0F0"/>
              </a:solidFill>
            </a:endParaRPr>
          </a:p>
        </p:txBody>
      </p:sp>
    </p:spTree>
    <p:extLst>
      <p:ext uri="{BB962C8B-B14F-4D97-AF65-F5344CB8AC3E}">
        <p14:creationId xmlns:p14="http://schemas.microsoft.com/office/powerpoint/2010/main" val="124246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95</a:t>
            </a:fld>
            <a:endParaRPr lang="en-US" dirty="0">
              <a:solidFill>
                <a:prstClr val="white">
                  <a:tint val="75000"/>
                </a:prstClr>
              </a:solidFill>
            </a:endParaRPr>
          </a:p>
        </p:txBody>
      </p:sp>
      <p:sp>
        <p:nvSpPr>
          <p:cNvPr id="6" name="Date Placeholder 5"/>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4" name="Rectangle 3"/>
          <p:cNvSpPr/>
          <p:nvPr/>
        </p:nvSpPr>
        <p:spPr>
          <a:xfrm>
            <a:off x="562708" y="5948313"/>
            <a:ext cx="8712968" cy="369332"/>
          </a:xfrm>
          <a:prstGeom prst="rect">
            <a:avLst/>
          </a:prstGeom>
        </p:spPr>
        <p:txBody>
          <a:bodyPr wrap="square">
            <a:spAutoFit/>
          </a:bodyPr>
          <a:lstStyle/>
          <a:p>
            <a:r>
              <a:rPr lang="el-GR" b="1" u="sng" dirty="0">
                <a:solidFill>
                  <a:srgbClr val="00B0F0"/>
                </a:solidFill>
                <a:latin typeface="Calibri"/>
              </a:rPr>
              <a:t>Βήμα 1.2 </a:t>
            </a:r>
            <a:r>
              <a:rPr lang="el-GR" b="1" dirty="0">
                <a:solidFill>
                  <a:srgbClr val="00B0F0"/>
                </a:solidFill>
                <a:latin typeface="Calibri"/>
              </a:rPr>
              <a:t>: Αφού συμπληρωθούν τα πεδία της οθόνης να επιλεγεί το κουμπί «Συνέχεια» </a:t>
            </a:r>
            <a:endParaRPr lang="en-US" dirty="0">
              <a:solidFill>
                <a:srgbClr val="00B0F0"/>
              </a:solidFill>
            </a:endParaRPr>
          </a:p>
        </p:txBody>
      </p:sp>
      <p:pic>
        <p:nvPicPr>
          <p:cNvPr id="3" name="Content Placeholder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73723" y="1219200"/>
            <a:ext cx="759655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2250833" y="3962400"/>
            <a:ext cx="1969477"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90646" y="3563036"/>
            <a:ext cx="2438296" cy="584775"/>
          </a:xfrm>
          <a:prstGeom prst="rect">
            <a:avLst/>
          </a:prstGeom>
          <a:noFill/>
        </p:spPr>
        <p:txBody>
          <a:bodyPr wrap="none" rtlCol="0">
            <a:spAutoFit/>
          </a:bodyPr>
          <a:lstStyle/>
          <a:p>
            <a:r>
              <a:rPr lang="el-GR" sz="1600" dirty="0" smtClean="0">
                <a:solidFill>
                  <a:srgbClr val="FF0000"/>
                </a:solidFill>
              </a:rPr>
              <a:t>Γράφω στο κουτί ακριβώς</a:t>
            </a:r>
          </a:p>
          <a:p>
            <a:r>
              <a:rPr lang="el-GR" sz="1600" dirty="0" smtClean="0">
                <a:solidFill>
                  <a:srgbClr val="FF0000"/>
                </a:solidFill>
              </a:rPr>
              <a:t>ό,τι βλέπω από πάνω</a:t>
            </a:r>
            <a:endParaRPr lang="en-US" sz="1600" dirty="0">
              <a:solidFill>
                <a:srgbClr val="FF0000"/>
              </a:solidFill>
            </a:endParaRPr>
          </a:p>
        </p:txBody>
      </p:sp>
    </p:spTree>
    <p:extLst>
      <p:ext uri="{BB962C8B-B14F-4D97-AF65-F5344CB8AC3E}">
        <p14:creationId xmlns:p14="http://schemas.microsoft.com/office/powerpoint/2010/main" val="2165971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96</a:t>
            </a:fld>
            <a:endParaRPr lang="en-US" dirty="0">
              <a:solidFill>
                <a:prstClr val="white">
                  <a:tint val="75000"/>
                </a:prstClr>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2710" y="990600"/>
            <a:ext cx="8067747"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30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97</a:t>
            </a:fld>
            <a:endParaRPr lang="en-US" dirty="0">
              <a:solidFill>
                <a:prstClr val="white">
                  <a:tint val="75000"/>
                </a:prstClr>
              </a:solidFill>
            </a:endParaRPr>
          </a:p>
        </p:txBody>
      </p:sp>
      <p:sp>
        <p:nvSpPr>
          <p:cNvPr id="4" name="Content Placeholder 3"/>
          <p:cNvSpPr>
            <a:spLocks noGrp="1"/>
          </p:cNvSpPr>
          <p:nvPr>
            <p:ph idx="1"/>
          </p:nvPr>
        </p:nvSpPr>
        <p:spPr>
          <a:xfrm>
            <a:off x="460842" y="274650"/>
            <a:ext cx="8229600" cy="5602627"/>
          </a:xfrm>
        </p:spPr>
        <p:txBody>
          <a:bodyPr>
            <a:normAutofit/>
          </a:bodyPr>
          <a:lstStyle/>
          <a:p>
            <a:pPr marL="109728" indent="0">
              <a:buNone/>
            </a:pPr>
            <a:r>
              <a:rPr lang="el-GR" sz="2000" b="1" u="sng" dirty="0">
                <a:solidFill>
                  <a:srgbClr val="002060"/>
                </a:solidFill>
                <a:effectLst>
                  <a:outerShdw blurRad="38100" dist="38100" dir="2700000" algn="tl">
                    <a:srgbClr val="000000">
                      <a:alpha val="43137"/>
                    </a:srgbClr>
                  </a:outerShdw>
                </a:effectLst>
              </a:rPr>
              <a:t>Βήμα 1.3</a:t>
            </a:r>
            <a:r>
              <a:rPr lang="el-GR" sz="2000" b="1" dirty="0">
                <a:solidFill>
                  <a:srgbClr val="002060"/>
                </a:solidFill>
                <a:effectLst>
                  <a:outerShdw blurRad="38100" dist="38100" dir="2700000" algn="tl">
                    <a:srgbClr val="000000">
                      <a:alpha val="43137"/>
                    </a:srgbClr>
                  </a:outerShdw>
                </a:effectLst>
              </a:rPr>
              <a:t> : </a:t>
            </a:r>
            <a:r>
              <a:rPr lang="el-GR" sz="2000" b="1" dirty="0" smtClean="0">
                <a:solidFill>
                  <a:srgbClr val="002060"/>
                </a:solidFill>
                <a:effectLst>
                  <a:outerShdw blurRad="38100" dist="38100" dir="2700000" algn="tl">
                    <a:srgbClr val="000000">
                      <a:alpha val="43137"/>
                    </a:srgbClr>
                  </a:outerShdw>
                </a:effectLst>
              </a:rPr>
              <a:t>Αφού συμπληρωθούν </a:t>
            </a:r>
            <a:r>
              <a:rPr lang="el-GR" sz="2000" b="1" dirty="0">
                <a:solidFill>
                  <a:srgbClr val="002060"/>
                </a:solidFill>
                <a:effectLst>
                  <a:outerShdw blurRad="38100" dist="38100" dir="2700000" algn="tl">
                    <a:srgbClr val="000000">
                      <a:alpha val="43137"/>
                    </a:srgbClr>
                  </a:outerShdw>
                </a:effectLst>
              </a:rPr>
              <a:t>τα πεδία </a:t>
            </a:r>
            <a:r>
              <a:rPr lang="el-GR" sz="2000" b="1" dirty="0" smtClean="0">
                <a:solidFill>
                  <a:srgbClr val="002060"/>
                </a:solidFill>
                <a:effectLst>
                  <a:outerShdw blurRad="38100" dist="38100" dir="2700000" algn="tl">
                    <a:srgbClr val="000000">
                      <a:alpha val="43137"/>
                    </a:srgbClr>
                  </a:outerShdw>
                </a:effectLst>
              </a:rPr>
              <a:t>να επιλεγεί </a:t>
            </a:r>
            <a:r>
              <a:rPr lang="el-GR" sz="2000" b="1" dirty="0">
                <a:solidFill>
                  <a:srgbClr val="002060"/>
                </a:solidFill>
                <a:effectLst>
                  <a:outerShdw blurRad="38100" dist="38100" dir="2700000" algn="tl">
                    <a:srgbClr val="000000">
                      <a:alpha val="43137"/>
                    </a:srgbClr>
                  </a:outerShdw>
                </a:effectLst>
              </a:rPr>
              <a:t>το </a:t>
            </a:r>
            <a:r>
              <a:rPr lang="el-GR" sz="2000" b="1" dirty="0" smtClean="0">
                <a:solidFill>
                  <a:srgbClr val="002060"/>
                </a:solidFill>
                <a:effectLst>
                  <a:outerShdw blurRad="38100" dist="38100" dir="2700000" algn="tl">
                    <a:srgbClr val="000000">
                      <a:alpha val="43137"/>
                    </a:srgbClr>
                  </a:outerShdw>
                </a:effectLst>
              </a:rPr>
              <a:t>κουμπί </a:t>
            </a:r>
            <a:r>
              <a:rPr lang="el-GR" sz="2000" b="1" dirty="0">
                <a:solidFill>
                  <a:srgbClr val="002060"/>
                </a:solidFill>
                <a:effectLst>
                  <a:outerShdw blurRad="38100" dist="38100" dir="2700000" algn="tl">
                    <a:srgbClr val="000000">
                      <a:alpha val="43137"/>
                    </a:srgbClr>
                  </a:outerShdw>
                </a:effectLst>
              </a:rPr>
              <a:t>«Δημιουργία Προφίλ» </a:t>
            </a:r>
            <a:endParaRPr lang="el-GR" sz="2000" b="1" dirty="0" smtClean="0">
              <a:solidFill>
                <a:srgbClr val="002060"/>
              </a:solidFill>
              <a:effectLst>
                <a:outerShdw blurRad="38100" dist="38100" dir="2700000" algn="tl">
                  <a:srgbClr val="000000">
                    <a:alpha val="43137"/>
                  </a:srgbClr>
                </a:outerShdw>
              </a:effectLst>
            </a:endParaRPr>
          </a:p>
          <a:p>
            <a:endParaRPr lang="el-GR" sz="2000" b="1" dirty="0"/>
          </a:p>
          <a:p>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9" y="1371600"/>
            <a:ext cx="892265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222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98</a:t>
            </a:fld>
            <a:endParaRPr lang="en-US" dirty="0">
              <a:solidFill>
                <a:prstClr val="white">
                  <a:tint val="75000"/>
                </a:prstClr>
              </a:solidFill>
            </a:endParaRPr>
          </a:p>
        </p:txBody>
      </p:sp>
      <p:sp>
        <p:nvSpPr>
          <p:cNvPr id="4" name="Content Placeholder 3"/>
          <p:cNvSpPr>
            <a:spLocks noGrp="1"/>
          </p:cNvSpPr>
          <p:nvPr>
            <p:ph idx="1"/>
          </p:nvPr>
        </p:nvSpPr>
        <p:spPr>
          <a:xfrm>
            <a:off x="351692" y="304805"/>
            <a:ext cx="8468780" cy="5602627"/>
          </a:xfrm>
        </p:spPr>
        <p:txBody>
          <a:bodyPr>
            <a:normAutofit/>
          </a:bodyPr>
          <a:lstStyle/>
          <a:p>
            <a:pPr marL="109728" indent="0">
              <a:buNone/>
            </a:pPr>
            <a:r>
              <a:rPr lang="el-GR" sz="2000" b="1" u="sng" dirty="0">
                <a:solidFill>
                  <a:srgbClr val="002060"/>
                </a:solidFill>
                <a:effectLst>
                  <a:outerShdw blurRad="38100" dist="38100" dir="2700000" algn="tl">
                    <a:srgbClr val="000000">
                      <a:alpha val="43137"/>
                    </a:srgbClr>
                  </a:outerShdw>
                </a:effectLst>
              </a:rPr>
              <a:t>Βήμα 2</a:t>
            </a:r>
            <a:r>
              <a:rPr lang="el-GR" sz="2000" b="1" dirty="0">
                <a:solidFill>
                  <a:srgbClr val="002060"/>
                </a:solidFill>
                <a:effectLst>
                  <a:outerShdw blurRad="38100" dist="38100" dir="2700000" algn="tl">
                    <a:srgbClr val="000000">
                      <a:alpha val="43137"/>
                    </a:srgbClr>
                  </a:outerShdw>
                </a:effectLst>
              </a:rPr>
              <a:t>: </a:t>
            </a:r>
            <a:r>
              <a:rPr lang="el-GR" sz="2000" b="1" dirty="0" smtClean="0">
                <a:solidFill>
                  <a:srgbClr val="002060"/>
                </a:solidFill>
                <a:effectLst>
                  <a:outerShdw blurRad="38100" dist="38100" dir="2700000" algn="tl">
                    <a:srgbClr val="000000">
                      <a:alpha val="43137"/>
                    </a:srgbClr>
                  </a:outerShdw>
                </a:effectLst>
              </a:rPr>
              <a:t>ΕΝΕΡΓΟΠΟΙΗΣΗ </a:t>
            </a:r>
            <a:r>
              <a:rPr lang="el-GR" sz="2000" b="1" dirty="0">
                <a:solidFill>
                  <a:srgbClr val="002060"/>
                </a:solidFill>
                <a:effectLst>
                  <a:outerShdw blurRad="38100" dist="38100" dir="2700000" algn="tl">
                    <a:srgbClr val="000000">
                      <a:alpha val="43137"/>
                    </a:srgbClr>
                  </a:outerShdw>
                </a:effectLst>
              </a:rPr>
              <a:t>ΠΡΟΦΙΛ </a:t>
            </a:r>
            <a:endParaRPr lang="el-GR" sz="2000" b="1" dirty="0" smtClean="0">
              <a:solidFill>
                <a:srgbClr val="002060"/>
              </a:solidFill>
              <a:effectLst>
                <a:outerShdw blurRad="38100" dist="38100" dir="2700000" algn="tl">
                  <a:srgbClr val="000000">
                    <a:alpha val="43137"/>
                  </a:srgbClr>
                </a:outerShdw>
              </a:effectLst>
            </a:endParaRPr>
          </a:p>
          <a:p>
            <a:pPr marL="109728" indent="0">
              <a:buNone/>
            </a:pPr>
            <a:endParaRPr lang="el-GR" sz="2000" b="1" dirty="0"/>
          </a:p>
          <a:p>
            <a:pPr marL="109728" indent="0">
              <a:buNone/>
            </a:pP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40" y="980734"/>
            <a:ext cx="81629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90540" y="2708926"/>
            <a:ext cx="8442447" cy="1323439"/>
          </a:xfrm>
          <a:prstGeom prst="rect">
            <a:avLst/>
          </a:prstGeom>
        </p:spPr>
        <p:txBody>
          <a:bodyPr wrap="square">
            <a:spAutoFit/>
          </a:bodyPr>
          <a:lstStyle/>
          <a:p>
            <a:r>
              <a:rPr lang="el-GR" sz="2000" b="1" dirty="0">
                <a:solidFill>
                  <a:srgbClr val="00B0F0"/>
                </a:solidFill>
              </a:rPr>
              <a:t>Αφού δημιουργηθεί το ΠΡΟΦΙΛ σαν ΠΟΛΙΤΗΣ, τότε, ο πολίτης θα παραλάβει επιβεβαιωτικό </a:t>
            </a:r>
            <a:r>
              <a:rPr lang="el-GR" sz="2000" b="1" dirty="0" smtClean="0">
                <a:solidFill>
                  <a:srgbClr val="00B0F0"/>
                </a:solidFill>
              </a:rPr>
              <a:t>e-mail </a:t>
            </a:r>
            <a:r>
              <a:rPr lang="el-GR" sz="2000" b="1" dirty="0">
                <a:solidFill>
                  <a:srgbClr val="00B0F0"/>
                </a:solidFill>
              </a:rPr>
              <a:t>(από το Σύστημα </a:t>
            </a:r>
            <a:r>
              <a:rPr lang="el-GR" sz="2000" b="1" dirty="0" smtClean="0">
                <a:solidFill>
                  <a:srgbClr val="00B0F0"/>
                </a:solidFill>
              </a:rPr>
              <a:t>ΑΡΙΑΔΝΗ – όπως φαίνεται στην επόμενη σελίδα) </a:t>
            </a:r>
            <a:r>
              <a:rPr lang="el-GR" sz="2000" b="1" dirty="0">
                <a:solidFill>
                  <a:srgbClr val="00B0F0"/>
                </a:solidFill>
              </a:rPr>
              <a:t>στο </a:t>
            </a:r>
            <a:r>
              <a:rPr lang="el-GR" sz="2000" b="1" dirty="0" smtClean="0">
                <a:solidFill>
                  <a:srgbClr val="00B0F0"/>
                </a:solidFill>
              </a:rPr>
              <a:t>e-mail </a:t>
            </a:r>
            <a:r>
              <a:rPr lang="el-GR" sz="2000" b="1" dirty="0">
                <a:solidFill>
                  <a:srgbClr val="00B0F0"/>
                </a:solidFill>
              </a:rPr>
              <a:t>που καθόρισε ο ίδιος κατά τη δημιουργία του Προφίλ του. </a:t>
            </a:r>
            <a:endParaRPr lang="en-US" sz="2000" b="1" dirty="0">
              <a:solidFill>
                <a:srgbClr val="00B0F0"/>
              </a:solidFill>
            </a:endParaRPr>
          </a:p>
        </p:txBody>
      </p:sp>
      <p:sp>
        <p:nvSpPr>
          <p:cNvPr id="7" name="Rectangle 6"/>
          <p:cNvSpPr/>
          <p:nvPr/>
        </p:nvSpPr>
        <p:spPr>
          <a:xfrm>
            <a:off x="463106" y="4180800"/>
            <a:ext cx="8357369" cy="1631216"/>
          </a:xfrm>
          <a:prstGeom prst="rect">
            <a:avLst/>
          </a:prstGeom>
          <a:ln>
            <a:solidFill>
              <a:srgbClr val="00B0F0"/>
            </a:solidFill>
          </a:ln>
        </p:spPr>
        <p:txBody>
          <a:bodyPr wrap="square">
            <a:spAutoFit/>
          </a:bodyPr>
          <a:lstStyle/>
          <a:p>
            <a:r>
              <a:rPr lang="el-GR" sz="2000" b="1" dirty="0" smtClean="0">
                <a:solidFill>
                  <a:srgbClr val="00B0F0"/>
                </a:solidFill>
              </a:rPr>
              <a:t>Με τη λήψη του e-</a:t>
            </a:r>
            <a:r>
              <a:rPr lang="el-GR" sz="2000" b="1" dirty="0" err="1" smtClean="0">
                <a:solidFill>
                  <a:srgbClr val="00B0F0"/>
                </a:solidFill>
              </a:rPr>
              <a:t>mail</a:t>
            </a:r>
            <a:r>
              <a:rPr lang="el-GR" sz="2000" b="1" dirty="0" smtClean="0">
                <a:solidFill>
                  <a:srgbClr val="00B0F0"/>
                </a:solidFill>
              </a:rPr>
              <a:t>, </a:t>
            </a:r>
            <a:r>
              <a:rPr lang="el-GR" sz="2000" b="1" dirty="0">
                <a:solidFill>
                  <a:srgbClr val="00B0F0"/>
                </a:solidFill>
              </a:rPr>
              <a:t>ο πολίτης θα </a:t>
            </a:r>
            <a:r>
              <a:rPr lang="el-GR" sz="2000" b="1" dirty="0" smtClean="0">
                <a:solidFill>
                  <a:srgbClr val="00B0F0"/>
                </a:solidFill>
              </a:rPr>
              <a:t>πρέπει: </a:t>
            </a:r>
            <a:endParaRPr lang="el-GR" sz="2000" dirty="0">
              <a:solidFill>
                <a:srgbClr val="00B0F0"/>
              </a:solidFill>
            </a:endParaRPr>
          </a:p>
          <a:p>
            <a:r>
              <a:rPr lang="el-GR" sz="2000" b="1" dirty="0">
                <a:solidFill>
                  <a:srgbClr val="00B0F0"/>
                </a:solidFill>
              </a:rPr>
              <a:t>1. </a:t>
            </a:r>
            <a:r>
              <a:rPr lang="el-GR" sz="2000" b="1" dirty="0" smtClean="0">
                <a:solidFill>
                  <a:srgbClr val="00B0F0"/>
                </a:solidFill>
              </a:rPr>
              <a:t>Να κάνει </a:t>
            </a:r>
            <a:r>
              <a:rPr lang="en-US" sz="2000" b="1" dirty="0">
                <a:solidFill>
                  <a:srgbClr val="00B0F0"/>
                </a:solidFill>
              </a:rPr>
              <a:t>click </a:t>
            </a:r>
            <a:r>
              <a:rPr lang="el-GR" sz="2000" b="1" dirty="0">
                <a:solidFill>
                  <a:srgbClr val="00B0F0"/>
                </a:solidFill>
              </a:rPr>
              <a:t>στην επιλογή </a:t>
            </a:r>
            <a:r>
              <a:rPr lang="el-GR" sz="2000" b="1" dirty="0" smtClean="0">
                <a:solidFill>
                  <a:srgbClr val="00B0F0"/>
                </a:solidFill>
              </a:rPr>
              <a:t>για ενεργοποίηση του προφίλ του</a:t>
            </a:r>
            <a:r>
              <a:rPr lang="en-US" sz="2000" b="1" dirty="0" smtClean="0">
                <a:solidFill>
                  <a:srgbClr val="00B0F0"/>
                </a:solidFill>
              </a:rPr>
              <a:t> </a:t>
            </a:r>
            <a:endParaRPr lang="en-US" sz="2000" dirty="0">
              <a:solidFill>
                <a:srgbClr val="00B0F0"/>
              </a:solidFill>
            </a:endParaRPr>
          </a:p>
          <a:p>
            <a:pPr marL="266700" indent="-266700"/>
            <a:r>
              <a:rPr lang="el-GR" sz="2000" b="1" dirty="0">
                <a:solidFill>
                  <a:srgbClr val="00B0F0"/>
                </a:solidFill>
              </a:rPr>
              <a:t>2. Να εκτυπώσει το υπό αναφορά </a:t>
            </a:r>
            <a:r>
              <a:rPr lang="el-GR" sz="2000" b="1" dirty="0" smtClean="0">
                <a:solidFill>
                  <a:srgbClr val="00B0F0"/>
                </a:solidFill>
              </a:rPr>
              <a:t>e-</a:t>
            </a:r>
            <a:r>
              <a:rPr lang="el-GR" sz="2000" b="1" dirty="0" err="1" smtClean="0">
                <a:solidFill>
                  <a:srgbClr val="00B0F0"/>
                </a:solidFill>
              </a:rPr>
              <a:t>mail</a:t>
            </a:r>
            <a:r>
              <a:rPr lang="el-GR" sz="2000" b="1" dirty="0" smtClean="0">
                <a:solidFill>
                  <a:srgbClr val="00B0F0"/>
                </a:solidFill>
              </a:rPr>
              <a:t>, </a:t>
            </a:r>
            <a:r>
              <a:rPr lang="el-GR" sz="2000" b="1" dirty="0">
                <a:solidFill>
                  <a:srgbClr val="00B0F0"/>
                </a:solidFill>
              </a:rPr>
              <a:t>λόγω του ότι </a:t>
            </a:r>
            <a:r>
              <a:rPr lang="el-GR" sz="2000" b="1" dirty="0" smtClean="0">
                <a:solidFill>
                  <a:srgbClr val="00B0F0"/>
                </a:solidFill>
              </a:rPr>
              <a:t>σε αυτό αναγράφεται </a:t>
            </a:r>
            <a:r>
              <a:rPr lang="el-GR" sz="2000" b="1" dirty="0">
                <a:solidFill>
                  <a:srgbClr val="00B0F0"/>
                </a:solidFill>
              </a:rPr>
              <a:t>ένας μοναδικός 16ψήφιος αριθμός ο οποίος αντιπροσωπεύει το </a:t>
            </a:r>
            <a:r>
              <a:rPr lang="el-GR" sz="2000" b="1" dirty="0" smtClean="0">
                <a:solidFill>
                  <a:srgbClr val="00B0F0"/>
                </a:solidFill>
              </a:rPr>
              <a:t>συγκεκριμένο Προφίλ. </a:t>
            </a:r>
            <a:endParaRPr lang="el-GR" sz="2000" dirty="0">
              <a:solidFill>
                <a:srgbClr val="00B0F0"/>
              </a:solidFill>
            </a:endParaRPr>
          </a:p>
        </p:txBody>
      </p:sp>
    </p:spTree>
    <p:extLst>
      <p:ext uri="{BB962C8B-B14F-4D97-AF65-F5344CB8AC3E}">
        <p14:creationId xmlns:p14="http://schemas.microsoft.com/office/powerpoint/2010/main" val="139207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white">
                    <a:tint val="75000"/>
                  </a:prstClr>
                </a:solidFill>
              </a:rPr>
              <a:t>ΚΕΠΑ - 24/10/2017</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D18737D0-1F07-487A-BC82-FDF5B924E95B}" type="slidenum">
              <a:rPr lang="en-US" smtClean="0">
                <a:solidFill>
                  <a:prstClr val="white">
                    <a:tint val="75000"/>
                  </a:prstClr>
                </a:solidFill>
              </a:rPr>
              <a:pPr/>
              <a:t>99</a:t>
            </a:fld>
            <a:endParaRPr lang="en-US" dirty="0">
              <a:solidFill>
                <a:prstClr val="white">
                  <a:tint val="75000"/>
                </a:prstClr>
              </a:solidFill>
            </a:endParaRPr>
          </a:p>
        </p:txBody>
      </p:sp>
      <p:sp>
        <p:nvSpPr>
          <p:cNvPr id="11" name="Content Placeholder 10"/>
          <p:cNvSpPr>
            <a:spLocks noGrp="1"/>
          </p:cNvSpPr>
          <p:nvPr>
            <p:ph idx="1"/>
          </p:nvPr>
        </p:nvSpPr>
        <p:spPr>
          <a:xfrm>
            <a:off x="607008" y="228605"/>
            <a:ext cx="8229600" cy="609596"/>
          </a:xfrm>
        </p:spPr>
        <p:txBody>
          <a:bodyPr/>
          <a:lstStyle/>
          <a:p>
            <a:pPr marL="109728" indent="0">
              <a:buNone/>
            </a:pPr>
            <a:r>
              <a:rPr lang="en-US"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 </a:t>
            </a:r>
            <a:r>
              <a:rPr lang="el-GR" sz="24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από Αριάδνη</a:t>
            </a:r>
            <a:endParaRPr 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09728"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79" y="1447800"/>
            <a:ext cx="8932985" cy="3124200"/>
          </a:xfrm>
          <a:prstGeom prst="rect">
            <a:avLst/>
          </a:prstGeom>
        </p:spPr>
      </p:pic>
      <p:sp>
        <p:nvSpPr>
          <p:cNvPr id="8" name="TextBox 7"/>
          <p:cNvSpPr txBox="1"/>
          <p:nvPr/>
        </p:nvSpPr>
        <p:spPr>
          <a:xfrm>
            <a:off x="2" y="5391086"/>
            <a:ext cx="9073662" cy="523220"/>
          </a:xfrm>
          <a:prstGeom prst="rect">
            <a:avLst/>
          </a:prstGeom>
          <a:noFill/>
        </p:spPr>
        <p:txBody>
          <a:bodyPr wrap="square" rtlCol="0">
            <a:spAutoFit/>
          </a:bodyPr>
          <a:lstStyle/>
          <a:p>
            <a:pPr algn="ctr"/>
            <a:r>
              <a:rPr lang="el-GR" sz="2800" dirty="0" smtClean="0">
                <a:solidFill>
                  <a:srgbClr val="FF0000"/>
                </a:solidFill>
              </a:rPr>
              <a:t>Ο χρόνος ενεργοποίησης</a:t>
            </a:r>
            <a:r>
              <a:rPr lang="en-GB" sz="2800" dirty="0" smtClean="0">
                <a:solidFill>
                  <a:srgbClr val="FF0000"/>
                </a:solidFill>
              </a:rPr>
              <a:t> </a:t>
            </a:r>
            <a:r>
              <a:rPr lang="el-GR" sz="2800" dirty="0" smtClean="0">
                <a:solidFill>
                  <a:srgbClr val="FF0000"/>
                </a:solidFill>
              </a:rPr>
              <a:t>του Προφίλ είναι </a:t>
            </a:r>
            <a:r>
              <a:rPr lang="el-GR" sz="2800" dirty="0">
                <a:solidFill>
                  <a:srgbClr val="FF0000"/>
                </a:solidFill>
              </a:rPr>
              <a:t>μόνο 15 λεπτά</a:t>
            </a:r>
            <a:endParaRPr lang="en-US" sz="2800" dirty="0">
              <a:solidFill>
                <a:srgbClr val="FF0000"/>
              </a:solidFill>
            </a:endParaRPr>
          </a:p>
        </p:txBody>
      </p:sp>
      <p:cxnSp>
        <p:nvCxnSpPr>
          <p:cNvPr id="9" name="Straight Arrow Connector 8"/>
          <p:cNvCxnSpPr>
            <a:endCxn id="8" idx="0"/>
          </p:cNvCxnSpPr>
          <p:nvPr/>
        </p:nvCxnSpPr>
        <p:spPr>
          <a:xfrm flipH="1">
            <a:off x="4536833" y="4548748"/>
            <a:ext cx="2497015" cy="842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3779077" y="3649251"/>
            <a:ext cx="1656184" cy="432048"/>
          </a:xfrm>
          <a:prstGeom prst="ellipse">
            <a:avLst/>
          </a:prstGeom>
          <a:noFill/>
          <a:ln w="285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4046179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mpOrienPres">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gital Blue Tunnel 16x9">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D702CF6-005D-4DBD-A97B-F0C8A1B2B0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EmpOrienPres</Template>
  <TotalTime>0</TotalTime>
  <Words>8077</Words>
  <Application>Microsoft Office PowerPoint</Application>
  <PresentationFormat>On-screen Show (4:3)</PresentationFormat>
  <Paragraphs>1549</Paragraphs>
  <Slides>213</Slides>
  <Notes>13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213</vt:i4>
      </vt:variant>
    </vt:vector>
  </HeadingPairs>
  <TitlesOfParts>
    <vt:vector size="217" baseType="lpstr">
      <vt:lpstr>EmpOrienPres</vt:lpstr>
      <vt:lpstr>Office Theme</vt:lpstr>
      <vt:lpstr>Digital Blue Tunnel 16x9</vt:lpstr>
      <vt:lpstr>Bitmap Image</vt:lpstr>
      <vt:lpstr>PowerPoint Presentation</vt:lpstr>
      <vt:lpstr>PowerPoint Presentation</vt:lpstr>
      <vt:lpstr>PowerPoint Presentation</vt:lpstr>
      <vt:lpstr>  Ενότητα 1: Εισαγωγή στη χρήση του Η/Υ  Διάταξη Πληκτρολογίου</vt:lpstr>
      <vt:lpstr>Λειτουργίες των κουμπιών και του τροχού του ποντικιού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Προβλήματα - Προκλήσεις</vt:lpstr>
      <vt:lpstr>PowerPoint Presentation</vt:lpstr>
      <vt:lpstr>Διαδικτυακή Πύλη Αριάδνη</vt:lpstr>
      <vt:lpstr>Κυβερνητική Διαδικτυακή Δίοδος Ασφαλείας - ΑΡΙΑΔΝΗ</vt:lpstr>
      <vt:lpstr>Στόχοι</vt:lpstr>
      <vt:lpstr>Χαρακτηριστικά - Δυνατότητες</vt:lpstr>
      <vt:lpstr>Χαρακτηριστικά - Δυνατότητες</vt:lpstr>
      <vt:lpstr>η-Υπηρεσίες σε λειτουργία</vt:lpstr>
      <vt:lpstr>η-Υπηρεσίες σε λειτουργία</vt:lpstr>
      <vt:lpstr>Νέες η-Υπηρεσίες – Υπό Εξέλιξη</vt:lpstr>
      <vt:lpstr>Οφέλη</vt:lpstr>
      <vt:lpstr>Οφέλη</vt:lpstr>
      <vt:lpstr>Επόμενα Βήματα…</vt:lpstr>
      <vt:lpstr>PowerPoint Presentation</vt:lpstr>
      <vt:lpstr>PowerPoint Presentation</vt:lpstr>
      <vt:lpstr>Βήματα για δημιουργία ΠΡΟΦΙΛ σαν ΠΟΛΙΤΗΣ στο ΑΡΙΑΔΝΗ</vt:lpstr>
      <vt:lpstr>Από την κυρίως οθόνη να επιλεγεί το «Εγγραφή ως Πολίτης»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ΕΓΓΡΑΦΗ ΣΕ η-ΥΠΗΡΕΣΙΕΣ</vt:lpstr>
      <vt:lpstr>ΕΓΓΡΑΦΗ ΣΕ η-ΥΠΗΡΕΣΙΕΣ</vt:lpstr>
      <vt:lpstr>Πληροφόρηση Διαδικασιών Δημοσίου</vt:lpstr>
      <vt:lpstr>Πληροφόρηση Διαδικασιών Δημοσίου</vt:lpstr>
      <vt:lpstr>PowerPoint Presentation</vt:lpstr>
      <vt:lpstr>    Κάν’ το Ηλεκτρονικά</vt:lpstr>
      <vt:lpstr>PowerPoint Presentation</vt:lpstr>
      <vt:lpstr> Διαδικτυακή Υπηρεσία «Ενημέρωσέ με»</vt:lpstr>
      <vt:lpstr>Επιλέγετε «Εγγραφή» και καταχωρείτε τα προσωπικά σας στοιχεία δίνοντας όνομα Χρήστη και Κωδικό Πρόσβασης.   Θα σας σταλεί μήνυμα ενεργοποίησης λογαριασμού στο e-mail σας. </vt:lpstr>
      <vt:lpstr>       Όταν ενεργοποιήσετε τον λογαριασμό σας μέσω του email που θα σας αποσταλεί, θα μπορέσετε να επιλέξετε τους τομείς ενδιαφέροντος σας. </vt:lpstr>
      <vt:lpstr>Ο κάθε χρήστης λαμβάνει στο ηλεκτρονικό ταχυδρομείο του ειδοποίηση όταν υπάρχει νεότερη ενημέρωση πάνω στα θέματα, για τα οποία έχει επιδείξει ενδιαφέρον.</vt:lpstr>
      <vt:lpstr>PowerPoint Presentation</vt:lpstr>
      <vt:lpstr>     Υπηρεσία TAXISnet </vt:lpstr>
      <vt:lpstr>     Υπηρεσία TAXISnet </vt:lpstr>
      <vt:lpstr>ΕΓΓΡΑΦΗ ΣΤΟ ΣΥΣΤΗΜΑ TAXISnet </vt:lpstr>
      <vt:lpstr> ΒΑΣΙΚΑ ΒΗΜΑΤΑ ΓΙΑ ΤΗΝ ΥΠΟΒΟΛΗ ΤΗΣ ΔΗΛΩΣΗΣ ΕΙΣΟΔΗΜΑΤΟΣ ΜΙΣΘΩΤΟΥ </vt:lpstr>
      <vt:lpstr>Χρησιμοποιήστε ΜΟΝΟ λατινικούς (αγγλικούς) χαρακτήρες ή/και αριθμούς στην οθόνη μεταβολής του κωδικού πρόσβασης και του απόρρητου συνθήματος (pin), όχι σημεία στίξης. </vt:lpstr>
      <vt:lpstr>Επιλογή «Διαχείριση Δηλώσεων» </vt:lpstr>
      <vt:lpstr>Επιλογή «Υποβολή» </vt:lpstr>
      <vt:lpstr>Επιλογή Έτους  </vt:lpstr>
      <vt:lpstr>Συμπλήρωση Δήλωσης </vt:lpstr>
      <vt:lpstr>Φορολογικά</vt:lpstr>
      <vt:lpstr>PowerPoint Presentation</vt:lpstr>
      <vt:lpstr>PowerPoint Presentation</vt:lpstr>
      <vt:lpstr>Στρογγυλοποιείστε τα ποσά στο πλησιέστερο ευρώ, ΕΚΤΟΣ από τον φόρο ή την αμυντική εισφορά που παρακρατήθηκε (π.χ. €65 και όχι 64,65).  Καταχωρείστε τον φόρο με 2 δεκαδικά ψηφία χρησιμοποιώντας ΚΟΜΜΑ, όχι τελεία (π.χ. €18,50 και όχι €18.50).  Καταχωρείστε με ΚΕΦΑΛΑΙΟ και στα ΑΓΓΛΙΚΑ το τελευταίο γράμμα του Αριθμού Φορολογικού Μητρώου.  Για να διαγράψετε αριθμούς κωδικών επιλέξτε την πρώτη επιλογή ΚΕΝΟ που υπάρχει στο πάνω μέρος της αναδιπλούμενης λίστας (drop down list) που σας παρέχεται από το σύστημα.  Καταχωρείστε τα ασφάλιστρα ζωής από την 5η γραμμή και μετά στο ΜΕΡΟΣ 5Γ της Δήλωσης.</vt:lpstr>
      <vt:lpstr>Επιλογή «ΥΠΟΛΟΓΙΣΜΟΣ ΦΟΡΟΥ» </vt:lpstr>
      <vt:lpstr>Διόρθωση των λαθών που εμφανίζονται </vt:lpstr>
      <vt:lpstr>Έλεγχος Υπολογισμού φόρου και «Οριστική Υποβολή» </vt:lpstr>
      <vt:lpstr>Έλεγχος Υπολογισμού φόρου και «Οριστική Υποβολή» </vt:lpstr>
      <vt:lpstr>ΠΡΟΣΟΧΗ </vt:lpstr>
      <vt:lpstr>Λήψη μηνύματος για επιτυχή υποβολή της δήλωσης </vt:lpstr>
      <vt:lpstr>PowerPoint Presentation</vt:lpstr>
      <vt:lpstr>PowerPoint Presentation</vt:lpstr>
      <vt:lpstr>PowerPoint Presentation</vt:lpstr>
      <vt:lpstr>Επιλέξετε δημιουργία κατάστασης</vt:lpstr>
      <vt:lpstr>PowerPoint Presentation</vt:lpstr>
      <vt:lpstr>PowerPoint Presentation</vt:lpstr>
      <vt:lpstr>Στην περίπτωση που έχουμε νέο εργοδοτούμενο πάμε στο ΜΕΡΟΣ Γ- ΝΕΟΙ ΕΡΓΟΔΟΤΟΥΜΕΝΟΙ συμπληρώνουμε τα πεδία και τέλος πατάμε «Αποθήκευση Νέου εργοδοτούμενου» . </vt:lpstr>
      <vt:lpstr>Στη λειτουργία αυτή φαίνονται τα στοιχεία της τραπεζικής εντολής, μέσω της οποίας θα γίνει η πληρωμή.  Πατώντας Προχωρήστε στην Πληρωμή ολοκληρώνετε την διαδικασία της πληρωμής και εμφανίζεται στην οθόνη η Βεβαίωση Εντολής για Πληρωμή, την οποία μπορείτε να εκτυπώσετε. </vt:lpstr>
      <vt:lpstr>PowerPoint Presentation</vt:lpstr>
      <vt:lpstr>Εργασιακά Θέματα - Παράπονα </vt:lpstr>
      <vt:lpstr>PowerPoint Presentation</vt:lpstr>
      <vt:lpstr>Αναζήτηση Εργασίας και Εγγραφή Ανέργων </vt:lpstr>
      <vt:lpstr>PowerPoint Presentation</vt:lpstr>
      <vt:lpstr>Ηλεκτρονικές Δημόσιες Συμβάσεις </vt:lpstr>
      <vt:lpstr>Κτηματολόγιο - Διαδικτυακή Εφαρμογή για Εντοπισμό Τεμαχίων Γης, Απεικόνιση Κτηματικού Σχεδίου, κτλ.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2015-02-01T10:46:47Z</dcterms:created>
  <dcterms:modified xsi:type="dcterms:W3CDTF">2018-11-20T19:32:55Z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TC102202129990</vt:lpwstr>
  </property>
</Properties>
</file>